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Lst>
  <p:notesMasterIdLst>
    <p:notesMasterId r:id="rId79"/>
  </p:notesMasterIdLst>
  <p:sldIdLst>
    <p:sldId id="257" r:id="rId5"/>
    <p:sldId id="259" r:id="rId6"/>
    <p:sldId id="260" r:id="rId7"/>
    <p:sldId id="313" r:id="rId8"/>
    <p:sldId id="340" r:id="rId9"/>
    <p:sldId id="339" r:id="rId10"/>
    <p:sldId id="338" r:id="rId11"/>
    <p:sldId id="337" r:id="rId12"/>
    <p:sldId id="336" r:id="rId13"/>
    <p:sldId id="335" r:id="rId14"/>
    <p:sldId id="334" r:id="rId15"/>
    <p:sldId id="333" r:id="rId16"/>
    <p:sldId id="332" r:id="rId17"/>
    <p:sldId id="331" r:id="rId18"/>
    <p:sldId id="330" r:id="rId19"/>
    <p:sldId id="329" r:id="rId20"/>
    <p:sldId id="328" r:id="rId21"/>
    <p:sldId id="327" r:id="rId22"/>
    <p:sldId id="326" r:id="rId23"/>
    <p:sldId id="325" r:id="rId24"/>
    <p:sldId id="324" r:id="rId25"/>
    <p:sldId id="323" r:id="rId26"/>
    <p:sldId id="322" r:id="rId27"/>
    <p:sldId id="321" r:id="rId28"/>
    <p:sldId id="320" r:id="rId29"/>
    <p:sldId id="319" r:id="rId30"/>
    <p:sldId id="318" r:id="rId31"/>
    <p:sldId id="317" r:id="rId32"/>
    <p:sldId id="316" r:id="rId33"/>
    <p:sldId id="315" r:id="rId34"/>
    <p:sldId id="314" r:id="rId35"/>
    <p:sldId id="289" r:id="rId36"/>
    <p:sldId id="261" r:id="rId37"/>
    <p:sldId id="262" r:id="rId38"/>
    <p:sldId id="276" r:id="rId39"/>
    <p:sldId id="275" r:id="rId40"/>
    <p:sldId id="274" r:id="rId41"/>
    <p:sldId id="267" r:id="rId42"/>
    <p:sldId id="272" r:id="rId43"/>
    <p:sldId id="271" r:id="rId44"/>
    <p:sldId id="270" r:id="rId45"/>
    <p:sldId id="269" r:id="rId46"/>
    <p:sldId id="280" r:id="rId47"/>
    <p:sldId id="264" r:id="rId48"/>
    <p:sldId id="277" r:id="rId49"/>
    <p:sldId id="263" r:id="rId50"/>
    <p:sldId id="345" r:id="rId51"/>
    <p:sldId id="347" r:id="rId52"/>
    <p:sldId id="348" r:id="rId53"/>
    <p:sldId id="349" r:id="rId54"/>
    <p:sldId id="350" r:id="rId55"/>
    <p:sldId id="351" r:id="rId56"/>
    <p:sldId id="352" r:id="rId57"/>
    <p:sldId id="354" r:id="rId58"/>
    <p:sldId id="282" r:id="rId59"/>
    <p:sldId id="283" r:id="rId60"/>
    <p:sldId id="285" r:id="rId61"/>
    <p:sldId id="286" r:id="rId62"/>
    <p:sldId id="284" r:id="rId63"/>
    <p:sldId id="359" r:id="rId64"/>
    <p:sldId id="356" r:id="rId65"/>
    <p:sldId id="357" r:id="rId66"/>
    <p:sldId id="360" r:id="rId67"/>
    <p:sldId id="358" r:id="rId68"/>
    <p:sldId id="341" r:id="rId69"/>
    <p:sldId id="342" r:id="rId70"/>
    <p:sldId id="343" r:id="rId71"/>
    <p:sldId id="344" r:id="rId72"/>
    <p:sldId id="287" r:id="rId73"/>
    <p:sldId id="266" r:id="rId74"/>
    <p:sldId id="278" r:id="rId75"/>
    <p:sldId id="268" r:id="rId76"/>
    <p:sldId id="346" r:id="rId77"/>
    <p:sldId id="353" r:id="rId7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8"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CE5"/>
    <a:srgbClr val="BDB091"/>
    <a:srgbClr val="422B7C"/>
    <a:srgbClr val="E1DAF2"/>
    <a:srgbClr val="D6CEBC"/>
    <a:srgbClr val="BC1E78"/>
    <a:srgbClr val="981861"/>
    <a:srgbClr val="E6E1D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F0274D-F2BE-4DEB-977D-3E1CEEFBC947}" v="165" vWet="166" dt="2023-07-12T16:51:55.309"/>
    <p1510:client id="{44E058DC-2438-4377-8C40-57F9D2E31D62}" v="423" dt="2023-07-11T22:55:04.799"/>
    <p1510:client id="{5761A92A-1BB6-46CB-89BB-DF756D8DCD86}" v="3297" dt="2023-07-12T20:35:42.012"/>
    <p1510:client id="{9398EA9E-DF05-41C0-A0FC-4A089DD706AB}" v="3807" dt="2023-07-12T17:16:32.407"/>
    <p1510:client id="{9C67F38E-44A9-4FF9-8719-CB66B7F5EF9E}" v="69" dt="2023-07-12T16:36:36.602"/>
    <p1510:client id="{D4D2D9BD-C924-4150-8AD9-1757E8ECEE7B}" v="23" dt="2023-07-12T20:10:28.189"/>
    <p1510:client id="{DF9761BB-DAED-4743-997C-5545279BFBDE}" v="39" dt="2023-07-12T16:45:05.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1" d="100"/>
          <a:sy n="101" d="100"/>
        </p:scale>
        <p:origin x="156" y="108"/>
      </p:cViewPr>
      <p:guideLst>
        <p:guide orient="horz" pos="958"/>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_rels/data1.xml.rels><?xml version="1.0" encoding="UTF-8" standalone="yes"?>
<Relationships xmlns="http://schemas.openxmlformats.org/package/2006/relationships"><Relationship Id="rId1" Type="http://schemas.openxmlformats.org/officeDocument/2006/relationships/hyperlink" Target="https://www.scielo.org.mx/scielo.php?script=sci_arttext&amp;pid=S1405-10792016000100001"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scielo.org.mx/scielo.php?script=sci_arttext&amp;pid=S1405-10792016000100001"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6BE247-7F1E-48DD-A532-E490A700E75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MX"/>
        </a:p>
      </dgm:t>
    </dgm:pt>
    <dgm:pt modelId="{5CC4B80F-0E9D-462E-8BE0-69A667E6A306}">
      <dgm:prSet phldrT="[Texto]"/>
      <dgm:spPr/>
      <dgm:t>
        <a:bodyPr/>
        <a:lstStyle/>
        <a:p>
          <a:r>
            <a:rPr lang="es-MX" b="1"/>
            <a:t>Facultades</a:t>
          </a:r>
        </a:p>
      </dgm:t>
    </dgm:pt>
    <dgm:pt modelId="{7BAC868E-3421-4291-A87B-6049CB64DFB6}" type="parTrans" cxnId="{343C579D-B4B7-4B83-9513-5C10B4B698B6}">
      <dgm:prSet/>
      <dgm:spPr/>
      <dgm:t>
        <a:bodyPr/>
        <a:lstStyle/>
        <a:p>
          <a:endParaRPr lang="es-MX"/>
        </a:p>
      </dgm:t>
    </dgm:pt>
    <dgm:pt modelId="{81589210-3D1B-4637-93FA-FC4E6F0E550D}" type="sibTrans" cxnId="{343C579D-B4B7-4B83-9513-5C10B4B698B6}">
      <dgm:prSet/>
      <dgm:spPr/>
      <dgm:t>
        <a:bodyPr/>
        <a:lstStyle/>
        <a:p>
          <a:endParaRPr lang="es-MX"/>
        </a:p>
      </dgm:t>
    </dgm:pt>
    <dgm:pt modelId="{957D2943-9CAA-4BCA-9131-B7496CBB98FA}">
      <dgm:prSet phldrT="[Texto]" custT="1"/>
      <dgm:spPr/>
      <dgm:t>
        <a:bodyPr/>
        <a:lstStyle/>
        <a:p>
          <a:pPr algn="just"/>
          <a:r>
            <a:rPr lang="es-MX" sz="1600"/>
            <a:t>Ley Orgánica de la Administración Pública del Estado.</a:t>
          </a:r>
        </a:p>
      </dgm:t>
    </dgm:pt>
    <dgm:pt modelId="{B40D8334-2881-4D48-AAD5-5C9CA9258F86}" type="parTrans" cxnId="{536D7B2C-1D72-4110-A8CD-8F5FCC71A7C2}">
      <dgm:prSet/>
      <dgm:spPr/>
      <dgm:t>
        <a:bodyPr/>
        <a:lstStyle/>
        <a:p>
          <a:endParaRPr lang="es-MX"/>
        </a:p>
      </dgm:t>
    </dgm:pt>
    <dgm:pt modelId="{89FF75EA-F241-44E6-9F60-1CE0395122A7}" type="sibTrans" cxnId="{536D7B2C-1D72-4110-A8CD-8F5FCC71A7C2}">
      <dgm:prSet/>
      <dgm:spPr/>
      <dgm:t>
        <a:bodyPr/>
        <a:lstStyle/>
        <a:p>
          <a:endParaRPr lang="es-MX"/>
        </a:p>
      </dgm:t>
    </dgm:pt>
    <dgm:pt modelId="{62EAF201-E74C-4F35-8945-6BA88B8E512C}">
      <dgm:prSet phldrT="[Texto]" custT="1"/>
      <dgm:spPr/>
      <dgm:t>
        <a:bodyPr/>
        <a:lstStyle/>
        <a:p>
          <a:pPr algn="just"/>
          <a:r>
            <a:rPr lang="es-MX" sz="1600"/>
            <a:t>Otras leyes o normativa (Poder Judicial, Seguridad Pública, o aquello que norme a las dependencias del Eje 1).</a:t>
          </a:r>
        </a:p>
      </dgm:t>
    </dgm:pt>
    <dgm:pt modelId="{CEFA32CC-B9A6-4550-84FC-1E9215E457EA}" type="parTrans" cxnId="{5CA63FF6-DC47-4C9C-9E76-4E790FCB8C09}">
      <dgm:prSet/>
      <dgm:spPr/>
      <dgm:t>
        <a:bodyPr/>
        <a:lstStyle/>
        <a:p>
          <a:endParaRPr lang="es-MX"/>
        </a:p>
      </dgm:t>
    </dgm:pt>
    <dgm:pt modelId="{82CC4DCD-3D93-4B92-9485-2E3CE00FF938}" type="sibTrans" cxnId="{5CA63FF6-DC47-4C9C-9E76-4E790FCB8C09}">
      <dgm:prSet/>
      <dgm:spPr/>
      <dgm:t>
        <a:bodyPr/>
        <a:lstStyle/>
        <a:p>
          <a:endParaRPr lang="es-MX"/>
        </a:p>
      </dgm:t>
    </dgm:pt>
    <dgm:pt modelId="{D13F6F2D-3399-47BC-9AA3-ACFA30D7A2F3}">
      <dgm:prSet phldrT="[Texto]"/>
      <dgm:spPr/>
      <dgm:t>
        <a:bodyPr/>
        <a:lstStyle/>
        <a:p>
          <a:r>
            <a:rPr lang="es-MX" b="1"/>
            <a:t>Contribuciones y complementariedad</a:t>
          </a:r>
        </a:p>
      </dgm:t>
    </dgm:pt>
    <dgm:pt modelId="{6E3409A8-6EEE-4FDC-8DEF-265BB2F2EBD3}" type="parTrans" cxnId="{2542457F-976F-4737-B7BA-E8C5307B9A2A}">
      <dgm:prSet/>
      <dgm:spPr/>
      <dgm:t>
        <a:bodyPr/>
        <a:lstStyle/>
        <a:p>
          <a:endParaRPr lang="es-MX"/>
        </a:p>
      </dgm:t>
    </dgm:pt>
    <dgm:pt modelId="{0C2EE8D0-AC7A-40DD-BD14-030123E85E25}" type="sibTrans" cxnId="{2542457F-976F-4737-B7BA-E8C5307B9A2A}">
      <dgm:prSet/>
      <dgm:spPr/>
      <dgm:t>
        <a:bodyPr/>
        <a:lstStyle/>
        <a:p>
          <a:endParaRPr lang="es-MX"/>
        </a:p>
      </dgm:t>
    </dgm:pt>
    <dgm:pt modelId="{65DD8C35-7FF9-42F4-A5E9-6D3951A58C85}">
      <dgm:prSet phldrT="[Texto]"/>
      <dgm:spPr/>
      <dgm:t>
        <a:bodyPr/>
        <a:lstStyle/>
        <a:p>
          <a:pPr algn="just"/>
          <a:r>
            <a:rPr lang="es-MX" b="0" i="0"/>
            <a:t>Los instrumentos de dos o más políticas son coherentes cuando, mediante distintas formas de apoyo, se contribuye a la solución de un mismo problema público […] cuando </a:t>
          </a:r>
          <a:r>
            <a:rPr lang="es-MX" b="1" i="0"/>
            <a:t>distintas políticas</a:t>
          </a:r>
          <a:r>
            <a:rPr lang="es-MX" b="0" i="0"/>
            <a:t>, </a:t>
          </a:r>
          <a:r>
            <a:rPr lang="es-MX" b="1" i="0"/>
            <a:t>cada una por vía diferente, atienden una dimensión de ese problema.</a:t>
          </a:r>
          <a:r>
            <a:rPr lang="es-MX" b="0" i="0"/>
            <a:t> (</a:t>
          </a:r>
          <a:r>
            <a:rPr lang="es-MX" b="0" i="0">
              <a:hlinkClick xmlns:r="http://schemas.openxmlformats.org/officeDocument/2006/relationships" r:id="rId1"/>
            </a:rPr>
            <a:t>Cejudo, 2016</a:t>
          </a:r>
          <a:r>
            <a:rPr lang="es-MX" b="0" i="0"/>
            <a:t>).</a:t>
          </a:r>
          <a:endParaRPr lang="es-MX"/>
        </a:p>
      </dgm:t>
    </dgm:pt>
    <dgm:pt modelId="{230CD0EA-CF6B-4DB8-8D47-92BD9E42E243}" type="parTrans" cxnId="{C01431E8-89CB-42A8-A4D9-7E280D018C08}">
      <dgm:prSet/>
      <dgm:spPr/>
      <dgm:t>
        <a:bodyPr/>
        <a:lstStyle/>
        <a:p>
          <a:endParaRPr lang="es-MX"/>
        </a:p>
      </dgm:t>
    </dgm:pt>
    <dgm:pt modelId="{E484F216-F83E-4F13-84FE-65B3D47DD281}" type="sibTrans" cxnId="{C01431E8-89CB-42A8-A4D9-7E280D018C08}">
      <dgm:prSet/>
      <dgm:spPr/>
      <dgm:t>
        <a:bodyPr/>
        <a:lstStyle/>
        <a:p>
          <a:endParaRPr lang="es-MX"/>
        </a:p>
      </dgm:t>
    </dgm:pt>
    <dgm:pt modelId="{93EC776C-EAD8-4833-94F1-30458EEDD9EE}">
      <dgm:prSet phldrT="[Texto]"/>
      <dgm:spPr/>
      <dgm:t>
        <a:bodyPr/>
        <a:lstStyle/>
        <a:p>
          <a:r>
            <a:rPr lang="es-MX" b="1"/>
            <a:t>Pertinencia y necesidad</a:t>
          </a:r>
        </a:p>
      </dgm:t>
    </dgm:pt>
    <dgm:pt modelId="{29A8DA10-7A0D-4B03-9162-0CF2F236C90B}" type="parTrans" cxnId="{414ABFA4-F9F1-43D3-9E51-6CD7CB282EA1}">
      <dgm:prSet/>
      <dgm:spPr/>
      <dgm:t>
        <a:bodyPr/>
        <a:lstStyle/>
        <a:p>
          <a:endParaRPr lang="es-MX"/>
        </a:p>
      </dgm:t>
    </dgm:pt>
    <dgm:pt modelId="{A2B51FF1-23C6-4250-9335-4D12EAA56E50}" type="sibTrans" cxnId="{414ABFA4-F9F1-43D3-9E51-6CD7CB282EA1}">
      <dgm:prSet/>
      <dgm:spPr/>
      <dgm:t>
        <a:bodyPr/>
        <a:lstStyle/>
        <a:p>
          <a:endParaRPr lang="es-MX"/>
        </a:p>
      </dgm:t>
    </dgm:pt>
    <dgm:pt modelId="{03117A85-0D94-47A9-BEC1-09D6D09A97DD}">
      <dgm:prSet phldrT="[Texto]" custT="1"/>
      <dgm:spPr/>
      <dgm:t>
        <a:bodyPr/>
        <a:lstStyle/>
        <a:p>
          <a:r>
            <a:rPr lang="es-MX" sz="1600"/>
            <a:t>La cabeza de sector cumple instrucciones de la persona titular del Ejecutivo.</a:t>
          </a:r>
        </a:p>
      </dgm:t>
    </dgm:pt>
    <dgm:pt modelId="{4BB93585-6406-416A-A1C7-527D26E1004C}" type="parTrans" cxnId="{6E530347-06B0-477F-93E7-34287EFC93F1}">
      <dgm:prSet/>
      <dgm:spPr/>
      <dgm:t>
        <a:bodyPr/>
        <a:lstStyle/>
        <a:p>
          <a:endParaRPr lang="es-MX"/>
        </a:p>
      </dgm:t>
    </dgm:pt>
    <dgm:pt modelId="{2BE86CBD-7AFE-46AE-8B0C-823A4E59662F}" type="sibTrans" cxnId="{6E530347-06B0-477F-93E7-34287EFC93F1}">
      <dgm:prSet/>
      <dgm:spPr/>
      <dgm:t>
        <a:bodyPr/>
        <a:lstStyle/>
        <a:p>
          <a:endParaRPr lang="es-MX"/>
        </a:p>
      </dgm:t>
    </dgm:pt>
    <dgm:pt modelId="{284505BC-6762-4610-ACE2-57DFF9A28B27}">
      <dgm:prSet phldrT="[Texto]" custT="1"/>
      <dgm:spPr/>
      <dgm:t>
        <a:bodyPr/>
        <a:lstStyle/>
        <a:p>
          <a:r>
            <a:rPr lang="es-MX" sz="1600"/>
            <a:t>La CGPI cumple instrucciones de la persona titular del Ejecutivo.</a:t>
          </a:r>
        </a:p>
      </dgm:t>
    </dgm:pt>
    <dgm:pt modelId="{92C70A51-5AAA-4C1A-8467-A9DC5D80C539}" type="parTrans" cxnId="{CCB43991-C35D-4017-A272-5A90CC13202B}">
      <dgm:prSet/>
      <dgm:spPr/>
      <dgm:t>
        <a:bodyPr/>
        <a:lstStyle/>
        <a:p>
          <a:endParaRPr lang="es-MX"/>
        </a:p>
      </dgm:t>
    </dgm:pt>
    <dgm:pt modelId="{87B31F78-D1F3-478E-8DB7-F98D61C82354}" type="sibTrans" cxnId="{CCB43991-C35D-4017-A272-5A90CC13202B}">
      <dgm:prSet/>
      <dgm:spPr/>
      <dgm:t>
        <a:bodyPr/>
        <a:lstStyle/>
        <a:p>
          <a:endParaRPr lang="es-MX"/>
        </a:p>
      </dgm:t>
    </dgm:pt>
    <dgm:pt modelId="{B2955D4A-3D0F-4EDD-AECB-E681A844D7C3}">
      <dgm:prSet phldrT="[Texto]" custT="1"/>
      <dgm:spPr/>
      <dgm:t>
        <a:bodyPr/>
        <a:lstStyle/>
        <a:p>
          <a:r>
            <a:rPr lang="es-MX" sz="1600"/>
            <a:t>La cabeza de sector o la CGPI detectan una </a:t>
          </a:r>
          <a:r>
            <a:rPr lang="es-MX" sz="1600" b="1"/>
            <a:t>contribución necesaria </a:t>
          </a:r>
          <a:r>
            <a:rPr lang="es-MX" sz="1600"/>
            <a:t>de una institución.</a:t>
          </a:r>
        </a:p>
      </dgm:t>
    </dgm:pt>
    <dgm:pt modelId="{A38EC867-736D-4CD6-B63B-667540F3F956}" type="parTrans" cxnId="{7B7DC757-25E4-48BB-8C2D-BCC41EBA8574}">
      <dgm:prSet/>
      <dgm:spPr/>
      <dgm:t>
        <a:bodyPr/>
        <a:lstStyle/>
        <a:p>
          <a:endParaRPr lang="es-MX"/>
        </a:p>
      </dgm:t>
    </dgm:pt>
    <dgm:pt modelId="{D3714466-E8DC-4554-909E-810A6F43AD0F}" type="sibTrans" cxnId="{7B7DC757-25E4-48BB-8C2D-BCC41EBA8574}">
      <dgm:prSet/>
      <dgm:spPr/>
      <dgm:t>
        <a:bodyPr/>
        <a:lstStyle/>
        <a:p>
          <a:endParaRPr lang="es-MX"/>
        </a:p>
      </dgm:t>
    </dgm:pt>
    <dgm:pt modelId="{34077AFB-72F3-4DA5-A9E7-42D90D6213C7}" type="pres">
      <dgm:prSet presAssocID="{636BE247-7F1E-48DD-A532-E490A700E75E}" presName="Name0" presStyleCnt="0">
        <dgm:presLayoutVars>
          <dgm:dir/>
          <dgm:animLvl val="lvl"/>
          <dgm:resizeHandles val="exact"/>
        </dgm:presLayoutVars>
      </dgm:prSet>
      <dgm:spPr/>
    </dgm:pt>
    <dgm:pt modelId="{2030E7FE-E557-4E7C-8B7D-FA4C33AAE010}" type="pres">
      <dgm:prSet presAssocID="{5CC4B80F-0E9D-462E-8BE0-69A667E6A306}" presName="linNode" presStyleCnt="0"/>
      <dgm:spPr/>
    </dgm:pt>
    <dgm:pt modelId="{126BF3F8-CE52-4AD0-A8E9-1BDDAE2FF938}" type="pres">
      <dgm:prSet presAssocID="{5CC4B80F-0E9D-462E-8BE0-69A667E6A306}" presName="parentText" presStyleLbl="node1" presStyleIdx="0" presStyleCnt="3">
        <dgm:presLayoutVars>
          <dgm:chMax val="1"/>
          <dgm:bulletEnabled val="1"/>
        </dgm:presLayoutVars>
      </dgm:prSet>
      <dgm:spPr/>
    </dgm:pt>
    <dgm:pt modelId="{8C6C5311-8173-4160-8479-D81FF8CC6929}" type="pres">
      <dgm:prSet presAssocID="{5CC4B80F-0E9D-462E-8BE0-69A667E6A306}" presName="descendantText" presStyleLbl="alignAccFollowNode1" presStyleIdx="0" presStyleCnt="3">
        <dgm:presLayoutVars>
          <dgm:bulletEnabled val="1"/>
        </dgm:presLayoutVars>
      </dgm:prSet>
      <dgm:spPr/>
    </dgm:pt>
    <dgm:pt modelId="{CD5B8A04-7AFD-4EDB-9AA4-8BE7E15B5B4A}" type="pres">
      <dgm:prSet presAssocID="{81589210-3D1B-4637-93FA-FC4E6F0E550D}" presName="sp" presStyleCnt="0"/>
      <dgm:spPr/>
    </dgm:pt>
    <dgm:pt modelId="{BD1C207E-BB74-488B-9EEF-328FAE90A955}" type="pres">
      <dgm:prSet presAssocID="{D13F6F2D-3399-47BC-9AA3-ACFA30D7A2F3}" presName="linNode" presStyleCnt="0"/>
      <dgm:spPr/>
    </dgm:pt>
    <dgm:pt modelId="{D60313DB-1958-43C0-82CB-609C01420E2F}" type="pres">
      <dgm:prSet presAssocID="{D13F6F2D-3399-47BC-9AA3-ACFA30D7A2F3}" presName="parentText" presStyleLbl="node1" presStyleIdx="1" presStyleCnt="3">
        <dgm:presLayoutVars>
          <dgm:chMax val="1"/>
          <dgm:bulletEnabled val="1"/>
        </dgm:presLayoutVars>
      </dgm:prSet>
      <dgm:spPr/>
    </dgm:pt>
    <dgm:pt modelId="{590F0BC2-EC0B-4DEE-AFC5-2FBB39BCFBD5}" type="pres">
      <dgm:prSet presAssocID="{D13F6F2D-3399-47BC-9AA3-ACFA30D7A2F3}" presName="descendantText" presStyleLbl="alignAccFollowNode1" presStyleIdx="1" presStyleCnt="3">
        <dgm:presLayoutVars>
          <dgm:bulletEnabled val="1"/>
        </dgm:presLayoutVars>
      </dgm:prSet>
      <dgm:spPr/>
    </dgm:pt>
    <dgm:pt modelId="{B7180422-8896-487F-BAE7-87E76022F27C}" type="pres">
      <dgm:prSet presAssocID="{0C2EE8D0-AC7A-40DD-BD14-030123E85E25}" presName="sp" presStyleCnt="0"/>
      <dgm:spPr/>
    </dgm:pt>
    <dgm:pt modelId="{1D063B44-D50F-4310-9B93-711EBB3BBBDA}" type="pres">
      <dgm:prSet presAssocID="{93EC776C-EAD8-4833-94F1-30458EEDD9EE}" presName="linNode" presStyleCnt="0"/>
      <dgm:spPr/>
    </dgm:pt>
    <dgm:pt modelId="{F2DE7D06-67AF-44FC-8EEE-6DD4DAEE70AF}" type="pres">
      <dgm:prSet presAssocID="{93EC776C-EAD8-4833-94F1-30458EEDD9EE}" presName="parentText" presStyleLbl="node1" presStyleIdx="2" presStyleCnt="3">
        <dgm:presLayoutVars>
          <dgm:chMax val="1"/>
          <dgm:bulletEnabled val="1"/>
        </dgm:presLayoutVars>
      </dgm:prSet>
      <dgm:spPr/>
    </dgm:pt>
    <dgm:pt modelId="{BF0578D8-CC4C-4C2D-A537-8FA92FDF1D93}" type="pres">
      <dgm:prSet presAssocID="{93EC776C-EAD8-4833-94F1-30458EEDD9EE}" presName="descendantText" presStyleLbl="alignAccFollowNode1" presStyleIdx="2" presStyleCnt="3">
        <dgm:presLayoutVars>
          <dgm:bulletEnabled val="1"/>
        </dgm:presLayoutVars>
      </dgm:prSet>
      <dgm:spPr/>
    </dgm:pt>
  </dgm:ptLst>
  <dgm:cxnLst>
    <dgm:cxn modelId="{C2CCA916-FF96-4F73-95B5-2F38B4912CCE}" type="presOf" srcId="{5CC4B80F-0E9D-462E-8BE0-69A667E6A306}" destId="{126BF3F8-CE52-4AD0-A8E9-1BDDAE2FF938}" srcOrd="0" destOrd="0" presId="urn:microsoft.com/office/officeart/2005/8/layout/vList5"/>
    <dgm:cxn modelId="{536D7B2C-1D72-4110-A8CD-8F5FCC71A7C2}" srcId="{5CC4B80F-0E9D-462E-8BE0-69A667E6A306}" destId="{957D2943-9CAA-4BCA-9131-B7496CBB98FA}" srcOrd="0" destOrd="0" parTransId="{B40D8334-2881-4D48-AAD5-5C9CA9258F86}" sibTransId="{89FF75EA-F241-44E6-9F60-1CE0395122A7}"/>
    <dgm:cxn modelId="{250ADB36-B3F3-42CF-B277-E2DEBF79E7FD}" type="presOf" srcId="{62EAF201-E74C-4F35-8945-6BA88B8E512C}" destId="{8C6C5311-8173-4160-8479-D81FF8CC6929}" srcOrd="0" destOrd="1" presId="urn:microsoft.com/office/officeart/2005/8/layout/vList5"/>
    <dgm:cxn modelId="{D5BE7C44-0AEC-4B45-B965-CD831060593A}" type="presOf" srcId="{636BE247-7F1E-48DD-A532-E490A700E75E}" destId="{34077AFB-72F3-4DA5-A9E7-42D90D6213C7}" srcOrd="0" destOrd="0" presId="urn:microsoft.com/office/officeart/2005/8/layout/vList5"/>
    <dgm:cxn modelId="{6E530347-06B0-477F-93E7-34287EFC93F1}" srcId="{93EC776C-EAD8-4833-94F1-30458EEDD9EE}" destId="{03117A85-0D94-47A9-BEC1-09D6D09A97DD}" srcOrd="0" destOrd="0" parTransId="{4BB93585-6406-416A-A1C7-527D26E1004C}" sibTransId="{2BE86CBD-7AFE-46AE-8B0C-823A4E59662F}"/>
    <dgm:cxn modelId="{EA67566E-6EF8-49F3-871C-AB76961C2973}" type="presOf" srcId="{284505BC-6762-4610-ACE2-57DFF9A28B27}" destId="{BF0578D8-CC4C-4C2D-A537-8FA92FDF1D93}" srcOrd="0" destOrd="1" presId="urn:microsoft.com/office/officeart/2005/8/layout/vList5"/>
    <dgm:cxn modelId="{7B7DC757-25E4-48BB-8C2D-BCC41EBA8574}" srcId="{93EC776C-EAD8-4833-94F1-30458EEDD9EE}" destId="{B2955D4A-3D0F-4EDD-AECB-E681A844D7C3}" srcOrd="2" destOrd="0" parTransId="{A38EC867-736D-4CD6-B63B-667540F3F956}" sibTransId="{D3714466-E8DC-4554-909E-810A6F43AD0F}"/>
    <dgm:cxn modelId="{2542457F-976F-4737-B7BA-E8C5307B9A2A}" srcId="{636BE247-7F1E-48DD-A532-E490A700E75E}" destId="{D13F6F2D-3399-47BC-9AA3-ACFA30D7A2F3}" srcOrd="1" destOrd="0" parTransId="{6E3409A8-6EEE-4FDC-8DEF-265BB2F2EBD3}" sibTransId="{0C2EE8D0-AC7A-40DD-BD14-030123E85E25}"/>
    <dgm:cxn modelId="{CCB43991-C35D-4017-A272-5A90CC13202B}" srcId="{93EC776C-EAD8-4833-94F1-30458EEDD9EE}" destId="{284505BC-6762-4610-ACE2-57DFF9A28B27}" srcOrd="1" destOrd="0" parTransId="{92C70A51-5AAA-4C1A-8467-A9DC5D80C539}" sibTransId="{87B31F78-D1F3-478E-8DB7-F98D61C82354}"/>
    <dgm:cxn modelId="{343C579D-B4B7-4B83-9513-5C10B4B698B6}" srcId="{636BE247-7F1E-48DD-A532-E490A700E75E}" destId="{5CC4B80F-0E9D-462E-8BE0-69A667E6A306}" srcOrd="0" destOrd="0" parTransId="{7BAC868E-3421-4291-A87B-6049CB64DFB6}" sibTransId="{81589210-3D1B-4637-93FA-FC4E6F0E550D}"/>
    <dgm:cxn modelId="{414ABFA4-F9F1-43D3-9E51-6CD7CB282EA1}" srcId="{636BE247-7F1E-48DD-A532-E490A700E75E}" destId="{93EC776C-EAD8-4833-94F1-30458EEDD9EE}" srcOrd="2" destOrd="0" parTransId="{29A8DA10-7A0D-4B03-9162-0CF2F236C90B}" sibTransId="{A2B51FF1-23C6-4250-9335-4D12EAA56E50}"/>
    <dgm:cxn modelId="{20D89CA7-5224-4B40-9ACD-896C40D4E114}" type="presOf" srcId="{D13F6F2D-3399-47BC-9AA3-ACFA30D7A2F3}" destId="{D60313DB-1958-43C0-82CB-609C01420E2F}" srcOrd="0" destOrd="0" presId="urn:microsoft.com/office/officeart/2005/8/layout/vList5"/>
    <dgm:cxn modelId="{F45A66A8-EB4A-4E31-B5DE-9FC3E170C7F5}" type="presOf" srcId="{B2955D4A-3D0F-4EDD-AECB-E681A844D7C3}" destId="{BF0578D8-CC4C-4C2D-A537-8FA92FDF1D93}" srcOrd="0" destOrd="2" presId="urn:microsoft.com/office/officeart/2005/8/layout/vList5"/>
    <dgm:cxn modelId="{4B8982D4-609E-435E-BDF5-70F3CF59DA4F}" type="presOf" srcId="{03117A85-0D94-47A9-BEC1-09D6D09A97DD}" destId="{BF0578D8-CC4C-4C2D-A537-8FA92FDF1D93}" srcOrd="0" destOrd="0" presId="urn:microsoft.com/office/officeart/2005/8/layout/vList5"/>
    <dgm:cxn modelId="{2D58E8D4-79F0-4340-A0C2-FD8368474157}" type="presOf" srcId="{957D2943-9CAA-4BCA-9131-B7496CBB98FA}" destId="{8C6C5311-8173-4160-8479-D81FF8CC6929}" srcOrd="0" destOrd="0" presId="urn:microsoft.com/office/officeart/2005/8/layout/vList5"/>
    <dgm:cxn modelId="{C01431E8-89CB-42A8-A4D9-7E280D018C08}" srcId="{D13F6F2D-3399-47BC-9AA3-ACFA30D7A2F3}" destId="{65DD8C35-7FF9-42F4-A5E9-6D3951A58C85}" srcOrd="0" destOrd="0" parTransId="{230CD0EA-CF6B-4DB8-8D47-92BD9E42E243}" sibTransId="{E484F216-F83E-4F13-84FE-65B3D47DD281}"/>
    <dgm:cxn modelId="{A8A7A9EA-F215-4C02-B37D-BE94CDC931BC}" type="presOf" srcId="{65DD8C35-7FF9-42F4-A5E9-6D3951A58C85}" destId="{590F0BC2-EC0B-4DEE-AFC5-2FBB39BCFBD5}" srcOrd="0" destOrd="0" presId="urn:microsoft.com/office/officeart/2005/8/layout/vList5"/>
    <dgm:cxn modelId="{5CA63FF6-DC47-4C9C-9E76-4E790FCB8C09}" srcId="{5CC4B80F-0E9D-462E-8BE0-69A667E6A306}" destId="{62EAF201-E74C-4F35-8945-6BA88B8E512C}" srcOrd="1" destOrd="0" parTransId="{CEFA32CC-B9A6-4550-84FC-1E9215E457EA}" sibTransId="{82CC4DCD-3D93-4B92-9485-2E3CE00FF938}"/>
    <dgm:cxn modelId="{C50A28FD-0269-4469-B10A-3E4763321896}" type="presOf" srcId="{93EC776C-EAD8-4833-94F1-30458EEDD9EE}" destId="{F2DE7D06-67AF-44FC-8EEE-6DD4DAEE70AF}" srcOrd="0" destOrd="0" presId="urn:microsoft.com/office/officeart/2005/8/layout/vList5"/>
    <dgm:cxn modelId="{42356BDD-B683-4782-BD92-2AF9E2F9A4BC}" type="presParOf" srcId="{34077AFB-72F3-4DA5-A9E7-42D90D6213C7}" destId="{2030E7FE-E557-4E7C-8B7D-FA4C33AAE010}" srcOrd="0" destOrd="0" presId="urn:microsoft.com/office/officeart/2005/8/layout/vList5"/>
    <dgm:cxn modelId="{D6B8F673-36C2-4F4E-B6E2-E07329E4D9C6}" type="presParOf" srcId="{2030E7FE-E557-4E7C-8B7D-FA4C33AAE010}" destId="{126BF3F8-CE52-4AD0-A8E9-1BDDAE2FF938}" srcOrd="0" destOrd="0" presId="urn:microsoft.com/office/officeart/2005/8/layout/vList5"/>
    <dgm:cxn modelId="{A748E233-26B1-4075-8DE1-E6300E9C188A}" type="presParOf" srcId="{2030E7FE-E557-4E7C-8B7D-FA4C33AAE010}" destId="{8C6C5311-8173-4160-8479-D81FF8CC6929}" srcOrd="1" destOrd="0" presId="urn:microsoft.com/office/officeart/2005/8/layout/vList5"/>
    <dgm:cxn modelId="{10243C84-0487-4356-9FCF-40B0CF8FC26F}" type="presParOf" srcId="{34077AFB-72F3-4DA5-A9E7-42D90D6213C7}" destId="{CD5B8A04-7AFD-4EDB-9AA4-8BE7E15B5B4A}" srcOrd="1" destOrd="0" presId="urn:microsoft.com/office/officeart/2005/8/layout/vList5"/>
    <dgm:cxn modelId="{49EA94E6-D012-48B4-8F40-54C08018B196}" type="presParOf" srcId="{34077AFB-72F3-4DA5-A9E7-42D90D6213C7}" destId="{BD1C207E-BB74-488B-9EEF-328FAE90A955}" srcOrd="2" destOrd="0" presId="urn:microsoft.com/office/officeart/2005/8/layout/vList5"/>
    <dgm:cxn modelId="{59A14A6E-C264-4369-AF68-099268494596}" type="presParOf" srcId="{BD1C207E-BB74-488B-9EEF-328FAE90A955}" destId="{D60313DB-1958-43C0-82CB-609C01420E2F}" srcOrd="0" destOrd="0" presId="urn:microsoft.com/office/officeart/2005/8/layout/vList5"/>
    <dgm:cxn modelId="{8FABA1EC-E25D-47BE-8DE4-3D5A5020C390}" type="presParOf" srcId="{BD1C207E-BB74-488B-9EEF-328FAE90A955}" destId="{590F0BC2-EC0B-4DEE-AFC5-2FBB39BCFBD5}" srcOrd="1" destOrd="0" presId="urn:microsoft.com/office/officeart/2005/8/layout/vList5"/>
    <dgm:cxn modelId="{D97151C0-3FE9-4DAF-A1F3-7575822678A7}" type="presParOf" srcId="{34077AFB-72F3-4DA5-A9E7-42D90D6213C7}" destId="{B7180422-8896-487F-BAE7-87E76022F27C}" srcOrd="3" destOrd="0" presId="urn:microsoft.com/office/officeart/2005/8/layout/vList5"/>
    <dgm:cxn modelId="{EC4BA6C8-5D08-49EC-ABE8-D58A5FD4131B}" type="presParOf" srcId="{34077AFB-72F3-4DA5-A9E7-42D90D6213C7}" destId="{1D063B44-D50F-4310-9B93-711EBB3BBBDA}" srcOrd="4" destOrd="0" presId="urn:microsoft.com/office/officeart/2005/8/layout/vList5"/>
    <dgm:cxn modelId="{13ED60AE-58A4-4F79-BE87-07A17F51EC8F}" type="presParOf" srcId="{1D063B44-D50F-4310-9B93-711EBB3BBBDA}" destId="{F2DE7D06-67AF-44FC-8EEE-6DD4DAEE70AF}" srcOrd="0" destOrd="0" presId="urn:microsoft.com/office/officeart/2005/8/layout/vList5"/>
    <dgm:cxn modelId="{ECE14DE7-5878-413B-85E3-FE55C9CB62A9}" type="presParOf" srcId="{1D063B44-D50F-4310-9B93-711EBB3BBBDA}" destId="{BF0578D8-CC4C-4C2D-A537-8FA92FDF1D9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DCF65E-068C-406A-BF93-E848C2E8256A}"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s-MX"/>
        </a:p>
      </dgm:t>
    </dgm:pt>
    <dgm:pt modelId="{F5675629-2968-4319-8668-3BB45E8EE5CF}">
      <dgm:prSet phldrT="[Texto]"/>
      <dgm:spPr/>
      <dgm:t>
        <a:bodyPr/>
        <a:lstStyle/>
        <a:p>
          <a:r>
            <a:rPr lang="es-MX"/>
            <a:t>Definir dependencias</a:t>
          </a:r>
        </a:p>
      </dgm:t>
    </dgm:pt>
    <dgm:pt modelId="{33622264-69F1-4642-873A-FEC3463A0A4F}" type="parTrans" cxnId="{C0190D9B-901F-4188-AD09-C74F82A291CC}">
      <dgm:prSet/>
      <dgm:spPr/>
      <dgm:t>
        <a:bodyPr/>
        <a:lstStyle/>
        <a:p>
          <a:endParaRPr lang="es-MX"/>
        </a:p>
      </dgm:t>
    </dgm:pt>
    <dgm:pt modelId="{680E31E5-AC15-41FE-938A-053458BAC5B0}" type="sibTrans" cxnId="{C0190D9B-901F-4188-AD09-C74F82A291CC}">
      <dgm:prSet/>
      <dgm:spPr/>
      <dgm:t>
        <a:bodyPr/>
        <a:lstStyle/>
        <a:p>
          <a:endParaRPr lang="es-MX"/>
        </a:p>
      </dgm:t>
    </dgm:pt>
    <dgm:pt modelId="{E900314D-6D04-4388-8934-C5DE922120CE}">
      <dgm:prSet phldrT="[Texto]"/>
      <dgm:spPr/>
      <dgm:t>
        <a:bodyPr/>
        <a:lstStyle/>
        <a:p>
          <a:r>
            <a:rPr lang="es-MX"/>
            <a:t>PED.</a:t>
          </a:r>
        </a:p>
      </dgm:t>
    </dgm:pt>
    <dgm:pt modelId="{78617B6E-2F87-43C2-9D5F-7605B15EC4B7}" type="parTrans" cxnId="{6B3ECC4F-A428-42C7-BE8C-B5FD7FC8A311}">
      <dgm:prSet/>
      <dgm:spPr/>
      <dgm:t>
        <a:bodyPr/>
        <a:lstStyle/>
        <a:p>
          <a:endParaRPr lang="es-MX"/>
        </a:p>
      </dgm:t>
    </dgm:pt>
    <dgm:pt modelId="{A9EB7F50-2787-4D1B-B4ED-C65B0075184D}" type="sibTrans" cxnId="{6B3ECC4F-A428-42C7-BE8C-B5FD7FC8A311}">
      <dgm:prSet/>
      <dgm:spPr/>
      <dgm:t>
        <a:bodyPr/>
        <a:lstStyle/>
        <a:p>
          <a:endParaRPr lang="es-MX"/>
        </a:p>
      </dgm:t>
    </dgm:pt>
    <dgm:pt modelId="{1DA0A6FD-B0EA-4508-8592-D2DB7F44B86D}">
      <dgm:prSet phldrT="[Texto]"/>
      <dgm:spPr/>
      <dgm:t>
        <a:bodyPr/>
        <a:lstStyle/>
        <a:p>
          <a:r>
            <a:rPr lang="es-MX"/>
            <a:t>Diseñar cumplimiento</a:t>
          </a:r>
        </a:p>
      </dgm:t>
    </dgm:pt>
    <dgm:pt modelId="{34EE9258-1A7C-4729-A1CC-1F4EC2200856}" type="parTrans" cxnId="{31ACEFBB-32A7-45E7-9C49-68D04B08F1E6}">
      <dgm:prSet/>
      <dgm:spPr/>
      <dgm:t>
        <a:bodyPr/>
        <a:lstStyle/>
        <a:p>
          <a:endParaRPr lang="es-MX"/>
        </a:p>
      </dgm:t>
    </dgm:pt>
    <dgm:pt modelId="{93007336-44C2-46AD-9B25-957BCAC1BA59}" type="sibTrans" cxnId="{31ACEFBB-32A7-45E7-9C49-68D04B08F1E6}">
      <dgm:prSet/>
      <dgm:spPr/>
      <dgm:t>
        <a:bodyPr/>
        <a:lstStyle/>
        <a:p>
          <a:endParaRPr lang="es-MX"/>
        </a:p>
      </dgm:t>
    </dgm:pt>
    <dgm:pt modelId="{56C49AE6-D453-4259-83E7-201C91C44616}">
      <dgm:prSet phldrT="[Texto]"/>
      <dgm:spPr/>
      <dgm:t>
        <a:bodyPr/>
        <a:lstStyle/>
        <a:p>
          <a:r>
            <a:rPr lang="es-MX"/>
            <a:t>La visión de la dependencia.</a:t>
          </a:r>
        </a:p>
      </dgm:t>
    </dgm:pt>
    <dgm:pt modelId="{EA15D5DC-C761-4126-86C6-B19CB2B31360}" type="parTrans" cxnId="{74B5AA4B-E896-4636-8370-9A3D992F9200}">
      <dgm:prSet/>
      <dgm:spPr/>
      <dgm:t>
        <a:bodyPr/>
        <a:lstStyle/>
        <a:p>
          <a:endParaRPr lang="es-MX"/>
        </a:p>
      </dgm:t>
    </dgm:pt>
    <dgm:pt modelId="{106270DA-73B9-431D-9F21-D10E6F6DD32A}" type="sibTrans" cxnId="{74B5AA4B-E896-4636-8370-9A3D992F9200}">
      <dgm:prSet/>
      <dgm:spPr/>
      <dgm:t>
        <a:bodyPr/>
        <a:lstStyle/>
        <a:p>
          <a:endParaRPr lang="es-MX"/>
        </a:p>
      </dgm:t>
    </dgm:pt>
    <dgm:pt modelId="{5AB73CC1-57EB-4953-BD33-C1116FCF1ED2}">
      <dgm:prSet phldrT="[Texto]"/>
      <dgm:spPr/>
      <dgm:t>
        <a:bodyPr/>
        <a:lstStyle/>
        <a:p>
          <a:r>
            <a:rPr lang="es-MX"/>
            <a:t>Fijar cumplimiento en 2024</a:t>
          </a:r>
        </a:p>
      </dgm:t>
    </dgm:pt>
    <dgm:pt modelId="{FC198D45-A2CF-4614-BBAD-E5C8D5D1B0A0}" type="parTrans" cxnId="{9EBF6060-0135-4C2F-94F0-FD48F34BC3B8}">
      <dgm:prSet/>
      <dgm:spPr/>
      <dgm:t>
        <a:bodyPr/>
        <a:lstStyle/>
        <a:p>
          <a:endParaRPr lang="es-MX"/>
        </a:p>
      </dgm:t>
    </dgm:pt>
    <dgm:pt modelId="{61E10DA6-C566-4A77-A0E8-94E39892AF00}" type="sibTrans" cxnId="{9EBF6060-0135-4C2F-94F0-FD48F34BC3B8}">
      <dgm:prSet/>
      <dgm:spPr/>
      <dgm:t>
        <a:bodyPr/>
        <a:lstStyle/>
        <a:p>
          <a:endParaRPr lang="es-MX"/>
        </a:p>
      </dgm:t>
    </dgm:pt>
    <dgm:pt modelId="{71417D19-C166-4A52-9893-0D2A7BFAB662}">
      <dgm:prSet phldrT="[Texto]"/>
      <dgm:spPr/>
      <dgm:t>
        <a:bodyPr/>
        <a:lstStyle/>
        <a:p>
          <a:r>
            <a:rPr lang="es-MX"/>
            <a:t>Ley Orgánica.</a:t>
          </a:r>
        </a:p>
      </dgm:t>
    </dgm:pt>
    <dgm:pt modelId="{182247B9-33C1-4472-949E-BAF2C80AF8BC}" type="parTrans" cxnId="{5CB9D658-2A9A-4795-8907-9694EC09A0DA}">
      <dgm:prSet/>
      <dgm:spPr/>
      <dgm:t>
        <a:bodyPr/>
        <a:lstStyle/>
        <a:p>
          <a:endParaRPr lang="es-MX"/>
        </a:p>
      </dgm:t>
    </dgm:pt>
    <dgm:pt modelId="{F7C3B88A-001A-4DDE-82FA-371D865CFAD9}" type="sibTrans" cxnId="{5CB9D658-2A9A-4795-8907-9694EC09A0DA}">
      <dgm:prSet/>
      <dgm:spPr/>
      <dgm:t>
        <a:bodyPr/>
        <a:lstStyle/>
        <a:p>
          <a:endParaRPr lang="es-MX"/>
        </a:p>
      </dgm:t>
    </dgm:pt>
    <dgm:pt modelId="{AAE74494-7C1F-4D80-A2E6-0A04088FBC8B}">
      <dgm:prSet phldrT="[Texto]"/>
      <dgm:spPr/>
      <dgm:t>
        <a:bodyPr/>
        <a:lstStyle/>
        <a:p>
          <a:r>
            <a:rPr lang="es-MX"/>
            <a:t>Análisis de la dependencia.</a:t>
          </a:r>
        </a:p>
      </dgm:t>
    </dgm:pt>
    <dgm:pt modelId="{842E21B8-143C-42E7-B9C5-32B2796C1F67}" type="parTrans" cxnId="{6A27A131-BB8F-4F92-8EE4-182CC1DE07E1}">
      <dgm:prSet/>
      <dgm:spPr/>
      <dgm:t>
        <a:bodyPr/>
        <a:lstStyle/>
        <a:p>
          <a:endParaRPr lang="es-MX"/>
        </a:p>
      </dgm:t>
    </dgm:pt>
    <dgm:pt modelId="{D115DD4C-08FE-4D34-81DC-43ECE797A898}" type="sibTrans" cxnId="{6A27A131-BB8F-4F92-8EE4-182CC1DE07E1}">
      <dgm:prSet/>
      <dgm:spPr/>
      <dgm:t>
        <a:bodyPr/>
        <a:lstStyle/>
        <a:p>
          <a:endParaRPr lang="es-MX"/>
        </a:p>
      </dgm:t>
    </dgm:pt>
    <dgm:pt modelId="{9F998302-E7F9-49BA-9250-AE0C8DA2CE54}">
      <dgm:prSet phldrT="[Texto]"/>
      <dgm:spPr/>
      <dgm:t>
        <a:bodyPr/>
        <a:lstStyle/>
        <a:p>
          <a:r>
            <a:rPr lang="es-MX"/>
            <a:t>Usando MML</a:t>
          </a:r>
        </a:p>
      </dgm:t>
    </dgm:pt>
    <dgm:pt modelId="{AC728A75-4617-44DB-9059-DB327E81DD59}" type="parTrans" cxnId="{735DA82B-457B-4F93-BE6B-1C231C08A0F3}">
      <dgm:prSet/>
      <dgm:spPr/>
      <dgm:t>
        <a:bodyPr/>
        <a:lstStyle/>
        <a:p>
          <a:endParaRPr lang="es-MX"/>
        </a:p>
      </dgm:t>
    </dgm:pt>
    <dgm:pt modelId="{552A80F4-1C26-41CB-80D3-F70BAA4E1D4C}" type="sibTrans" cxnId="{735DA82B-457B-4F93-BE6B-1C231C08A0F3}">
      <dgm:prSet/>
      <dgm:spPr/>
      <dgm:t>
        <a:bodyPr/>
        <a:lstStyle/>
        <a:p>
          <a:endParaRPr lang="es-MX"/>
        </a:p>
      </dgm:t>
    </dgm:pt>
    <dgm:pt modelId="{01FFB6EC-D7FE-4D8E-AE1A-0EAF5AC8F4A5}">
      <dgm:prSet phldrT="[Texto]"/>
      <dgm:spPr/>
      <dgm:t>
        <a:bodyPr/>
        <a:lstStyle/>
        <a:p>
          <a:r>
            <a:rPr lang="es-MX"/>
            <a:t>Alineación propia de la dependencia.</a:t>
          </a:r>
        </a:p>
      </dgm:t>
    </dgm:pt>
    <dgm:pt modelId="{5C59B384-5951-45D5-A6BA-A76C34063564}" type="parTrans" cxnId="{4CB78021-EAA0-48B5-91D0-3826C590BD2B}">
      <dgm:prSet/>
      <dgm:spPr/>
      <dgm:t>
        <a:bodyPr/>
        <a:lstStyle/>
        <a:p>
          <a:endParaRPr lang="es-MX"/>
        </a:p>
      </dgm:t>
    </dgm:pt>
    <dgm:pt modelId="{9CB49055-5909-4DF2-846C-1BC29A9E1767}" type="sibTrans" cxnId="{4CB78021-EAA0-48B5-91D0-3826C590BD2B}">
      <dgm:prSet/>
      <dgm:spPr/>
      <dgm:t>
        <a:bodyPr/>
        <a:lstStyle/>
        <a:p>
          <a:endParaRPr lang="es-MX"/>
        </a:p>
      </dgm:t>
    </dgm:pt>
    <dgm:pt modelId="{AE86D11D-E1FB-4B3F-89FF-9C7A049D2D05}">
      <dgm:prSet phldrT="[Texto]" custT="1"/>
      <dgm:spPr/>
      <dgm:t>
        <a:bodyPr/>
        <a:lstStyle/>
        <a:p>
          <a:pPr algn="just"/>
          <a:r>
            <a:rPr lang="es-MX" sz="1600"/>
            <a:t>CGPI alinea definitivamente los compromisos.</a:t>
          </a:r>
        </a:p>
      </dgm:t>
    </dgm:pt>
    <dgm:pt modelId="{920D1633-2BAD-409A-A74A-4894C2695B8D}" type="sibTrans" cxnId="{CE0D3CB2-68CC-46FA-B184-FFC890CF61DF}">
      <dgm:prSet/>
      <dgm:spPr/>
      <dgm:t>
        <a:bodyPr/>
        <a:lstStyle/>
        <a:p>
          <a:endParaRPr lang="es-MX"/>
        </a:p>
      </dgm:t>
    </dgm:pt>
    <dgm:pt modelId="{20965769-A364-4DFE-8817-7DCB26EE4A1D}" type="parTrans" cxnId="{CE0D3CB2-68CC-46FA-B184-FFC890CF61DF}">
      <dgm:prSet/>
      <dgm:spPr/>
      <dgm:t>
        <a:bodyPr/>
        <a:lstStyle/>
        <a:p>
          <a:endParaRPr lang="es-MX"/>
        </a:p>
      </dgm:t>
    </dgm:pt>
    <dgm:pt modelId="{59F24F58-CDEC-4E8E-8E1E-AF7BB5AF4DFC}">
      <dgm:prSet phldrT="[Texto]" custT="1"/>
      <dgm:spPr/>
      <dgm:t>
        <a:bodyPr/>
        <a:lstStyle/>
        <a:p>
          <a:pPr algn="just"/>
          <a:r>
            <a:rPr lang="es-MX" sz="1600">
              <a:highlight>
                <a:srgbClr val="FFFF00"/>
              </a:highlight>
            </a:rPr>
            <a:t>CGPI y dependencia hacen MML y los introducen en la MAC con metas y presupuesto</a:t>
          </a:r>
        </a:p>
      </dgm:t>
    </dgm:pt>
    <dgm:pt modelId="{CB3675CE-E8D6-47B9-84C4-D37FEFAA2C2C}" type="sibTrans" cxnId="{70BCA361-1E41-4D81-A188-8A8A1C52143C}">
      <dgm:prSet/>
      <dgm:spPr/>
      <dgm:t>
        <a:bodyPr/>
        <a:lstStyle/>
        <a:p>
          <a:endParaRPr lang="es-MX"/>
        </a:p>
      </dgm:t>
    </dgm:pt>
    <dgm:pt modelId="{770B62ED-C478-4BAD-B429-53FCCD7D4221}" type="parTrans" cxnId="{70BCA361-1E41-4D81-A188-8A8A1C52143C}">
      <dgm:prSet/>
      <dgm:spPr/>
      <dgm:t>
        <a:bodyPr/>
        <a:lstStyle/>
        <a:p>
          <a:endParaRPr lang="es-MX"/>
        </a:p>
      </dgm:t>
    </dgm:pt>
    <dgm:pt modelId="{35640501-CA6B-4574-8729-206C53DAD9B4}" type="pres">
      <dgm:prSet presAssocID="{0ADCF65E-068C-406A-BF93-E848C2E8256A}" presName="rootnode" presStyleCnt="0">
        <dgm:presLayoutVars>
          <dgm:chMax/>
          <dgm:chPref/>
          <dgm:dir/>
          <dgm:animLvl val="lvl"/>
        </dgm:presLayoutVars>
      </dgm:prSet>
      <dgm:spPr/>
    </dgm:pt>
    <dgm:pt modelId="{3AB5EFF8-2CAC-4D81-8E93-EF47E598D551}" type="pres">
      <dgm:prSet presAssocID="{F5675629-2968-4319-8668-3BB45E8EE5CF}" presName="composite" presStyleCnt="0"/>
      <dgm:spPr/>
    </dgm:pt>
    <dgm:pt modelId="{999376D8-04BB-49D1-99D4-016AC2ABD735}" type="pres">
      <dgm:prSet presAssocID="{F5675629-2968-4319-8668-3BB45E8EE5CF}" presName="bentUpArrow1" presStyleLbl="alignImgPlace1" presStyleIdx="0" presStyleCnt="2"/>
      <dgm:spPr/>
    </dgm:pt>
    <dgm:pt modelId="{B78BF79F-2C37-4F4B-91A6-62614314C3D9}" type="pres">
      <dgm:prSet presAssocID="{F5675629-2968-4319-8668-3BB45E8EE5CF}" presName="ParentText" presStyleLbl="node1" presStyleIdx="0" presStyleCnt="3">
        <dgm:presLayoutVars>
          <dgm:chMax val="1"/>
          <dgm:chPref val="1"/>
          <dgm:bulletEnabled val="1"/>
        </dgm:presLayoutVars>
      </dgm:prSet>
      <dgm:spPr/>
    </dgm:pt>
    <dgm:pt modelId="{D6687FE1-C3F5-4601-8389-B933FA7D2FA5}" type="pres">
      <dgm:prSet presAssocID="{F5675629-2968-4319-8668-3BB45E8EE5CF}" presName="ChildText" presStyleLbl="revTx" presStyleIdx="0" presStyleCnt="3" custScaleX="209386" custLinFactNeighborX="62779" custLinFactNeighborY="949">
        <dgm:presLayoutVars>
          <dgm:chMax val="0"/>
          <dgm:chPref val="0"/>
          <dgm:bulletEnabled val="1"/>
        </dgm:presLayoutVars>
      </dgm:prSet>
      <dgm:spPr/>
    </dgm:pt>
    <dgm:pt modelId="{FA96B959-446F-4F94-BF20-CD1D1328DF1B}" type="pres">
      <dgm:prSet presAssocID="{680E31E5-AC15-41FE-938A-053458BAC5B0}" presName="sibTrans" presStyleCnt="0"/>
      <dgm:spPr/>
    </dgm:pt>
    <dgm:pt modelId="{8D656417-CA36-4DBE-A82B-D63A26AB03E0}" type="pres">
      <dgm:prSet presAssocID="{1DA0A6FD-B0EA-4508-8592-D2DB7F44B86D}" presName="composite" presStyleCnt="0"/>
      <dgm:spPr/>
    </dgm:pt>
    <dgm:pt modelId="{EBA496B1-8410-4340-8813-B1E4DDA14074}" type="pres">
      <dgm:prSet presAssocID="{1DA0A6FD-B0EA-4508-8592-D2DB7F44B86D}" presName="bentUpArrow1" presStyleLbl="alignImgPlace1" presStyleIdx="1" presStyleCnt="2"/>
      <dgm:spPr/>
    </dgm:pt>
    <dgm:pt modelId="{46D11235-9698-4135-9195-0BBC36CE1D14}" type="pres">
      <dgm:prSet presAssocID="{1DA0A6FD-B0EA-4508-8592-D2DB7F44B86D}" presName="ParentText" presStyleLbl="node1" presStyleIdx="1" presStyleCnt="3">
        <dgm:presLayoutVars>
          <dgm:chMax val="1"/>
          <dgm:chPref val="1"/>
          <dgm:bulletEnabled val="1"/>
        </dgm:presLayoutVars>
      </dgm:prSet>
      <dgm:spPr/>
    </dgm:pt>
    <dgm:pt modelId="{E1B8A7BC-3E93-4B0B-9C50-91D468C7665F}" type="pres">
      <dgm:prSet presAssocID="{1DA0A6FD-B0EA-4508-8592-D2DB7F44B86D}" presName="ChildText" presStyleLbl="revTx" presStyleIdx="1" presStyleCnt="3" custScaleX="275919" custLinFactNeighborX="99710" custLinFactNeighborY="-4938">
        <dgm:presLayoutVars>
          <dgm:chMax val="0"/>
          <dgm:chPref val="0"/>
          <dgm:bulletEnabled val="1"/>
        </dgm:presLayoutVars>
      </dgm:prSet>
      <dgm:spPr/>
    </dgm:pt>
    <dgm:pt modelId="{C8C6B68E-35AF-4978-8C93-BEDDA9506444}" type="pres">
      <dgm:prSet presAssocID="{93007336-44C2-46AD-9B25-957BCAC1BA59}" presName="sibTrans" presStyleCnt="0"/>
      <dgm:spPr/>
    </dgm:pt>
    <dgm:pt modelId="{8EDB87A3-907B-4BB1-9D34-DED56AF85BD9}" type="pres">
      <dgm:prSet presAssocID="{5AB73CC1-57EB-4953-BD33-C1116FCF1ED2}" presName="composite" presStyleCnt="0"/>
      <dgm:spPr/>
    </dgm:pt>
    <dgm:pt modelId="{AE9AAF1E-F82F-4AC7-9479-7D4C75E8A840}" type="pres">
      <dgm:prSet presAssocID="{5AB73CC1-57EB-4953-BD33-C1116FCF1ED2}" presName="ParentText" presStyleLbl="node1" presStyleIdx="2" presStyleCnt="3">
        <dgm:presLayoutVars>
          <dgm:chMax val="1"/>
          <dgm:chPref val="1"/>
          <dgm:bulletEnabled val="1"/>
        </dgm:presLayoutVars>
      </dgm:prSet>
      <dgm:spPr/>
    </dgm:pt>
    <dgm:pt modelId="{734A0F10-A680-4A85-9C86-690F8A25CAE2}" type="pres">
      <dgm:prSet presAssocID="{5AB73CC1-57EB-4953-BD33-C1116FCF1ED2}" presName="FinalChildText" presStyleLbl="revTx" presStyleIdx="2" presStyleCnt="3" custScaleX="171568" custLinFactNeighborX="39103" custLinFactNeighborY="1693">
        <dgm:presLayoutVars>
          <dgm:chMax val="0"/>
          <dgm:chPref val="0"/>
          <dgm:bulletEnabled val="1"/>
        </dgm:presLayoutVars>
      </dgm:prSet>
      <dgm:spPr/>
    </dgm:pt>
  </dgm:ptLst>
  <dgm:cxnLst>
    <dgm:cxn modelId="{60392914-FD19-4F0D-815E-18C7E53CF3B6}" type="presOf" srcId="{E900314D-6D04-4388-8934-C5DE922120CE}" destId="{D6687FE1-C3F5-4601-8389-B933FA7D2FA5}" srcOrd="0" destOrd="0" presId="urn:microsoft.com/office/officeart/2005/8/layout/StepDownProcess"/>
    <dgm:cxn modelId="{4CB78021-EAA0-48B5-91D0-3826C590BD2B}" srcId="{1DA0A6FD-B0EA-4508-8592-D2DB7F44B86D}" destId="{01FFB6EC-D7FE-4D8E-AE1A-0EAF5AC8F4A5}" srcOrd="2" destOrd="0" parTransId="{5C59B384-5951-45D5-A6BA-A76C34063564}" sibTransId="{9CB49055-5909-4DF2-846C-1BC29A9E1767}"/>
    <dgm:cxn modelId="{BE799D27-2A4E-4132-8B34-CBDA7BBF8001}" type="presOf" srcId="{01FFB6EC-D7FE-4D8E-AE1A-0EAF5AC8F4A5}" destId="{E1B8A7BC-3E93-4B0B-9C50-91D468C7665F}" srcOrd="0" destOrd="2" presId="urn:microsoft.com/office/officeart/2005/8/layout/StepDownProcess"/>
    <dgm:cxn modelId="{735DA82B-457B-4F93-BE6B-1C231C08A0F3}" srcId="{1DA0A6FD-B0EA-4508-8592-D2DB7F44B86D}" destId="{9F998302-E7F9-49BA-9250-AE0C8DA2CE54}" srcOrd="1" destOrd="0" parTransId="{AC728A75-4617-44DB-9059-DB327E81DD59}" sibTransId="{552A80F4-1C26-41CB-80D3-F70BAA4E1D4C}"/>
    <dgm:cxn modelId="{6A27A131-BB8F-4F92-8EE4-182CC1DE07E1}" srcId="{F5675629-2968-4319-8668-3BB45E8EE5CF}" destId="{AAE74494-7C1F-4D80-A2E6-0A04088FBC8B}" srcOrd="2" destOrd="0" parTransId="{842E21B8-143C-42E7-B9C5-32B2796C1F67}" sibTransId="{D115DD4C-08FE-4D34-81DC-43ECE797A898}"/>
    <dgm:cxn modelId="{17DBF85C-0F9E-4FD0-B1DE-2C7D5FB056C6}" type="presOf" srcId="{0ADCF65E-068C-406A-BF93-E848C2E8256A}" destId="{35640501-CA6B-4574-8729-206C53DAD9B4}" srcOrd="0" destOrd="0" presId="urn:microsoft.com/office/officeart/2005/8/layout/StepDownProcess"/>
    <dgm:cxn modelId="{9EBF6060-0135-4C2F-94F0-FD48F34BC3B8}" srcId="{0ADCF65E-068C-406A-BF93-E848C2E8256A}" destId="{5AB73CC1-57EB-4953-BD33-C1116FCF1ED2}" srcOrd="2" destOrd="0" parTransId="{FC198D45-A2CF-4614-BBAD-E5C8D5D1B0A0}" sibTransId="{61E10DA6-C566-4A77-A0E8-94E39892AF00}"/>
    <dgm:cxn modelId="{70BCA361-1E41-4D81-A188-8A8A1C52143C}" srcId="{5AB73CC1-57EB-4953-BD33-C1116FCF1ED2}" destId="{59F24F58-CDEC-4E8E-8E1E-AF7BB5AF4DFC}" srcOrd="1" destOrd="0" parTransId="{770B62ED-C478-4BAD-B429-53FCCD7D4221}" sibTransId="{CB3675CE-E8D6-47B9-84C4-D37FEFAA2C2C}"/>
    <dgm:cxn modelId="{3C050D63-AD1F-423E-9CD5-0D57AD9111AB}" type="presOf" srcId="{AAE74494-7C1F-4D80-A2E6-0A04088FBC8B}" destId="{D6687FE1-C3F5-4601-8389-B933FA7D2FA5}" srcOrd="0" destOrd="2" presId="urn:microsoft.com/office/officeart/2005/8/layout/StepDownProcess"/>
    <dgm:cxn modelId="{74B5AA4B-E896-4636-8370-9A3D992F9200}" srcId="{1DA0A6FD-B0EA-4508-8592-D2DB7F44B86D}" destId="{56C49AE6-D453-4259-83E7-201C91C44616}" srcOrd="0" destOrd="0" parTransId="{EA15D5DC-C761-4126-86C6-B19CB2B31360}" sibTransId="{106270DA-73B9-431D-9F21-D10E6F6DD32A}"/>
    <dgm:cxn modelId="{0938F56B-2F91-438C-8FFA-5B1068FF52FD}" type="presOf" srcId="{AE86D11D-E1FB-4B3F-89FF-9C7A049D2D05}" destId="{734A0F10-A680-4A85-9C86-690F8A25CAE2}" srcOrd="0" destOrd="0" presId="urn:microsoft.com/office/officeart/2005/8/layout/StepDownProcess"/>
    <dgm:cxn modelId="{6B3ECC4F-A428-42C7-BE8C-B5FD7FC8A311}" srcId="{F5675629-2968-4319-8668-3BB45E8EE5CF}" destId="{E900314D-6D04-4388-8934-C5DE922120CE}" srcOrd="0" destOrd="0" parTransId="{78617B6E-2F87-43C2-9D5F-7605B15EC4B7}" sibTransId="{A9EB7F50-2787-4D1B-B4ED-C65B0075184D}"/>
    <dgm:cxn modelId="{5CB9D658-2A9A-4795-8907-9694EC09A0DA}" srcId="{F5675629-2968-4319-8668-3BB45E8EE5CF}" destId="{71417D19-C166-4A52-9893-0D2A7BFAB662}" srcOrd="1" destOrd="0" parTransId="{182247B9-33C1-4472-949E-BAF2C80AF8BC}" sibTransId="{F7C3B88A-001A-4DDE-82FA-371D865CFAD9}"/>
    <dgm:cxn modelId="{BCBACA8A-A0AD-4E91-82ED-B3CD2F71ECA9}" type="presOf" srcId="{56C49AE6-D453-4259-83E7-201C91C44616}" destId="{E1B8A7BC-3E93-4B0B-9C50-91D468C7665F}" srcOrd="0" destOrd="0" presId="urn:microsoft.com/office/officeart/2005/8/layout/StepDownProcess"/>
    <dgm:cxn modelId="{8FC0DB90-1AFA-45D0-A00A-DCDB3E7C7390}" type="presOf" srcId="{9F998302-E7F9-49BA-9250-AE0C8DA2CE54}" destId="{E1B8A7BC-3E93-4B0B-9C50-91D468C7665F}" srcOrd="0" destOrd="1" presId="urn:microsoft.com/office/officeart/2005/8/layout/StepDownProcess"/>
    <dgm:cxn modelId="{C0190D9B-901F-4188-AD09-C74F82A291CC}" srcId="{0ADCF65E-068C-406A-BF93-E848C2E8256A}" destId="{F5675629-2968-4319-8668-3BB45E8EE5CF}" srcOrd="0" destOrd="0" parTransId="{33622264-69F1-4642-873A-FEC3463A0A4F}" sibTransId="{680E31E5-AC15-41FE-938A-053458BAC5B0}"/>
    <dgm:cxn modelId="{EEEFD5B0-46D5-47BD-86F4-1F243FEA3446}" type="presOf" srcId="{5AB73CC1-57EB-4953-BD33-C1116FCF1ED2}" destId="{AE9AAF1E-F82F-4AC7-9479-7D4C75E8A840}" srcOrd="0" destOrd="0" presId="urn:microsoft.com/office/officeart/2005/8/layout/StepDownProcess"/>
    <dgm:cxn modelId="{CE0D3CB2-68CC-46FA-B184-FFC890CF61DF}" srcId="{5AB73CC1-57EB-4953-BD33-C1116FCF1ED2}" destId="{AE86D11D-E1FB-4B3F-89FF-9C7A049D2D05}" srcOrd="0" destOrd="0" parTransId="{20965769-A364-4DFE-8817-7DCB26EE4A1D}" sibTransId="{920D1633-2BAD-409A-A74A-4894C2695B8D}"/>
    <dgm:cxn modelId="{31ACEFBB-32A7-45E7-9C49-68D04B08F1E6}" srcId="{0ADCF65E-068C-406A-BF93-E848C2E8256A}" destId="{1DA0A6FD-B0EA-4508-8592-D2DB7F44B86D}" srcOrd="1" destOrd="0" parTransId="{34EE9258-1A7C-4729-A1CC-1F4EC2200856}" sibTransId="{93007336-44C2-46AD-9B25-957BCAC1BA59}"/>
    <dgm:cxn modelId="{6A4F3EE5-1B52-4292-95B9-5F93EE9D0D57}" type="presOf" srcId="{F5675629-2968-4319-8668-3BB45E8EE5CF}" destId="{B78BF79F-2C37-4F4B-91A6-62614314C3D9}" srcOrd="0" destOrd="0" presId="urn:microsoft.com/office/officeart/2005/8/layout/StepDownProcess"/>
    <dgm:cxn modelId="{10DC63F8-5B2C-4D12-9B6B-4FF291C01211}" type="presOf" srcId="{1DA0A6FD-B0EA-4508-8592-D2DB7F44B86D}" destId="{46D11235-9698-4135-9195-0BBC36CE1D14}" srcOrd="0" destOrd="0" presId="urn:microsoft.com/office/officeart/2005/8/layout/StepDownProcess"/>
    <dgm:cxn modelId="{A05918F9-BD2F-4B13-8CAB-35D3F3A9F3A8}" type="presOf" srcId="{71417D19-C166-4A52-9893-0D2A7BFAB662}" destId="{D6687FE1-C3F5-4601-8389-B933FA7D2FA5}" srcOrd="0" destOrd="1" presId="urn:microsoft.com/office/officeart/2005/8/layout/StepDownProcess"/>
    <dgm:cxn modelId="{8AF2E4FD-335E-4AEC-81B9-8D024EDC37EA}" type="presOf" srcId="{59F24F58-CDEC-4E8E-8E1E-AF7BB5AF4DFC}" destId="{734A0F10-A680-4A85-9C86-690F8A25CAE2}" srcOrd="0" destOrd="1" presId="urn:microsoft.com/office/officeart/2005/8/layout/StepDownProcess"/>
    <dgm:cxn modelId="{722B46AC-020A-4236-986D-4AF716B2E323}" type="presParOf" srcId="{35640501-CA6B-4574-8729-206C53DAD9B4}" destId="{3AB5EFF8-2CAC-4D81-8E93-EF47E598D551}" srcOrd="0" destOrd="0" presId="urn:microsoft.com/office/officeart/2005/8/layout/StepDownProcess"/>
    <dgm:cxn modelId="{9778CCEF-2DB9-447A-AA7A-4C767C768BDB}" type="presParOf" srcId="{3AB5EFF8-2CAC-4D81-8E93-EF47E598D551}" destId="{999376D8-04BB-49D1-99D4-016AC2ABD735}" srcOrd="0" destOrd="0" presId="urn:microsoft.com/office/officeart/2005/8/layout/StepDownProcess"/>
    <dgm:cxn modelId="{C629BB61-AF20-4B0B-8EDE-810BF2CAF5DC}" type="presParOf" srcId="{3AB5EFF8-2CAC-4D81-8E93-EF47E598D551}" destId="{B78BF79F-2C37-4F4B-91A6-62614314C3D9}" srcOrd="1" destOrd="0" presId="urn:microsoft.com/office/officeart/2005/8/layout/StepDownProcess"/>
    <dgm:cxn modelId="{15476169-2192-483E-8BC1-255C9152D546}" type="presParOf" srcId="{3AB5EFF8-2CAC-4D81-8E93-EF47E598D551}" destId="{D6687FE1-C3F5-4601-8389-B933FA7D2FA5}" srcOrd="2" destOrd="0" presId="urn:microsoft.com/office/officeart/2005/8/layout/StepDownProcess"/>
    <dgm:cxn modelId="{927C1C2E-D353-4039-954C-A8B6E56C3A1B}" type="presParOf" srcId="{35640501-CA6B-4574-8729-206C53DAD9B4}" destId="{FA96B959-446F-4F94-BF20-CD1D1328DF1B}" srcOrd="1" destOrd="0" presId="urn:microsoft.com/office/officeart/2005/8/layout/StepDownProcess"/>
    <dgm:cxn modelId="{E4CA75E5-56EE-4A27-865C-0F655BEE982E}" type="presParOf" srcId="{35640501-CA6B-4574-8729-206C53DAD9B4}" destId="{8D656417-CA36-4DBE-A82B-D63A26AB03E0}" srcOrd="2" destOrd="0" presId="urn:microsoft.com/office/officeart/2005/8/layout/StepDownProcess"/>
    <dgm:cxn modelId="{9E3A4581-82B8-463D-8333-939B4E77DC10}" type="presParOf" srcId="{8D656417-CA36-4DBE-A82B-D63A26AB03E0}" destId="{EBA496B1-8410-4340-8813-B1E4DDA14074}" srcOrd="0" destOrd="0" presId="urn:microsoft.com/office/officeart/2005/8/layout/StepDownProcess"/>
    <dgm:cxn modelId="{FFE58670-30E7-48F6-9355-5BFA76C25310}" type="presParOf" srcId="{8D656417-CA36-4DBE-A82B-D63A26AB03E0}" destId="{46D11235-9698-4135-9195-0BBC36CE1D14}" srcOrd="1" destOrd="0" presId="urn:microsoft.com/office/officeart/2005/8/layout/StepDownProcess"/>
    <dgm:cxn modelId="{3EEADBF4-12A1-466A-86C2-A51E4894807C}" type="presParOf" srcId="{8D656417-CA36-4DBE-A82B-D63A26AB03E0}" destId="{E1B8A7BC-3E93-4B0B-9C50-91D468C7665F}" srcOrd="2" destOrd="0" presId="urn:microsoft.com/office/officeart/2005/8/layout/StepDownProcess"/>
    <dgm:cxn modelId="{03FFD2D7-FE65-49B2-864A-41D555232C57}" type="presParOf" srcId="{35640501-CA6B-4574-8729-206C53DAD9B4}" destId="{C8C6B68E-35AF-4978-8C93-BEDDA9506444}" srcOrd="3" destOrd="0" presId="urn:microsoft.com/office/officeart/2005/8/layout/StepDownProcess"/>
    <dgm:cxn modelId="{700201A6-D154-4108-806A-E1E6ECF650C2}" type="presParOf" srcId="{35640501-CA6B-4574-8729-206C53DAD9B4}" destId="{8EDB87A3-907B-4BB1-9D34-DED56AF85BD9}" srcOrd="4" destOrd="0" presId="urn:microsoft.com/office/officeart/2005/8/layout/StepDownProcess"/>
    <dgm:cxn modelId="{A2FECE85-6986-4188-9C0B-C5D4915A5BB1}" type="presParOf" srcId="{8EDB87A3-907B-4BB1-9D34-DED56AF85BD9}" destId="{AE9AAF1E-F82F-4AC7-9479-7D4C75E8A840}" srcOrd="0" destOrd="0" presId="urn:microsoft.com/office/officeart/2005/8/layout/StepDownProcess"/>
    <dgm:cxn modelId="{3407C1C6-6044-42F1-9EC6-6A14D6EC4084}" type="presParOf" srcId="{8EDB87A3-907B-4BB1-9D34-DED56AF85BD9}" destId="{734A0F10-A680-4A85-9C86-690F8A25CAE2}"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4BF4F5-5858-4C39-908D-09CB204C635B}" type="doc">
      <dgm:prSet loTypeId="urn:microsoft.com/office/officeart/2009/3/layout/RandomtoResultProcess" loCatId="process" qsTypeId="urn:microsoft.com/office/officeart/2005/8/quickstyle/simple1" qsCatId="simple" csTypeId="urn:microsoft.com/office/officeart/2005/8/colors/accent1_2" csCatId="accent1" phldr="1"/>
      <dgm:spPr/>
      <dgm:t>
        <a:bodyPr/>
        <a:lstStyle/>
        <a:p>
          <a:endParaRPr lang="es-MX"/>
        </a:p>
      </dgm:t>
    </dgm:pt>
    <dgm:pt modelId="{78D90C59-B769-4F95-98C0-1E6D35B5CB04}">
      <dgm:prSet phldrT="[Texto]"/>
      <dgm:spPr/>
      <dgm:t>
        <a:bodyPr/>
        <a:lstStyle/>
        <a:p>
          <a:r>
            <a:rPr lang="es-MX"/>
            <a:t>Diseño</a:t>
          </a:r>
        </a:p>
      </dgm:t>
    </dgm:pt>
    <dgm:pt modelId="{1282CD2A-2B5E-425E-AD6C-BF54E98D595E}" type="parTrans" cxnId="{CE820E11-C2AC-462D-A2B0-D6CA43AAE573}">
      <dgm:prSet/>
      <dgm:spPr/>
      <dgm:t>
        <a:bodyPr/>
        <a:lstStyle/>
        <a:p>
          <a:endParaRPr lang="es-MX"/>
        </a:p>
      </dgm:t>
    </dgm:pt>
    <dgm:pt modelId="{CB8B7E55-67EF-408A-9E61-2A7F0C232C4B}" type="sibTrans" cxnId="{CE820E11-C2AC-462D-A2B0-D6CA43AAE573}">
      <dgm:prSet/>
      <dgm:spPr/>
      <dgm:t>
        <a:bodyPr/>
        <a:lstStyle/>
        <a:p>
          <a:endParaRPr lang="es-MX"/>
        </a:p>
      </dgm:t>
    </dgm:pt>
    <dgm:pt modelId="{7275E31D-F5AD-4391-8200-18A67A2DBE0F}">
      <dgm:prSet phldrT="[Texto]" custT="1"/>
      <dgm:spPr/>
      <dgm:t>
        <a:bodyPr/>
        <a:lstStyle/>
        <a:p>
          <a:pPr algn="l"/>
          <a:r>
            <a:rPr lang="es-MX" sz="2000"/>
            <a:t>Diseño 2023-2027</a:t>
          </a:r>
        </a:p>
      </dgm:t>
    </dgm:pt>
    <dgm:pt modelId="{68A6C608-01C7-4CD0-BFDD-8616C3A8B96E}" type="parTrans" cxnId="{5697E12F-A977-480D-8940-BCAB39B4378F}">
      <dgm:prSet/>
      <dgm:spPr/>
      <dgm:t>
        <a:bodyPr/>
        <a:lstStyle/>
        <a:p>
          <a:endParaRPr lang="es-MX"/>
        </a:p>
      </dgm:t>
    </dgm:pt>
    <dgm:pt modelId="{14A6D17E-FA3B-45B3-B7B6-C600D0DF7E46}" type="sibTrans" cxnId="{5697E12F-A977-480D-8940-BCAB39B4378F}">
      <dgm:prSet/>
      <dgm:spPr/>
      <dgm:t>
        <a:bodyPr/>
        <a:lstStyle/>
        <a:p>
          <a:endParaRPr lang="es-MX"/>
        </a:p>
      </dgm:t>
    </dgm:pt>
    <dgm:pt modelId="{9A510BEB-FB18-4217-9C39-A8F6ECE1AA1C}">
      <dgm:prSet phldrT="[Texto]" custT="1"/>
      <dgm:spPr/>
      <dgm:t>
        <a:bodyPr/>
        <a:lstStyle/>
        <a:p>
          <a:pPr algn="l"/>
          <a:r>
            <a:rPr lang="es-MX" sz="2000"/>
            <a:t>Seleccionar las actividades de 2024.</a:t>
          </a:r>
        </a:p>
      </dgm:t>
    </dgm:pt>
    <dgm:pt modelId="{C0AAFF1D-2E3E-4031-A35C-8F4BCF0F2193}" type="parTrans" cxnId="{4E4519C6-EA6F-4FFD-AB5C-425AC9CCE0AB}">
      <dgm:prSet/>
      <dgm:spPr/>
      <dgm:t>
        <a:bodyPr/>
        <a:lstStyle/>
        <a:p>
          <a:endParaRPr lang="es-MX"/>
        </a:p>
      </dgm:t>
    </dgm:pt>
    <dgm:pt modelId="{6D56F7F8-FC21-4029-9C9F-B02ECA7ED310}" type="sibTrans" cxnId="{4E4519C6-EA6F-4FFD-AB5C-425AC9CCE0AB}">
      <dgm:prSet/>
      <dgm:spPr/>
      <dgm:t>
        <a:bodyPr/>
        <a:lstStyle/>
        <a:p>
          <a:endParaRPr lang="es-MX"/>
        </a:p>
      </dgm:t>
    </dgm:pt>
    <dgm:pt modelId="{B79F1B05-2D3A-4FC3-A9EE-DBA9E73ECA9B}">
      <dgm:prSet phldrT="[Texto]"/>
      <dgm:spPr/>
      <dgm:t>
        <a:bodyPr/>
        <a:lstStyle/>
        <a:p>
          <a:r>
            <a:rPr lang="es-MX"/>
            <a:t>Presupuesto</a:t>
          </a:r>
        </a:p>
      </dgm:t>
    </dgm:pt>
    <dgm:pt modelId="{9B40CC05-8381-4F40-9C82-706DE579CBB5}" type="parTrans" cxnId="{5C5E4106-BF2E-4C7B-9A59-77F9A269CABE}">
      <dgm:prSet/>
      <dgm:spPr/>
      <dgm:t>
        <a:bodyPr/>
        <a:lstStyle/>
        <a:p>
          <a:endParaRPr lang="es-MX"/>
        </a:p>
      </dgm:t>
    </dgm:pt>
    <dgm:pt modelId="{61A7C3DC-8A00-4848-838B-8D5EA975C217}" type="sibTrans" cxnId="{5C5E4106-BF2E-4C7B-9A59-77F9A269CABE}">
      <dgm:prSet/>
      <dgm:spPr/>
      <dgm:t>
        <a:bodyPr/>
        <a:lstStyle/>
        <a:p>
          <a:endParaRPr lang="es-MX"/>
        </a:p>
      </dgm:t>
    </dgm:pt>
    <dgm:pt modelId="{AAA0E9EE-EAB4-4782-97AA-1192C8BAE3C2}">
      <dgm:prSet phldrT="[Texto]" custT="1"/>
      <dgm:spPr/>
      <dgm:t>
        <a:bodyPr/>
        <a:lstStyle/>
        <a:p>
          <a:pPr algn="just"/>
          <a:r>
            <a:rPr lang="es-MX" sz="1800"/>
            <a:t>Presupuesto total y techo 2024</a:t>
          </a:r>
        </a:p>
      </dgm:t>
    </dgm:pt>
    <dgm:pt modelId="{54EC4B4D-12DC-404C-8337-0441A112FE10}" type="parTrans" cxnId="{C9D76ADE-106D-4D5B-A434-E8E90285635D}">
      <dgm:prSet/>
      <dgm:spPr/>
      <dgm:t>
        <a:bodyPr/>
        <a:lstStyle/>
        <a:p>
          <a:endParaRPr lang="es-MX"/>
        </a:p>
      </dgm:t>
    </dgm:pt>
    <dgm:pt modelId="{006AAE45-8358-477A-95E1-92B396C970A2}" type="sibTrans" cxnId="{C9D76ADE-106D-4D5B-A434-E8E90285635D}">
      <dgm:prSet/>
      <dgm:spPr/>
      <dgm:t>
        <a:bodyPr/>
        <a:lstStyle/>
        <a:p>
          <a:endParaRPr lang="es-MX"/>
        </a:p>
      </dgm:t>
    </dgm:pt>
    <dgm:pt modelId="{64EC5EB0-EA02-4409-8D5E-2A74F5D2B147}">
      <dgm:prSet phldrT="[Texto]" custT="1"/>
      <dgm:spPr/>
      <dgm:t>
        <a:bodyPr/>
        <a:lstStyle/>
        <a:p>
          <a:pPr algn="just"/>
          <a:r>
            <a:rPr lang="es-MX" sz="1800" b="1"/>
            <a:t>Priorizar</a:t>
          </a:r>
          <a:r>
            <a:rPr lang="es-MX" sz="1800"/>
            <a:t> acciones MAC con presupuesto 2023 </a:t>
          </a:r>
          <a:br>
            <a:rPr lang="es-MX" sz="1800"/>
          </a:br>
          <a:r>
            <a:rPr lang="es-MX" sz="1800"/>
            <a:t>(sin ampliaciones).</a:t>
          </a:r>
        </a:p>
      </dgm:t>
    </dgm:pt>
    <dgm:pt modelId="{09954AFC-7C13-49EA-AD6C-E0BA62B59243}" type="parTrans" cxnId="{652890F1-6C4B-4E9A-B67C-F1BF8FA67C33}">
      <dgm:prSet/>
      <dgm:spPr/>
      <dgm:t>
        <a:bodyPr/>
        <a:lstStyle/>
        <a:p>
          <a:endParaRPr lang="es-MX"/>
        </a:p>
      </dgm:t>
    </dgm:pt>
    <dgm:pt modelId="{A40E7FFB-EC0F-4B93-A4C5-EE9119E3D5B8}" type="sibTrans" cxnId="{652890F1-6C4B-4E9A-B67C-F1BF8FA67C33}">
      <dgm:prSet/>
      <dgm:spPr/>
      <dgm:t>
        <a:bodyPr/>
        <a:lstStyle/>
        <a:p>
          <a:endParaRPr lang="es-MX"/>
        </a:p>
      </dgm:t>
    </dgm:pt>
    <dgm:pt modelId="{FD6555AA-FE76-421E-808E-A7E786272B43}">
      <dgm:prSet phldrT="[Texto]"/>
      <dgm:spPr/>
      <dgm:t>
        <a:bodyPr/>
        <a:lstStyle/>
        <a:p>
          <a:r>
            <a:rPr lang="es-MX"/>
            <a:t>Metas</a:t>
          </a:r>
        </a:p>
      </dgm:t>
    </dgm:pt>
    <dgm:pt modelId="{22D0387F-231C-4D34-B1FF-96679BCB56EA}" type="parTrans" cxnId="{7EA026CA-EA2C-4205-A5D0-80E2F5B43DE7}">
      <dgm:prSet/>
      <dgm:spPr/>
      <dgm:t>
        <a:bodyPr/>
        <a:lstStyle/>
        <a:p>
          <a:endParaRPr lang="es-MX"/>
        </a:p>
      </dgm:t>
    </dgm:pt>
    <dgm:pt modelId="{C779E943-7D59-4278-9DBC-1E0A64433815}" type="sibTrans" cxnId="{7EA026CA-EA2C-4205-A5D0-80E2F5B43DE7}">
      <dgm:prSet/>
      <dgm:spPr/>
      <dgm:t>
        <a:bodyPr/>
        <a:lstStyle/>
        <a:p>
          <a:endParaRPr lang="es-MX"/>
        </a:p>
      </dgm:t>
    </dgm:pt>
    <dgm:pt modelId="{61F96D5B-0051-4D85-9F11-8022B4D81C7B}">
      <dgm:prSet phldrT="[Texto]" custT="1"/>
      <dgm:spPr/>
      <dgm:t>
        <a:bodyPr/>
        <a:lstStyle/>
        <a:p>
          <a:pPr algn="l"/>
          <a:r>
            <a:rPr lang="es-MX" sz="2400"/>
            <a:t>Redacción del compromiso/agenda a 2027</a:t>
          </a:r>
        </a:p>
      </dgm:t>
    </dgm:pt>
    <dgm:pt modelId="{B6402CF0-6934-469D-AB30-D038D8170500}" type="parTrans" cxnId="{1E20214A-1BCB-47DA-8AE2-D8AA2A7B5D70}">
      <dgm:prSet/>
      <dgm:spPr/>
      <dgm:t>
        <a:bodyPr/>
        <a:lstStyle/>
        <a:p>
          <a:endParaRPr lang="es-MX"/>
        </a:p>
      </dgm:t>
    </dgm:pt>
    <dgm:pt modelId="{22AB566B-883F-4E83-ABF9-8A461793AB74}" type="sibTrans" cxnId="{1E20214A-1BCB-47DA-8AE2-D8AA2A7B5D70}">
      <dgm:prSet/>
      <dgm:spPr/>
      <dgm:t>
        <a:bodyPr/>
        <a:lstStyle/>
        <a:p>
          <a:endParaRPr lang="es-MX"/>
        </a:p>
      </dgm:t>
    </dgm:pt>
    <dgm:pt modelId="{E4928413-74DA-4E36-9A00-45A0358A5335}">
      <dgm:prSet phldrT="[Texto]" custT="1"/>
      <dgm:spPr/>
      <dgm:t>
        <a:bodyPr/>
        <a:lstStyle/>
        <a:p>
          <a:pPr algn="l"/>
          <a:r>
            <a:rPr lang="es-MX" sz="2400"/>
            <a:t>Contribución anual 2024 </a:t>
          </a:r>
        </a:p>
      </dgm:t>
    </dgm:pt>
    <dgm:pt modelId="{F99CD9DC-7C2F-44AF-800C-B6299820AF80}" type="parTrans" cxnId="{7E8DCA0B-C1AF-4D6A-A30C-AE6B48CD9F08}">
      <dgm:prSet/>
      <dgm:spPr/>
      <dgm:t>
        <a:bodyPr/>
        <a:lstStyle/>
        <a:p>
          <a:endParaRPr lang="es-MX"/>
        </a:p>
      </dgm:t>
    </dgm:pt>
    <dgm:pt modelId="{4396302C-35DF-4747-B9CF-7F95E0728211}" type="sibTrans" cxnId="{7E8DCA0B-C1AF-4D6A-A30C-AE6B48CD9F08}">
      <dgm:prSet/>
      <dgm:spPr/>
      <dgm:t>
        <a:bodyPr/>
        <a:lstStyle/>
        <a:p>
          <a:endParaRPr lang="es-MX"/>
        </a:p>
      </dgm:t>
    </dgm:pt>
    <dgm:pt modelId="{DE7B6D3C-34F2-415F-AA69-85A9173EEC57}" type="pres">
      <dgm:prSet presAssocID="{644BF4F5-5858-4C39-908D-09CB204C635B}" presName="Name0" presStyleCnt="0">
        <dgm:presLayoutVars>
          <dgm:dir/>
          <dgm:animOne val="branch"/>
          <dgm:animLvl val="lvl"/>
        </dgm:presLayoutVars>
      </dgm:prSet>
      <dgm:spPr/>
    </dgm:pt>
    <dgm:pt modelId="{4446797B-57E1-4BE6-9039-4BDC3FBA0C6A}" type="pres">
      <dgm:prSet presAssocID="{78D90C59-B769-4F95-98C0-1E6D35B5CB04}" presName="chaos" presStyleCnt="0"/>
      <dgm:spPr/>
    </dgm:pt>
    <dgm:pt modelId="{6F063BE0-69AB-4200-80DD-B5BEF52A4CFA}" type="pres">
      <dgm:prSet presAssocID="{78D90C59-B769-4F95-98C0-1E6D35B5CB04}" presName="parTx1" presStyleLbl="revTx" presStyleIdx="0" presStyleCnt="5"/>
      <dgm:spPr/>
    </dgm:pt>
    <dgm:pt modelId="{01B8A175-4840-4CDB-8966-D6CDF73ABDCC}" type="pres">
      <dgm:prSet presAssocID="{78D90C59-B769-4F95-98C0-1E6D35B5CB04}" presName="desTx1" presStyleLbl="revTx" presStyleIdx="1" presStyleCnt="5">
        <dgm:presLayoutVars>
          <dgm:bulletEnabled val="1"/>
        </dgm:presLayoutVars>
      </dgm:prSet>
      <dgm:spPr/>
    </dgm:pt>
    <dgm:pt modelId="{6168D4C1-8542-4F54-9FAA-FC5B911865AB}" type="pres">
      <dgm:prSet presAssocID="{78D90C59-B769-4F95-98C0-1E6D35B5CB04}" presName="c1" presStyleLbl="node1" presStyleIdx="0" presStyleCnt="19"/>
      <dgm:spPr/>
    </dgm:pt>
    <dgm:pt modelId="{A77EEB1E-0945-4A03-A9D2-EB37B9D18FAF}" type="pres">
      <dgm:prSet presAssocID="{78D90C59-B769-4F95-98C0-1E6D35B5CB04}" presName="c2" presStyleLbl="node1" presStyleIdx="1" presStyleCnt="19"/>
      <dgm:spPr/>
    </dgm:pt>
    <dgm:pt modelId="{95A3698D-278C-4C0A-887F-BA88BE0EE189}" type="pres">
      <dgm:prSet presAssocID="{78D90C59-B769-4F95-98C0-1E6D35B5CB04}" presName="c3" presStyleLbl="node1" presStyleIdx="2" presStyleCnt="19"/>
      <dgm:spPr/>
    </dgm:pt>
    <dgm:pt modelId="{DBBD67A4-5E5B-42C7-A102-F24B2788B20F}" type="pres">
      <dgm:prSet presAssocID="{78D90C59-B769-4F95-98C0-1E6D35B5CB04}" presName="c4" presStyleLbl="node1" presStyleIdx="3" presStyleCnt="19"/>
      <dgm:spPr/>
    </dgm:pt>
    <dgm:pt modelId="{A4AA0AB6-60EF-4DB8-AC60-18DFD938B585}" type="pres">
      <dgm:prSet presAssocID="{78D90C59-B769-4F95-98C0-1E6D35B5CB04}" presName="c5" presStyleLbl="node1" presStyleIdx="4" presStyleCnt="19"/>
      <dgm:spPr/>
    </dgm:pt>
    <dgm:pt modelId="{5970A309-874E-4D90-9441-DAB0560223F4}" type="pres">
      <dgm:prSet presAssocID="{78D90C59-B769-4F95-98C0-1E6D35B5CB04}" presName="c6" presStyleLbl="node1" presStyleIdx="5" presStyleCnt="19"/>
      <dgm:spPr/>
    </dgm:pt>
    <dgm:pt modelId="{527B1F4F-2F1D-4C1F-87DD-EECADC25D2EB}" type="pres">
      <dgm:prSet presAssocID="{78D90C59-B769-4F95-98C0-1E6D35B5CB04}" presName="c7" presStyleLbl="node1" presStyleIdx="6" presStyleCnt="19"/>
      <dgm:spPr/>
    </dgm:pt>
    <dgm:pt modelId="{81D9E641-46EC-4CC0-A0C3-C8BD18963F5F}" type="pres">
      <dgm:prSet presAssocID="{78D90C59-B769-4F95-98C0-1E6D35B5CB04}" presName="c8" presStyleLbl="node1" presStyleIdx="7" presStyleCnt="19"/>
      <dgm:spPr/>
    </dgm:pt>
    <dgm:pt modelId="{4E34113B-515B-4E4B-A10F-ADF0F62EF4B6}" type="pres">
      <dgm:prSet presAssocID="{78D90C59-B769-4F95-98C0-1E6D35B5CB04}" presName="c9" presStyleLbl="node1" presStyleIdx="8" presStyleCnt="19"/>
      <dgm:spPr/>
    </dgm:pt>
    <dgm:pt modelId="{735E82B9-7338-4AAA-B9F9-C697C14C0B50}" type="pres">
      <dgm:prSet presAssocID="{78D90C59-B769-4F95-98C0-1E6D35B5CB04}" presName="c10" presStyleLbl="node1" presStyleIdx="9" presStyleCnt="19"/>
      <dgm:spPr/>
    </dgm:pt>
    <dgm:pt modelId="{755FCD9C-F6D0-43B9-988D-275DF5F8C517}" type="pres">
      <dgm:prSet presAssocID="{78D90C59-B769-4F95-98C0-1E6D35B5CB04}" presName="c11" presStyleLbl="node1" presStyleIdx="10" presStyleCnt="19"/>
      <dgm:spPr/>
    </dgm:pt>
    <dgm:pt modelId="{1F99092C-5579-4237-8F6E-94656D75E7D7}" type="pres">
      <dgm:prSet presAssocID="{78D90C59-B769-4F95-98C0-1E6D35B5CB04}" presName="c12" presStyleLbl="node1" presStyleIdx="11" presStyleCnt="19"/>
      <dgm:spPr/>
    </dgm:pt>
    <dgm:pt modelId="{67578EA4-6806-4B39-8AA8-CA23D230DD6F}" type="pres">
      <dgm:prSet presAssocID="{78D90C59-B769-4F95-98C0-1E6D35B5CB04}" presName="c13" presStyleLbl="node1" presStyleIdx="12" presStyleCnt="19"/>
      <dgm:spPr/>
    </dgm:pt>
    <dgm:pt modelId="{45571E02-85AF-4BD1-9801-F879F9851930}" type="pres">
      <dgm:prSet presAssocID="{78D90C59-B769-4F95-98C0-1E6D35B5CB04}" presName="c14" presStyleLbl="node1" presStyleIdx="13" presStyleCnt="19"/>
      <dgm:spPr/>
    </dgm:pt>
    <dgm:pt modelId="{77CF9404-78A2-4D25-8BFB-994147CBC102}" type="pres">
      <dgm:prSet presAssocID="{78D90C59-B769-4F95-98C0-1E6D35B5CB04}" presName="c15" presStyleLbl="node1" presStyleIdx="14" presStyleCnt="19"/>
      <dgm:spPr/>
    </dgm:pt>
    <dgm:pt modelId="{5A5CD2B5-5C5B-4F65-9158-A4D63E8AF013}" type="pres">
      <dgm:prSet presAssocID="{78D90C59-B769-4F95-98C0-1E6D35B5CB04}" presName="c16" presStyleLbl="node1" presStyleIdx="15" presStyleCnt="19"/>
      <dgm:spPr/>
    </dgm:pt>
    <dgm:pt modelId="{36A37C60-385C-4022-B189-55128E2A74B4}" type="pres">
      <dgm:prSet presAssocID="{78D90C59-B769-4F95-98C0-1E6D35B5CB04}" presName="c17" presStyleLbl="node1" presStyleIdx="16" presStyleCnt="19"/>
      <dgm:spPr/>
    </dgm:pt>
    <dgm:pt modelId="{2EC9E97B-B506-4E39-921A-9BD7E8BD2B5E}" type="pres">
      <dgm:prSet presAssocID="{78D90C59-B769-4F95-98C0-1E6D35B5CB04}" presName="c18" presStyleLbl="node1" presStyleIdx="17" presStyleCnt="19"/>
      <dgm:spPr/>
    </dgm:pt>
    <dgm:pt modelId="{FAEC2219-0CE7-4594-89DD-2E1DD8A13FE5}" type="pres">
      <dgm:prSet presAssocID="{CB8B7E55-67EF-408A-9E61-2A7F0C232C4B}" presName="chevronComposite1" presStyleCnt="0"/>
      <dgm:spPr/>
    </dgm:pt>
    <dgm:pt modelId="{C9C6D695-F80B-49F2-802D-1ACD91533CDB}" type="pres">
      <dgm:prSet presAssocID="{CB8B7E55-67EF-408A-9E61-2A7F0C232C4B}" presName="chevron1" presStyleLbl="sibTrans2D1" presStyleIdx="0" presStyleCnt="2"/>
      <dgm:spPr/>
    </dgm:pt>
    <dgm:pt modelId="{0103DFE0-36CE-4A43-A684-225D7837D0A0}" type="pres">
      <dgm:prSet presAssocID="{CB8B7E55-67EF-408A-9E61-2A7F0C232C4B}" presName="spChevron1" presStyleCnt="0"/>
      <dgm:spPr/>
    </dgm:pt>
    <dgm:pt modelId="{112A8C48-6723-4D87-A45B-D48EA06973BD}" type="pres">
      <dgm:prSet presAssocID="{B79F1B05-2D3A-4FC3-A9EE-DBA9E73ECA9B}" presName="middle" presStyleCnt="0"/>
      <dgm:spPr/>
    </dgm:pt>
    <dgm:pt modelId="{278C2363-8B1C-4F6F-943F-A5A5A5772392}" type="pres">
      <dgm:prSet presAssocID="{B79F1B05-2D3A-4FC3-A9EE-DBA9E73ECA9B}" presName="parTxMid" presStyleLbl="revTx" presStyleIdx="2" presStyleCnt="5"/>
      <dgm:spPr/>
    </dgm:pt>
    <dgm:pt modelId="{0B45EAB1-8A3C-40F2-B1E1-EB24F4C3C515}" type="pres">
      <dgm:prSet presAssocID="{B79F1B05-2D3A-4FC3-A9EE-DBA9E73ECA9B}" presName="desTxMid" presStyleLbl="revTx" presStyleIdx="3" presStyleCnt="5" custScaleX="118822">
        <dgm:presLayoutVars>
          <dgm:bulletEnabled val="1"/>
        </dgm:presLayoutVars>
      </dgm:prSet>
      <dgm:spPr/>
    </dgm:pt>
    <dgm:pt modelId="{AC209C0C-2391-4A69-98F3-CEC49CB6B4FE}" type="pres">
      <dgm:prSet presAssocID="{B79F1B05-2D3A-4FC3-A9EE-DBA9E73ECA9B}" presName="spMid" presStyleCnt="0"/>
      <dgm:spPr/>
    </dgm:pt>
    <dgm:pt modelId="{8189E5F1-9CBF-4149-BE8B-6F7AAA0713EA}" type="pres">
      <dgm:prSet presAssocID="{61A7C3DC-8A00-4848-838B-8D5EA975C217}" presName="chevronComposite1" presStyleCnt="0"/>
      <dgm:spPr/>
    </dgm:pt>
    <dgm:pt modelId="{7CC5D095-01EA-42AD-832F-43C71B7D2C9D}" type="pres">
      <dgm:prSet presAssocID="{61A7C3DC-8A00-4848-838B-8D5EA975C217}" presName="chevron1" presStyleLbl="sibTrans2D1" presStyleIdx="1" presStyleCnt="2"/>
      <dgm:spPr/>
    </dgm:pt>
    <dgm:pt modelId="{4CC2D63C-7BA6-44FD-BA0F-23DD184B5DEA}" type="pres">
      <dgm:prSet presAssocID="{61A7C3DC-8A00-4848-838B-8D5EA975C217}" presName="spChevron1" presStyleCnt="0"/>
      <dgm:spPr/>
    </dgm:pt>
    <dgm:pt modelId="{32E4AFCE-024E-442E-8372-898ACC7754AA}" type="pres">
      <dgm:prSet presAssocID="{FD6555AA-FE76-421E-808E-A7E786272B43}" presName="last" presStyleCnt="0"/>
      <dgm:spPr/>
    </dgm:pt>
    <dgm:pt modelId="{981C7C0B-4F31-4F3B-9248-E699AD9BE7FC}" type="pres">
      <dgm:prSet presAssocID="{FD6555AA-FE76-421E-808E-A7E786272B43}" presName="circleTx" presStyleLbl="node1" presStyleIdx="18" presStyleCnt="19"/>
      <dgm:spPr/>
    </dgm:pt>
    <dgm:pt modelId="{05D85FBE-C930-49CA-9522-50FAB990B611}" type="pres">
      <dgm:prSet presAssocID="{FD6555AA-FE76-421E-808E-A7E786272B43}" presName="desTxN" presStyleLbl="revTx" presStyleIdx="4" presStyleCnt="5" custScaleX="150356">
        <dgm:presLayoutVars>
          <dgm:bulletEnabled val="1"/>
        </dgm:presLayoutVars>
      </dgm:prSet>
      <dgm:spPr/>
    </dgm:pt>
    <dgm:pt modelId="{128C5795-0A99-400C-B654-1588ECF5CDE1}" type="pres">
      <dgm:prSet presAssocID="{FD6555AA-FE76-421E-808E-A7E786272B43}" presName="spN" presStyleCnt="0"/>
      <dgm:spPr/>
    </dgm:pt>
  </dgm:ptLst>
  <dgm:cxnLst>
    <dgm:cxn modelId="{CAE07C01-DFCD-4153-AF8F-C9387B797829}" type="presOf" srcId="{64EC5EB0-EA02-4409-8D5E-2A74F5D2B147}" destId="{0B45EAB1-8A3C-40F2-B1E1-EB24F4C3C515}" srcOrd="0" destOrd="1" presId="urn:microsoft.com/office/officeart/2009/3/layout/RandomtoResultProcess"/>
    <dgm:cxn modelId="{5C5E4106-BF2E-4C7B-9A59-77F9A269CABE}" srcId="{644BF4F5-5858-4C39-908D-09CB204C635B}" destId="{B79F1B05-2D3A-4FC3-A9EE-DBA9E73ECA9B}" srcOrd="1" destOrd="0" parTransId="{9B40CC05-8381-4F40-9C82-706DE579CBB5}" sibTransId="{61A7C3DC-8A00-4848-838B-8D5EA975C217}"/>
    <dgm:cxn modelId="{7E8DCA0B-C1AF-4D6A-A30C-AE6B48CD9F08}" srcId="{FD6555AA-FE76-421E-808E-A7E786272B43}" destId="{E4928413-74DA-4E36-9A00-45A0358A5335}" srcOrd="1" destOrd="0" parTransId="{F99CD9DC-7C2F-44AF-800C-B6299820AF80}" sibTransId="{4396302C-35DF-4747-B9CF-7F95E0728211}"/>
    <dgm:cxn modelId="{CE820E11-C2AC-462D-A2B0-D6CA43AAE573}" srcId="{644BF4F5-5858-4C39-908D-09CB204C635B}" destId="{78D90C59-B769-4F95-98C0-1E6D35B5CB04}" srcOrd="0" destOrd="0" parTransId="{1282CD2A-2B5E-425E-AD6C-BF54E98D595E}" sibTransId="{CB8B7E55-67EF-408A-9E61-2A7F0C232C4B}"/>
    <dgm:cxn modelId="{E84D8620-4353-4A27-A81A-F8859141F798}" type="presOf" srcId="{78D90C59-B769-4F95-98C0-1E6D35B5CB04}" destId="{6F063BE0-69AB-4200-80DD-B5BEF52A4CFA}" srcOrd="0" destOrd="0" presId="urn:microsoft.com/office/officeart/2009/3/layout/RandomtoResultProcess"/>
    <dgm:cxn modelId="{51DE4D27-346B-41B4-8417-649319E01744}" type="presOf" srcId="{FD6555AA-FE76-421E-808E-A7E786272B43}" destId="{981C7C0B-4F31-4F3B-9248-E699AD9BE7FC}" srcOrd="0" destOrd="0" presId="urn:microsoft.com/office/officeart/2009/3/layout/RandomtoResultProcess"/>
    <dgm:cxn modelId="{30B3BE2D-F280-4273-B95B-3955EFB7E312}" type="presOf" srcId="{9A510BEB-FB18-4217-9C39-A8F6ECE1AA1C}" destId="{01B8A175-4840-4CDB-8966-D6CDF73ABDCC}" srcOrd="0" destOrd="1" presId="urn:microsoft.com/office/officeart/2009/3/layout/RandomtoResultProcess"/>
    <dgm:cxn modelId="{5697E12F-A977-480D-8940-BCAB39B4378F}" srcId="{78D90C59-B769-4F95-98C0-1E6D35B5CB04}" destId="{7275E31D-F5AD-4391-8200-18A67A2DBE0F}" srcOrd="0" destOrd="0" parTransId="{68A6C608-01C7-4CD0-BFDD-8616C3A8B96E}" sibTransId="{14A6D17E-FA3B-45B3-B7B6-C600D0DF7E46}"/>
    <dgm:cxn modelId="{1E20214A-1BCB-47DA-8AE2-D8AA2A7B5D70}" srcId="{FD6555AA-FE76-421E-808E-A7E786272B43}" destId="{61F96D5B-0051-4D85-9F11-8022B4D81C7B}" srcOrd="0" destOrd="0" parTransId="{B6402CF0-6934-469D-AB30-D038D8170500}" sibTransId="{22AB566B-883F-4E83-ABF9-8A461793AB74}"/>
    <dgm:cxn modelId="{0D91C889-22BF-48AA-9877-A06F081A2D9C}" type="presOf" srcId="{E4928413-74DA-4E36-9A00-45A0358A5335}" destId="{05D85FBE-C930-49CA-9522-50FAB990B611}" srcOrd="0" destOrd="1" presId="urn:microsoft.com/office/officeart/2009/3/layout/RandomtoResultProcess"/>
    <dgm:cxn modelId="{79D8E298-1873-457C-B93A-19F531144F43}" type="presOf" srcId="{644BF4F5-5858-4C39-908D-09CB204C635B}" destId="{DE7B6D3C-34F2-415F-AA69-85A9173EEC57}" srcOrd="0" destOrd="0" presId="urn:microsoft.com/office/officeart/2009/3/layout/RandomtoResultProcess"/>
    <dgm:cxn modelId="{27CDE69B-E1DB-405E-B63B-CC64B0ADCE8D}" type="presOf" srcId="{7275E31D-F5AD-4391-8200-18A67A2DBE0F}" destId="{01B8A175-4840-4CDB-8966-D6CDF73ABDCC}" srcOrd="0" destOrd="0" presId="urn:microsoft.com/office/officeart/2009/3/layout/RandomtoResultProcess"/>
    <dgm:cxn modelId="{AA7D99B0-B3E5-4C4C-8494-B17EF827BBFA}" type="presOf" srcId="{61F96D5B-0051-4D85-9F11-8022B4D81C7B}" destId="{05D85FBE-C930-49CA-9522-50FAB990B611}" srcOrd="0" destOrd="0" presId="urn:microsoft.com/office/officeart/2009/3/layout/RandomtoResultProcess"/>
    <dgm:cxn modelId="{4E4519C6-EA6F-4FFD-AB5C-425AC9CCE0AB}" srcId="{78D90C59-B769-4F95-98C0-1E6D35B5CB04}" destId="{9A510BEB-FB18-4217-9C39-A8F6ECE1AA1C}" srcOrd="1" destOrd="0" parTransId="{C0AAFF1D-2E3E-4031-A35C-8F4BCF0F2193}" sibTransId="{6D56F7F8-FC21-4029-9C9F-B02ECA7ED310}"/>
    <dgm:cxn modelId="{7EA026CA-EA2C-4205-A5D0-80E2F5B43DE7}" srcId="{644BF4F5-5858-4C39-908D-09CB204C635B}" destId="{FD6555AA-FE76-421E-808E-A7E786272B43}" srcOrd="2" destOrd="0" parTransId="{22D0387F-231C-4D34-B1FF-96679BCB56EA}" sibTransId="{C779E943-7D59-4278-9DBC-1E0A64433815}"/>
    <dgm:cxn modelId="{C9D76ADE-106D-4D5B-A434-E8E90285635D}" srcId="{B79F1B05-2D3A-4FC3-A9EE-DBA9E73ECA9B}" destId="{AAA0E9EE-EAB4-4782-97AA-1192C8BAE3C2}" srcOrd="0" destOrd="0" parTransId="{54EC4B4D-12DC-404C-8337-0441A112FE10}" sibTransId="{006AAE45-8358-477A-95E1-92B396C970A2}"/>
    <dgm:cxn modelId="{12A06FE1-A57E-4510-82AE-B7FDBCB78013}" type="presOf" srcId="{B79F1B05-2D3A-4FC3-A9EE-DBA9E73ECA9B}" destId="{278C2363-8B1C-4F6F-943F-A5A5A5772392}" srcOrd="0" destOrd="0" presId="urn:microsoft.com/office/officeart/2009/3/layout/RandomtoResultProcess"/>
    <dgm:cxn modelId="{6F4EFFE3-2D5E-4FF4-BE40-D7E5DFDB5133}" type="presOf" srcId="{AAA0E9EE-EAB4-4782-97AA-1192C8BAE3C2}" destId="{0B45EAB1-8A3C-40F2-B1E1-EB24F4C3C515}" srcOrd="0" destOrd="0" presId="urn:microsoft.com/office/officeart/2009/3/layout/RandomtoResultProcess"/>
    <dgm:cxn modelId="{652890F1-6C4B-4E9A-B67C-F1BF8FA67C33}" srcId="{B79F1B05-2D3A-4FC3-A9EE-DBA9E73ECA9B}" destId="{64EC5EB0-EA02-4409-8D5E-2A74F5D2B147}" srcOrd="1" destOrd="0" parTransId="{09954AFC-7C13-49EA-AD6C-E0BA62B59243}" sibTransId="{A40E7FFB-EC0F-4B93-A4C5-EE9119E3D5B8}"/>
    <dgm:cxn modelId="{04DE909D-C52E-41F7-B300-32F9E19CFC32}" type="presParOf" srcId="{DE7B6D3C-34F2-415F-AA69-85A9173EEC57}" destId="{4446797B-57E1-4BE6-9039-4BDC3FBA0C6A}" srcOrd="0" destOrd="0" presId="urn:microsoft.com/office/officeart/2009/3/layout/RandomtoResultProcess"/>
    <dgm:cxn modelId="{B71A8B5A-A4AD-40A9-BEA9-C2B402B3CAEA}" type="presParOf" srcId="{4446797B-57E1-4BE6-9039-4BDC3FBA0C6A}" destId="{6F063BE0-69AB-4200-80DD-B5BEF52A4CFA}" srcOrd="0" destOrd="0" presId="urn:microsoft.com/office/officeart/2009/3/layout/RandomtoResultProcess"/>
    <dgm:cxn modelId="{5780FAA8-DB9D-4BE8-B5E5-0DCD514C04DF}" type="presParOf" srcId="{4446797B-57E1-4BE6-9039-4BDC3FBA0C6A}" destId="{01B8A175-4840-4CDB-8966-D6CDF73ABDCC}" srcOrd="1" destOrd="0" presId="urn:microsoft.com/office/officeart/2009/3/layout/RandomtoResultProcess"/>
    <dgm:cxn modelId="{01463A12-321F-4C4E-A6EB-5F4ECC5CA038}" type="presParOf" srcId="{4446797B-57E1-4BE6-9039-4BDC3FBA0C6A}" destId="{6168D4C1-8542-4F54-9FAA-FC5B911865AB}" srcOrd="2" destOrd="0" presId="urn:microsoft.com/office/officeart/2009/3/layout/RandomtoResultProcess"/>
    <dgm:cxn modelId="{75C2B253-EE99-4D91-A5C0-2EA1C459A7FA}" type="presParOf" srcId="{4446797B-57E1-4BE6-9039-4BDC3FBA0C6A}" destId="{A77EEB1E-0945-4A03-A9D2-EB37B9D18FAF}" srcOrd="3" destOrd="0" presId="urn:microsoft.com/office/officeart/2009/3/layout/RandomtoResultProcess"/>
    <dgm:cxn modelId="{120AF823-4774-4630-9F42-F943542D9AD2}" type="presParOf" srcId="{4446797B-57E1-4BE6-9039-4BDC3FBA0C6A}" destId="{95A3698D-278C-4C0A-887F-BA88BE0EE189}" srcOrd="4" destOrd="0" presId="urn:microsoft.com/office/officeart/2009/3/layout/RandomtoResultProcess"/>
    <dgm:cxn modelId="{3DA02AAB-DE6E-46BE-A109-56AEDAE39D78}" type="presParOf" srcId="{4446797B-57E1-4BE6-9039-4BDC3FBA0C6A}" destId="{DBBD67A4-5E5B-42C7-A102-F24B2788B20F}" srcOrd="5" destOrd="0" presId="urn:microsoft.com/office/officeart/2009/3/layout/RandomtoResultProcess"/>
    <dgm:cxn modelId="{7404B0A0-E8E0-4A31-923C-1A33D7E02DF2}" type="presParOf" srcId="{4446797B-57E1-4BE6-9039-4BDC3FBA0C6A}" destId="{A4AA0AB6-60EF-4DB8-AC60-18DFD938B585}" srcOrd="6" destOrd="0" presId="urn:microsoft.com/office/officeart/2009/3/layout/RandomtoResultProcess"/>
    <dgm:cxn modelId="{E4BC3668-3BAC-4F65-9301-1F191918B194}" type="presParOf" srcId="{4446797B-57E1-4BE6-9039-4BDC3FBA0C6A}" destId="{5970A309-874E-4D90-9441-DAB0560223F4}" srcOrd="7" destOrd="0" presId="urn:microsoft.com/office/officeart/2009/3/layout/RandomtoResultProcess"/>
    <dgm:cxn modelId="{B87A8CB4-CD81-490C-8995-DDF921F16A98}" type="presParOf" srcId="{4446797B-57E1-4BE6-9039-4BDC3FBA0C6A}" destId="{527B1F4F-2F1D-4C1F-87DD-EECADC25D2EB}" srcOrd="8" destOrd="0" presId="urn:microsoft.com/office/officeart/2009/3/layout/RandomtoResultProcess"/>
    <dgm:cxn modelId="{6637E682-501D-48AA-BC29-BF23E5CF1011}" type="presParOf" srcId="{4446797B-57E1-4BE6-9039-4BDC3FBA0C6A}" destId="{81D9E641-46EC-4CC0-A0C3-C8BD18963F5F}" srcOrd="9" destOrd="0" presId="urn:microsoft.com/office/officeart/2009/3/layout/RandomtoResultProcess"/>
    <dgm:cxn modelId="{1EB65BE7-F659-4288-8748-BAD7B63D55B4}" type="presParOf" srcId="{4446797B-57E1-4BE6-9039-4BDC3FBA0C6A}" destId="{4E34113B-515B-4E4B-A10F-ADF0F62EF4B6}" srcOrd="10" destOrd="0" presId="urn:microsoft.com/office/officeart/2009/3/layout/RandomtoResultProcess"/>
    <dgm:cxn modelId="{94955305-822C-463B-AE26-7C58572639B7}" type="presParOf" srcId="{4446797B-57E1-4BE6-9039-4BDC3FBA0C6A}" destId="{735E82B9-7338-4AAA-B9F9-C697C14C0B50}" srcOrd="11" destOrd="0" presId="urn:microsoft.com/office/officeart/2009/3/layout/RandomtoResultProcess"/>
    <dgm:cxn modelId="{D38CD2EC-D405-42D9-AA31-4F1B394D67A5}" type="presParOf" srcId="{4446797B-57E1-4BE6-9039-4BDC3FBA0C6A}" destId="{755FCD9C-F6D0-43B9-988D-275DF5F8C517}" srcOrd="12" destOrd="0" presId="urn:microsoft.com/office/officeart/2009/3/layout/RandomtoResultProcess"/>
    <dgm:cxn modelId="{AFF1F760-B8B8-484A-B49D-25531B249BEC}" type="presParOf" srcId="{4446797B-57E1-4BE6-9039-4BDC3FBA0C6A}" destId="{1F99092C-5579-4237-8F6E-94656D75E7D7}" srcOrd="13" destOrd="0" presId="urn:microsoft.com/office/officeart/2009/3/layout/RandomtoResultProcess"/>
    <dgm:cxn modelId="{008611F9-5C85-4550-804B-CC06B6DDD9DB}" type="presParOf" srcId="{4446797B-57E1-4BE6-9039-4BDC3FBA0C6A}" destId="{67578EA4-6806-4B39-8AA8-CA23D230DD6F}" srcOrd="14" destOrd="0" presId="urn:microsoft.com/office/officeart/2009/3/layout/RandomtoResultProcess"/>
    <dgm:cxn modelId="{0B8B8FA4-00D8-4C61-AE31-31BB93DF2ADD}" type="presParOf" srcId="{4446797B-57E1-4BE6-9039-4BDC3FBA0C6A}" destId="{45571E02-85AF-4BD1-9801-F879F9851930}" srcOrd="15" destOrd="0" presId="urn:microsoft.com/office/officeart/2009/3/layout/RandomtoResultProcess"/>
    <dgm:cxn modelId="{B773CD73-CDC8-4281-BAF1-DC5F93596756}" type="presParOf" srcId="{4446797B-57E1-4BE6-9039-4BDC3FBA0C6A}" destId="{77CF9404-78A2-4D25-8BFB-994147CBC102}" srcOrd="16" destOrd="0" presId="urn:microsoft.com/office/officeart/2009/3/layout/RandomtoResultProcess"/>
    <dgm:cxn modelId="{03611358-D298-4938-A314-9EB2B7C5AB89}" type="presParOf" srcId="{4446797B-57E1-4BE6-9039-4BDC3FBA0C6A}" destId="{5A5CD2B5-5C5B-4F65-9158-A4D63E8AF013}" srcOrd="17" destOrd="0" presId="urn:microsoft.com/office/officeart/2009/3/layout/RandomtoResultProcess"/>
    <dgm:cxn modelId="{D60D8991-B472-419D-AB8F-34B74F97EDB5}" type="presParOf" srcId="{4446797B-57E1-4BE6-9039-4BDC3FBA0C6A}" destId="{36A37C60-385C-4022-B189-55128E2A74B4}" srcOrd="18" destOrd="0" presId="urn:microsoft.com/office/officeart/2009/3/layout/RandomtoResultProcess"/>
    <dgm:cxn modelId="{23DBECBB-7B3D-4436-8831-313FC0025771}" type="presParOf" srcId="{4446797B-57E1-4BE6-9039-4BDC3FBA0C6A}" destId="{2EC9E97B-B506-4E39-921A-9BD7E8BD2B5E}" srcOrd="19" destOrd="0" presId="urn:microsoft.com/office/officeart/2009/3/layout/RandomtoResultProcess"/>
    <dgm:cxn modelId="{8C60CD5B-B427-4108-8A6E-74A57905FC28}" type="presParOf" srcId="{DE7B6D3C-34F2-415F-AA69-85A9173EEC57}" destId="{FAEC2219-0CE7-4594-89DD-2E1DD8A13FE5}" srcOrd="1" destOrd="0" presId="urn:microsoft.com/office/officeart/2009/3/layout/RandomtoResultProcess"/>
    <dgm:cxn modelId="{664DD285-33CE-4813-9FDE-B2FADB7C7AD4}" type="presParOf" srcId="{FAEC2219-0CE7-4594-89DD-2E1DD8A13FE5}" destId="{C9C6D695-F80B-49F2-802D-1ACD91533CDB}" srcOrd="0" destOrd="0" presId="urn:microsoft.com/office/officeart/2009/3/layout/RandomtoResultProcess"/>
    <dgm:cxn modelId="{07A1404F-0C22-475C-8632-503EC47B08EB}" type="presParOf" srcId="{FAEC2219-0CE7-4594-89DD-2E1DD8A13FE5}" destId="{0103DFE0-36CE-4A43-A684-225D7837D0A0}" srcOrd="1" destOrd="0" presId="urn:microsoft.com/office/officeart/2009/3/layout/RandomtoResultProcess"/>
    <dgm:cxn modelId="{EE529C60-7EEF-48DA-83D8-4D1AEBA11CB0}" type="presParOf" srcId="{DE7B6D3C-34F2-415F-AA69-85A9173EEC57}" destId="{112A8C48-6723-4D87-A45B-D48EA06973BD}" srcOrd="2" destOrd="0" presId="urn:microsoft.com/office/officeart/2009/3/layout/RandomtoResultProcess"/>
    <dgm:cxn modelId="{F57A7CD8-2204-4F0A-BA50-42F785553026}" type="presParOf" srcId="{112A8C48-6723-4D87-A45B-D48EA06973BD}" destId="{278C2363-8B1C-4F6F-943F-A5A5A5772392}" srcOrd="0" destOrd="0" presId="urn:microsoft.com/office/officeart/2009/3/layout/RandomtoResultProcess"/>
    <dgm:cxn modelId="{381EF9D1-30E9-4EFB-9859-338231C353C2}" type="presParOf" srcId="{112A8C48-6723-4D87-A45B-D48EA06973BD}" destId="{0B45EAB1-8A3C-40F2-B1E1-EB24F4C3C515}" srcOrd="1" destOrd="0" presId="urn:microsoft.com/office/officeart/2009/3/layout/RandomtoResultProcess"/>
    <dgm:cxn modelId="{1C458C7A-B966-41DF-8548-71D78E749094}" type="presParOf" srcId="{112A8C48-6723-4D87-A45B-D48EA06973BD}" destId="{AC209C0C-2391-4A69-98F3-CEC49CB6B4FE}" srcOrd="2" destOrd="0" presId="urn:microsoft.com/office/officeart/2009/3/layout/RandomtoResultProcess"/>
    <dgm:cxn modelId="{3917E89E-8485-4E28-8583-6E531E3C2B12}" type="presParOf" srcId="{DE7B6D3C-34F2-415F-AA69-85A9173EEC57}" destId="{8189E5F1-9CBF-4149-BE8B-6F7AAA0713EA}" srcOrd="3" destOrd="0" presId="urn:microsoft.com/office/officeart/2009/3/layout/RandomtoResultProcess"/>
    <dgm:cxn modelId="{114AD7BA-E621-4930-B40B-82FD1D25BC54}" type="presParOf" srcId="{8189E5F1-9CBF-4149-BE8B-6F7AAA0713EA}" destId="{7CC5D095-01EA-42AD-832F-43C71B7D2C9D}" srcOrd="0" destOrd="0" presId="urn:microsoft.com/office/officeart/2009/3/layout/RandomtoResultProcess"/>
    <dgm:cxn modelId="{B1A51BF7-3CC2-4217-925C-32F9158D8639}" type="presParOf" srcId="{8189E5F1-9CBF-4149-BE8B-6F7AAA0713EA}" destId="{4CC2D63C-7BA6-44FD-BA0F-23DD184B5DEA}" srcOrd="1" destOrd="0" presId="urn:microsoft.com/office/officeart/2009/3/layout/RandomtoResultProcess"/>
    <dgm:cxn modelId="{574FCB4C-F702-4DFA-9D88-8142C19595BD}" type="presParOf" srcId="{DE7B6D3C-34F2-415F-AA69-85A9173EEC57}" destId="{32E4AFCE-024E-442E-8372-898ACC7754AA}" srcOrd="4" destOrd="0" presId="urn:microsoft.com/office/officeart/2009/3/layout/RandomtoResultProcess"/>
    <dgm:cxn modelId="{68210106-F123-48D1-8110-514D407D1728}" type="presParOf" srcId="{32E4AFCE-024E-442E-8372-898ACC7754AA}" destId="{981C7C0B-4F31-4F3B-9248-E699AD9BE7FC}" srcOrd="0" destOrd="0" presId="urn:microsoft.com/office/officeart/2009/3/layout/RandomtoResultProcess"/>
    <dgm:cxn modelId="{384C5EFA-0F9C-4AF5-B845-01FCD175D714}" type="presParOf" srcId="{32E4AFCE-024E-442E-8372-898ACC7754AA}" destId="{05D85FBE-C930-49CA-9522-50FAB990B611}" srcOrd="1" destOrd="0" presId="urn:microsoft.com/office/officeart/2009/3/layout/RandomtoResultProcess"/>
    <dgm:cxn modelId="{79AF7E1F-3EE2-4883-A733-9AA71BAAC647}" type="presParOf" srcId="{32E4AFCE-024E-442E-8372-898ACC7754AA}" destId="{128C5795-0A99-400C-B654-1588ECF5CDE1}"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6E7337-A24F-4429-A590-8213759FB295}" type="doc">
      <dgm:prSet loTypeId="urn:microsoft.com/office/officeart/2005/8/layout/arrow2" loCatId="process" qsTypeId="urn:microsoft.com/office/officeart/2005/8/quickstyle/simple1" qsCatId="simple" csTypeId="urn:microsoft.com/office/officeart/2005/8/colors/accent1_2" csCatId="accent1" phldr="1"/>
      <dgm:spPr/>
    </dgm:pt>
    <dgm:pt modelId="{41316935-3E1D-4718-84CA-0D8A3D886B69}">
      <dgm:prSet phldrT="[Texto]"/>
      <dgm:spPr/>
      <dgm:t>
        <a:bodyPr/>
        <a:lstStyle/>
        <a:p>
          <a:r>
            <a:rPr lang="es-MX"/>
            <a:t>MAC 2024</a:t>
          </a:r>
        </a:p>
      </dgm:t>
    </dgm:pt>
    <dgm:pt modelId="{1DF777D3-86B9-46BD-8C54-16D16B9CA00F}" type="parTrans" cxnId="{9E591103-0EC9-4FCF-8981-3E349C38FABE}">
      <dgm:prSet/>
      <dgm:spPr/>
      <dgm:t>
        <a:bodyPr/>
        <a:lstStyle/>
        <a:p>
          <a:endParaRPr lang="es-MX"/>
        </a:p>
      </dgm:t>
    </dgm:pt>
    <dgm:pt modelId="{AE68078C-DFBC-4FEC-A763-4DB18AF2827D}" type="sibTrans" cxnId="{9E591103-0EC9-4FCF-8981-3E349C38FABE}">
      <dgm:prSet/>
      <dgm:spPr/>
      <dgm:t>
        <a:bodyPr/>
        <a:lstStyle/>
        <a:p>
          <a:endParaRPr lang="es-MX"/>
        </a:p>
      </dgm:t>
    </dgm:pt>
    <dgm:pt modelId="{6D3895B0-72FE-42B0-937B-EC84E26ED437}">
      <dgm:prSet phldrT="[Texto]"/>
      <dgm:spPr/>
      <dgm:t>
        <a:bodyPr/>
        <a:lstStyle/>
        <a:p>
          <a:r>
            <a:rPr lang="es-MX"/>
            <a:t>MAC 2025</a:t>
          </a:r>
        </a:p>
      </dgm:t>
    </dgm:pt>
    <dgm:pt modelId="{9A6F5E43-3452-4FAE-BA8F-0A45D1720FCD}" type="parTrans" cxnId="{BDF9E3FE-B4C5-4D35-81DE-1597B7FB341C}">
      <dgm:prSet/>
      <dgm:spPr/>
      <dgm:t>
        <a:bodyPr/>
        <a:lstStyle/>
        <a:p>
          <a:endParaRPr lang="es-MX"/>
        </a:p>
      </dgm:t>
    </dgm:pt>
    <dgm:pt modelId="{50F900DB-3FA1-47F3-AAAC-A2E8A2A36E8B}" type="sibTrans" cxnId="{BDF9E3FE-B4C5-4D35-81DE-1597B7FB341C}">
      <dgm:prSet/>
      <dgm:spPr/>
      <dgm:t>
        <a:bodyPr/>
        <a:lstStyle/>
        <a:p>
          <a:endParaRPr lang="es-MX"/>
        </a:p>
      </dgm:t>
    </dgm:pt>
    <dgm:pt modelId="{9424A79D-86D4-4794-8B00-B61C51D43443}">
      <dgm:prSet phldrT="[Texto]"/>
      <dgm:spPr/>
      <dgm:t>
        <a:bodyPr/>
        <a:lstStyle/>
        <a:p>
          <a:pPr algn="l"/>
          <a:r>
            <a:rPr lang="es-MX"/>
            <a:t>Cumplimiento de compromiso</a:t>
          </a:r>
        </a:p>
      </dgm:t>
    </dgm:pt>
    <dgm:pt modelId="{3750891A-D2B8-465C-93E9-CAA906C6ADE5}" type="parTrans" cxnId="{E5A860D7-3811-4E5B-BE32-D055E693CFB9}">
      <dgm:prSet/>
      <dgm:spPr/>
      <dgm:t>
        <a:bodyPr/>
        <a:lstStyle/>
        <a:p>
          <a:endParaRPr lang="es-MX"/>
        </a:p>
      </dgm:t>
    </dgm:pt>
    <dgm:pt modelId="{1425FCD8-1C7C-40DB-BBD1-60B60966DD5D}" type="sibTrans" cxnId="{E5A860D7-3811-4E5B-BE32-D055E693CFB9}">
      <dgm:prSet/>
      <dgm:spPr/>
      <dgm:t>
        <a:bodyPr/>
        <a:lstStyle/>
        <a:p>
          <a:endParaRPr lang="es-MX"/>
        </a:p>
      </dgm:t>
    </dgm:pt>
    <dgm:pt modelId="{74B0F957-38AE-4AE9-9C4A-7FB87FE8B37C}">
      <dgm:prSet phldrT="[Texto]"/>
      <dgm:spPr/>
      <dgm:t>
        <a:bodyPr/>
        <a:lstStyle/>
        <a:p>
          <a:r>
            <a:rPr lang="es-MX"/>
            <a:t>MAC 2026</a:t>
          </a:r>
        </a:p>
      </dgm:t>
    </dgm:pt>
    <dgm:pt modelId="{965F53BB-7A0F-4419-BC33-064D5FD33620}" type="parTrans" cxnId="{71A7F409-4419-4733-96FF-6089CB9ECF1A}">
      <dgm:prSet/>
      <dgm:spPr/>
      <dgm:t>
        <a:bodyPr/>
        <a:lstStyle/>
        <a:p>
          <a:endParaRPr lang="es-MX"/>
        </a:p>
      </dgm:t>
    </dgm:pt>
    <dgm:pt modelId="{7091879F-EF91-47B8-999B-93656EDD7957}" type="sibTrans" cxnId="{71A7F409-4419-4733-96FF-6089CB9ECF1A}">
      <dgm:prSet/>
      <dgm:spPr/>
      <dgm:t>
        <a:bodyPr/>
        <a:lstStyle/>
        <a:p>
          <a:endParaRPr lang="es-MX"/>
        </a:p>
      </dgm:t>
    </dgm:pt>
    <dgm:pt modelId="{8E67CCA5-3A61-4285-BB02-E128A4587E55}">
      <dgm:prSet phldrT="[Texto]"/>
      <dgm:spPr/>
      <dgm:t>
        <a:bodyPr/>
        <a:lstStyle/>
        <a:p>
          <a:r>
            <a:rPr lang="es-MX"/>
            <a:t>MAC 2027</a:t>
          </a:r>
        </a:p>
      </dgm:t>
    </dgm:pt>
    <dgm:pt modelId="{7E3E241B-C1B7-4BA3-9888-8166F05DDFA9}" type="parTrans" cxnId="{FD63D929-3CEB-4EF2-AF89-3B7D5D7F2F62}">
      <dgm:prSet/>
      <dgm:spPr/>
      <dgm:t>
        <a:bodyPr/>
        <a:lstStyle/>
        <a:p>
          <a:endParaRPr lang="es-MX"/>
        </a:p>
      </dgm:t>
    </dgm:pt>
    <dgm:pt modelId="{6B4977FD-2F52-4FCC-A52C-6D665F93E28F}" type="sibTrans" cxnId="{FD63D929-3CEB-4EF2-AF89-3B7D5D7F2F62}">
      <dgm:prSet/>
      <dgm:spPr/>
      <dgm:t>
        <a:bodyPr/>
        <a:lstStyle/>
        <a:p>
          <a:endParaRPr lang="es-MX"/>
        </a:p>
      </dgm:t>
    </dgm:pt>
    <dgm:pt modelId="{35B33DD8-C3C4-4712-A384-599349E632A2}" type="pres">
      <dgm:prSet presAssocID="{3C6E7337-A24F-4429-A590-8213759FB295}" presName="arrowDiagram" presStyleCnt="0">
        <dgm:presLayoutVars>
          <dgm:chMax val="5"/>
          <dgm:dir/>
          <dgm:resizeHandles val="exact"/>
        </dgm:presLayoutVars>
      </dgm:prSet>
      <dgm:spPr/>
    </dgm:pt>
    <dgm:pt modelId="{C02205DD-2CC9-4C62-B01E-9442DD8EED5B}" type="pres">
      <dgm:prSet presAssocID="{3C6E7337-A24F-4429-A590-8213759FB295}" presName="arrow" presStyleLbl="bgShp" presStyleIdx="0" presStyleCnt="1"/>
      <dgm:spPr/>
    </dgm:pt>
    <dgm:pt modelId="{9F5F4B11-D252-4031-A646-25477BE67893}" type="pres">
      <dgm:prSet presAssocID="{3C6E7337-A24F-4429-A590-8213759FB295}" presName="arrowDiagram5" presStyleCnt="0"/>
      <dgm:spPr/>
    </dgm:pt>
    <dgm:pt modelId="{D3F97CA7-B5CE-4EAB-BD6B-8020BE91257D}" type="pres">
      <dgm:prSet presAssocID="{41316935-3E1D-4718-84CA-0D8A3D886B69}" presName="bullet5a" presStyleLbl="node1" presStyleIdx="0" presStyleCnt="5"/>
      <dgm:spPr/>
    </dgm:pt>
    <dgm:pt modelId="{C79968D6-9E18-40F4-9EA4-AD38CB7CD2AD}" type="pres">
      <dgm:prSet presAssocID="{41316935-3E1D-4718-84CA-0D8A3D886B69}" presName="textBox5a" presStyleLbl="revTx" presStyleIdx="0" presStyleCnt="5">
        <dgm:presLayoutVars>
          <dgm:bulletEnabled val="1"/>
        </dgm:presLayoutVars>
      </dgm:prSet>
      <dgm:spPr/>
    </dgm:pt>
    <dgm:pt modelId="{40175390-6E36-4D8E-AFF4-56E9E611E4C9}" type="pres">
      <dgm:prSet presAssocID="{6D3895B0-72FE-42B0-937B-EC84E26ED437}" presName="bullet5b" presStyleLbl="node1" presStyleIdx="1" presStyleCnt="5"/>
      <dgm:spPr/>
    </dgm:pt>
    <dgm:pt modelId="{38FCBE48-3B9A-47E1-947F-53C788E76CDD}" type="pres">
      <dgm:prSet presAssocID="{6D3895B0-72FE-42B0-937B-EC84E26ED437}" presName="textBox5b" presStyleLbl="revTx" presStyleIdx="1" presStyleCnt="5">
        <dgm:presLayoutVars>
          <dgm:bulletEnabled val="1"/>
        </dgm:presLayoutVars>
      </dgm:prSet>
      <dgm:spPr/>
    </dgm:pt>
    <dgm:pt modelId="{E34936DD-522F-4E0F-8143-045509A3CF2A}" type="pres">
      <dgm:prSet presAssocID="{74B0F957-38AE-4AE9-9C4A-7FB87FE8B37C}" presName="bullet5c" presStyleLbl="node1" presStyleIdx="2" presStyleCnt="5"/>
      <dgm:spPr/>
    </dgm:pt>
    <dgm:pt modelId="{59B3084B-DA63-4289-A1D0-93DFC60309DE}" type="pres">
      <dgm:prSet presAssocID="{74B0F957-38AE-4AE9-9C4A-7FB87FE8B37C}" presName="textBox5c" presStyleLbl="revTx" presStyleIdx="2" presStyleCnt="5">
        <dgm:presLayoutVars>
          <dgm:bulletEnabled val="1"/>
        </dgm:presLayoutVars>
      </dgm:prSet>
      <dgm:spPr/>
    </dgm:pt>
    <dgm:pt modelId="{8DF8D695-3012-4BCA-96C6-67F74D42983F}" type="pres">
      <dgm:prSet presAssocID="{8E67CCA5-3A61-4285-BB02-E128A4587E55}" presName="bullet5d" presStyleLbl="node1" presStyleIdx="3" presStyleCnt="5"/>
      <dgm:spPr/>
    </dgm:pt>
    <dgm:pt modelId="{2FCC77CA-E308-4549-AE0C-43961B776923}" type="pres">
      <dgm:prSet presAssocID="{8E67CCA5-3A61-4285-BB02-E128A4587E55}" presName="textBox5d" presStyleLbl="revTx" presStyleIdx="3" presStyleCnt="5">
        <dgm:presLayoutVars>
          <dgm:bulletEnabled val="1"/>
        </dgm:presLayoutVars>
      </dgm:prSet>
      <dgm:spPr/>
    </dgm:pt>
    <dgm:pt modelId="{72D47BC4-EA59-4BDC-923A-E632F08D3A1D}" type="pres">
      <dgm:prSet presAssocID="{9424A79D-86D4-4794-8B00-B61C51D43443}" presName="bullet5e" presStyleLbl="node1" presStyleIdx="4" presStyleCnt="5"/>
      <dgm:spPr/>
    </dgm:pt>
    <dgm:pt modelId="{B26E290D-1CB0-47F8-A44A-05F278200079}" type="pres">
      <dgm:prSet presAssocID="{9424A79D-86D4-4794-8B00-B61C51D43443}" presName="textBox5e" presStyleLbl="revTx" presStyleIdx="4" presStyleCnt="5" custScaleX="150569" custScaleY="24257" custLinFactNeighborX="-60839" custLinFactNeighborY="-63042">
        <dgm:presLayoutVars>
          <dgm:bulletEnabled val="1"/>
        </dgm:presLayoutVars>
      </dgm:prSet>
      <dgm:spPr/>
    </dgm:pt>
  </dgm:ptLst>
  <dgm:cxnLst>
    <dgm:cxn modelId="{9E591103-0EC9-4FCF-8981-3E349C38FABE}" srcId="{3C6E7337-A24F-4429-A590-8213759FB295}" destId="{41316935-3E1D-4718-84CA-0D8A3D886B69}" srcOrd="0" destOrd="0" parTransId="{1DF777D3-86B9-46BD-8C54-16D16B9CA00F}" sibTransId="{AE68078C-DFBC-4FEC-A763-4DB18AF2827D}"/>
    <dgm:cxn modelId="{71A7F409-4419-4733-96FF-6089CB9ECF1A}" srcId="{3C6E7337-A24F-4429-A590-8213759FB295}" destId="{74B0F957-38AE-4AE9-9C4A-7FB87FE8B37C}" srcOrd="2" destOrd="0" parTransId="{965F53BB-7A0F-4419-BC33-064D5FD33620}" sibTransId="{7091879F-EF91-47B8-999B-93656EDD7957}"/>
    <dgm:cxn modelId="{FD63D929-3CEB-4EF2-AF89-3B7D5D7F2F62}" srcId="{3C6E7337-A24F-4429-A590-8213759FB295}" destId="{8E67CCA5-3A61-4285-BB02-E128A4587E55}" srcOrd="3" destOrd="0" parTransId="{7E3E241B-C1B7-4BA3-9888-8166F05DDFA9}" sibTransId="{6B4977FD-2F52-4FCC-A52C-6D665F93E28F}"/>
    <dgm:cxn modelId="{9E97E037-BB25-4ED5-8879-B6E8A9A69681}" type="presOf" srcId="{74B0F957-38AE-4AE9-9C4A-7FB87FE8B37C}" destId="{59B3084B-DA63-4289-A1D0-93DFC60309DE}" srcOrd="0" destOrd="0" presId="urn:microsoft.com/office/officeart/2005/8/layout/arrow2"/>
    <dgm:cxn modelId="{5E182D49-46B2-45E4-89FA-D43B5BEC641E}" type="presOf" srcId="{6D3895B0-72FE-42B0-937B-EC84E26ED437}" destId="{38FCBE48-3B9A-47E1-947F-53C788E76CDD}" srcOrd="0" destOrd="0" presId="urn:microsoft.com/office/officeart/2005/8/layout/arrow2"/>
    <dgm:cxn modelId="{BCC0706F-0E37-4479-BD80-D626D7C4F96B}" type="presOf" srcId="{3C6E7337-A24F-4429-A590-8213759FB295}" destId="{35B33DD8-C3C4-4712-A384-599349E632A2}" srcOrd="0" destOrd="0" presId="urn:microsoft.com/office/officeart/2005/8/layout/arrow2"/>
    <dgm:cxn modelId="{04212455-983C-42A9-9B51-83CD53CD9AF1}" type="presOf" srcId="{9424A79D-86D4-4794-8B00-B61C51D43443}" destId="{B26E290D-1CB0-47F8-A44A-05F278200079}" srcOrd="0" destOrd="0" presId="urn:microsoft.com/office/officeart/2005/8/layout/arrow2"/>
    <dgm:cxn modelId="{E5A860D7-3811-4E5B-BE32-D055E693CFB9}" srcId="{3C6E7337-A24F-4429-A590-8213759FB295}" destId="{9424A79D-86D4-4794-8B00-B61C51D43443}" srcOrd="4" destOrd="0" parTransId="{3750891A-D2B8-465C-93E9-CAA906C6ADE5}" sibTransId="{1425FCD8-1C7C-40DB-BBD1-60B60966DD5D}"/>
    <dgm:cxn modelId="{CBC26DDA-CADC-4526-AFF9-8B894BCE47E9}" type="presOf" srcId="{8E67CCA5-3A61-4285-BB02-E128A4587E55}" destId="{2FCC77CA-E308-4549-AE0C-43961B776923}" srcOrd="0" destOrd="0" presId="urn:microsoft.com/office/officeart/2005/8/layout/arrow2"/>
    <dgm:cxn modelId="{68584DE2-1996-4241-8552-CA3FAA68EB61}" type="presOf" srcId="{41316935-3E1D-4718-84CA-0D8A3D886B69}" destId="{C79968D6-9E18-40F4-9EA4-AD38CB7CD2AD}" srcOrd="0" destOrd="0" presId="urn:microsoft.com/office/officeart/2005/8/layout/arrow2"/>
    <dgm:cxn modelId="{BDF9E3FE-B4C5-4D35-81DE-1597B7FB341C}" srcId="{3C6E7337-A24F-4429-A590-8213759FB295}" destId="{6D3895B0-72FE-42B0-937B-EC84E26ED437}" srcOrd="1" destOrd="0" parTransId="{9A6F5E43-3452-4FAE-BA8F-0A45D1720FCD}" sibTransId="{50F900DB-3FA1-47F3-AAAC-A2E8A2A36E8B}"/>
    <dgm:cxn modelId="{B9467E97-B8F0-442C-BEBD-0DFD4C44F158}" type="presParOf" srcId="{35B33DD8-C3C4-4712-A384-599349E632A2}" destId="{C02205DD-2CC9-4C62-B01E-9442DD8EED5B}" srcOrd="0" destOrd="0" presId="urn:microsoft.com/office/officeart/2005/8/layout/arrow2"/>
    <dgm:cxn modelId="{65789B9F-02F1-40E0-B0D8-2CBEC93721DB}" type="presParOf" srcId="{35B33DD8-C3C4-4712-A384-599349E632A2}" destId="{9F5F4B11-D252-4031-A646-25477BE67893}" srcOrd="1" destOrd="0" presId="urn:microsoft.com/office/officeart/2005/8/layout/arrow2"/>
    <dgm:cxn modelId="{68F3E71C-CE6C-47AD-83CA-C721119897B0}" type="presParOf" srcId="{9F5F4B11-D252-4031-A646-25477BE67893}" destId="{D3F97CA7-B5CE-4EAB-BD6B-8020BE91257D}" srcOrd="0" destOrd="0" presId="urn:microsoft.com/office/officeart/2005/8/layout/arrow2"/>
    <dgm:cxn modelId="{DC9CBA30-AC57-4C0F-A1C1-963000172E77}" type="presParOf" srcId="{9F5F4B11-D252-4031-A646-25477BE67893}" destId="{C79968D6-9E18-40F4-9EA4-AD38CB7CD2AD}" srcOrd="1" destOrd="0" presId="urn:microsoft.com/office/officeart/2005/8/layout/arrow2"/>
    <dgm:cxn modelId="{36ADD5E8-207B-4171-A926-D6BCEDE00DE1}" type="presParOf" srcId="{9F5F4B11-D252-4031-A646-25477BE67893}" destId="{40175390-6E36-4D8E-AFF4-56E9E611E4C9}" srcOrd="2" destOrd="0" presId="urn:microsoft.com/office/officeart/2005/8/layout/arrow2"/>
    <dgm:cxn modelId="{8F118289-A6E3-41B3-AC98-62FA3C8EDC57}" type="presParOf" srcId="{9F5F4B11-D252-4031-A646-25477BE67893}" destId="{38FCBE48-3B9A-47E1-947F-53C788E76CDD}" srcOrd="3" destOrd="0" presId="urn:microsoft.com/office/officeart/2005/8/layout/arrow2"/>
    <dgm:cxn modelId="{BF073533-89A9-4756-B3D1-B6F02F87CD19}" type="presParOf" srcId="{9F5F4B11-D252-4031-A646-25477BE67893}" destId="{E34936DD-522F-4E0F-8143-045509A3CF2A}" srcOrd="4" destOrd="0" presId="urn:microsoft.com/office/officeart/2005/8/layout/arrow2"/>
    <dgm:cxn modelId="{18582A2C-8C20-49B0-8DEE-1F8BE18127EA}" type="presParOf" srcId="{9F5F4B11-D252-4031-A646-25477BE67893}" destId="{59B3084B-DA63-4289-A1D0-93DFC60309DE}" srcOrd="5" destOrd="0" presId="urn:microsoft.com/office/officeart/2005/8/layout/arrow2"/>
    <dgm:cxn modelId="{E046ACD3-A57A-475B-8871-6F58BF59CA36}" type="presParOf" srcId="{9F5F4B11-D252-4031-A646-25477BE67893}" destId="{8DF8D695-3012-4BCA-96C6-67F74D42983F}" srcOrd="6" destOrd="0" presId="urn:microsoft.com/office/officeart/2005/8/layout/arrow2"/>
    <dgm:cxn modelId="{A13D1B2C-D03E-4403-8B37-3B9ECD68429B}" type="presParOf" srcId="{9F5F4B11-D252-4031-A646-25477BE67893}" destId="{2FCC77CA-E308-4549-AE0C-43961B776923}" srcOrd="7" destOrd="0" presId="urn:microsoft.com/office/officeart/2005/8/layout/arrow2"/>
    <dgm:cxn modelId="{CE3EED45-1ACD-4825-BE68-96E8F2A050F2}" type="presParOf" srcId="{9F5F4B11-D252-4031-A646-25477BE67893}" destId="{72D47BC4-EA59-4BDC-923A-E632F08D3A1D}" srcOrd="8" destOrd="0" presId="urn:microsoft.com/office/officeart/2005/8/layout/arrow2"/>
    <dgm:cxn modelId="{68B66D65-9E6C-4181-ADF0-CE7BEC187E2D}" type="presParOf" srcId="{9F5F4B11-D252-4031-A646-25477BE67893}" destId="{B26E290D-1CB0-47F8-A44A-05F278200079}"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0E22D51-D3F0-4A77-AB93-CD553895117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MX"/>
        </a:p>
      </dgm:t>
    </dgm:pt>
    <dgm:pt modelId="{6A85B174-211B-4809-A2E0-A3C982F3E77F}">
      <dgm:prSet phldrT="[Texto]"/>
      <dgm:spPr/>
      <dgm:t>
        <a:bodyPr/>
        <a:lstStyle/>
        <a:p>
          <a:r>
            <a:rPr lang="es-MX"/>
            <a:t>32 responsables</a:t>
          </a:r>
        </a:p>
      </dgm:t>
    </dgm:pt>
    <dgm:pt modelId="{83FC34DF-9A12-4F63-9435-3CB46FC3E956}" type="parTrans" cxnId="{3F336B14-1340-42FB-9209-F6E300763251}">
      <dgm:prSet/>
      <dgm:spPr/>
      <dgm:t>
        <a:bodyPr/>
        <a:lstStyle/>
        <a:p>
          <a:endParaRPr lang="es-MX"/>
        </a:p>
      </dgm:t>
    </dgm:pt>
    <dgm:pt modelId="{10D869CB-F373-414C-A313-07DF6436D8BC}" type="sibTrans" cxnId="{3F336B14-1340-42FB-9209-F6E300763251}">
      <dgm:prSet/>
      <dgm:spPr/>
      <dgm:t>
        <a:bodyPr/>
        <a:lstStyle/>
        <a:p>
          <a:endParaRPr lang="es-MX"/>
        </a:p>
      </dgm:t>
    </dgm:pt>
    <dgm:pt modelId="{E9FA59B1-6F9E-4392-A622-EF4EBF20AB43}">
      <dgm:prSet phldrT="[Texto]"/>
      <dgm:spPr/>
      <dgm:t>
        <a:bodyPr/>
        <a:lstStyle/>
        <a:p>
          <a:r>
            <a:rPr lang="es-MX"/>
            <a:t>1 línea de acción por agenda ciudadana</a:t>
          </a:r>
        </a:p>
      </dgm:t>
    </dgm:pt>
    <dgm:pt modelId="{221DB207-8995-439D-8BDB-7342A08F6292}" type="parTrans" cxnId="{10B9CFA7-5896-4FE0-AEBB-2A0234FA20FF}">
      <dgm:prSet/>
      <dgm:spPr/>
      <dgm:t>
        <a:bodyPr/>
        <a:lstStyle/>
        <a:p>
          <a:endParaRPr lang="es-MX"/>
        </a:p>
      </dgm:t>
    </dgm:pt>
    <dgm:pt modelId="{4F7C5D9B-4B64-4995-8237-6F4C3663F91D}" type="sibTrans" cxnId="{10B9CFA7-5896-4FE0-AEBB-2A0234FA20FF}">
      <dgm:prSet/>
      <dgm:spPr/>
      <dgm:t>
        <a:bodyPr/>
        <a:lstStyle/>
        <a:p>
          <a:endParaRPr lang="es-MX"/>
        </a:p>
      </dgm:t>
    </dgm:pt>
    <dgm:pt modelId="{CB8E1DBD-68F9-457C-A6CA-065C51DA1D87}">
      <dgm:prSet phldrT="[Texto]"/>
      <dgm:spPr/>
      <dgm:t>
        <a:bodyPr/>
        <a:lstStyle/>
        <a:p>
          <a:r>
            <a:rPr lang="es-MX"/>
            <a:t>1 listado general con todas las agendas ciudadanas con responsables e intervinientes (por línea de acción)</a:t>
          </a:r>
        </a:p>
      </dgm:t>
    </dgm:pt>
    <dgm:pt modelId="{546F61B7-D5BA-4EC4-B5C9-A8710752F27A}" type="parTrans" cxnId="{2696C831-D5CC-451E-A161-ED80FB46BD06}">
      <dgm:prSet/>
      <dgm:spPr/>
      <dgm:t>
        <a:bodyPr/>
        <a:lstStyle/>
        <a:p>
          <a:endParaRPr lang="es-MX"/>
        </a:p>
      </dgm:t>
    </dgm:pt>
    <dgm:pt modelId="{166B4DBD-7701-4234-84CE-03C5DA57E8BF}" type="sibTrans" cxnId="{2696C831-D5CC-451E-A161-ED80FB46BD06}">
      <dgm:prSet/>
      <dgm:spPr/>
      <dgm:t>
        <a:bodyPr/>
        <a:lstStyle/>
        <a:p>
          <a:endParaRPr lang="es-MX"/>
        </a:p>
      </dgm:t>
    </dgm:pt>
    <dgm:pt modelId="{70CD3234-C612-4ED2-8991-9866FBBB7E8B}" type="pres">
      <dgm:prSet presAssocID="{40E22D51-D3F0-4A77-AB93-CD553895117B}" presName="composite" presStyleCnt="0">
        <dgm:presLayoutVars>
          <dgm:chMax val="1"/>
          <dgm:dir/>
          <dgm:resizeHandles val="exact"/>
        </dgm:presLayoutVars>
      </dgm:prSet>
      <dgm:spPr/>
    </dgm:pt>
    <dgm:pt modelId="{71E65EAD-3529-48F0-8D75-A864A4C4F6C6}" type="pres">
      <dgm:prSet presAssocID="{6A85B174-211B-4809-A2E0-A3C982F3E77F}" presName="roof" presStyleLbl="dkBgShp" presStyleIdx="0" presStyleCnt="2"/>
      <dgm:spPr/>
    </dgm:pt>
    <dgm:pt modelId="{5E8AFB44-1A49-4978-91B4-60D9AAE19310}" type="pres">
      <dgm:prSet presAssocID="{6A85B174-211B-4809-A2E0-A3C982F3E77F}" presName="pillars" presStyleCnt="0"/>
      <dgm:spPr/>
    </dgm:pt>
    <dgm:pt modelId="{A483D500-2292-4D5A-BE61-E939FFE3844C}" type="pres">
      <dgm:prSet presAssocID="{6A85B174-211B-4809-A2E0-A3C982F3E77F}" presName="pillar1" presStyleLbl="node1" presStyleIdx="0" presStyleCnt="2">
        <dgm:presLayoutVars>
          <dgm:bulletEnabled val="1"/>
        </dgm:presLayoutVars>
      </dgm:prSet>
      <dgm:spPr/>
    </dgm:pt>
    <dgm:pt modelId="{C84A4DEF-89C4-409A-B41F-BF8D7A840608}" type="pres">
      <dgm:prSet presAssocID="{CB8E1DBD-68F9-457C-A6CA-065C51DA1D87}" presName="pillarX" presStyleLbl="node1" presStyleIdx="1" presStyleCnt="2">
        <dgm:presLayoutVars>
          <dgm:bulletEnabled val="1"/>
        </dgm:presLayoutVars>
      </dgm:prSet>
      <dgm:spPr/>
    </dgm:pt>
    <dgm:pt modelId="{9BE1B8CC-F33F-4104-885D-9EE2F6310FE4}" type="pres">
      <dgm:prSet presAssocID="{6A85B174-211B-4809-A2E0-A3C982F3E77F}" presName="base" presStyleLbl="dkBgShp" presStyleIdx="1" presStyleCnt="2"/>
      <dgm:spPr/>
    </dgm:pt>
  </dgm:ptLst>
  <dgm:cxnLst>
    <dgm:cxn modelId="{3F336B14-1340-42FB-9209-F6E300763251}" srcId="{40E22D51-D3F0-4A77-AB93-CD553895117B}" destId="{6A85B174-211B-4809-A2E0-A3C982F3E77F}" srcOrd="0" destOrd="0" parTransId="{83FC34DF-9A12-4F63-9435-3CB46FC3E956}" sibTransId="{10D869CB-F373-414C-A313-07DF6436D8BC}"/>
    <dgm:cxn modelId="{2696C831-D5CC-451E-A161-ED80FB46BD06}" srcId="{6A85B174-211B-4809-A2E0-A3C982F3E77F}" destId="{CB8E1DBD-68F9-457C-A6CA-065C51DA1D87}" srcOrd="1" destOrd="0" parTransId="{546F61B7-D5BA-4EC4-B5C9-A8710752F27A}" sibTransId="{166B4DBD-7701-4234-84CE-03C5DA57E8BF}"/>
    <dgm:cxn modelId="{011D0F59-F83D-433D-8990-A872B441A843}" type="presOf" srcId="{E9FA59B1-6F9E-4392-A622-EF4EBF20AB43}" destId="{A483D500-2292-4D5A-BE61-E939FFE3844C}" srcOrd="0" destOrd="0" presId="urn:microsoft.com/office/officeart/2005/8/layout/hList3"/>
    <dgm:cxn modelId="{D17B3B8A-70EB-4B0F-B868-4CB867168E5C}" type="presOf" srcId="{40E22D51-D3F0-4A77-AB93-CD553895117B}" destId="{70CD3234-C612-4ED2-8991-9866FBBB7E8B}" srcOrd="0" destOrd="0" presId="urn:microsoft.com/office/officeart/2005/8/layout/hList3"/>
    <dgm:cxn modelId="{10B9CFA7-5896-4FE0-AEBB-2A0234FA20FF}" srcId="{6A85B174-211B-4809-A2E0-A3C982F3E77F}" destId="{E9FA59B1-6F9E-4392-A622-EF4EBF20AB43}" srcOrd="0" destOrd="0" parTransId="{221DB207-8995-439D-8BDB-7342A08F6292}" sibTransId="{4F7C5D9B-4B64-4995-8237-6F4C3663F91D}"/>
    <dgm:cxn modelId="{1E6AD7CB-5123-4EFE-ACCC-A8A450513D62}" type="presOf" srcId="{CB8E1DBD-68F9-457C-A6CA-065C51DA1D87}" destId="{C84A4DEF-89C4-409A-B41F-BF8D7A840608}" srcOrd="0" destOrd="0" presId="urn:microsoft.com/office/officeart/2005/8/layout/hList3"/>
    <dgm:cxn modelId="{A1D23CEF-79D7-44DB-AFE4-0EE146D54DEA}" type="presOf" srcId="{6A85B174-211B-4809-A2E0-A3C982F3E77F}" destId="{71E65EAD-3529-48F0-8D75-A864A4C4F6C6}" srcOrd="0" destOrd="0" presId="urn:microsoft.com/office/officeart/2005/8/layout/hList3"/>
    <dgm:cxn modelId="{22E07961-1C68-4CA3-96E9-4418CDE9C3F2}" type="presParOf" srcId="{70CD3234-C612-4ED2-8991-9866FBBB7E8B}" destId="{71E65EAD-3529-48F0-8D75-A864A4C4F6C6}" srcOrd="0" destOrd="0" presId="urn:microsoft.com/office/officeart/2005/8/layout/hList3"/>
    <dgm:cxn modelId="{F5F6D80E-4C75-4C6C-BBA9-AAC158DF1658}" type="presParOf" srcId="{70CD3234-C612-4ED2-8991-9866FBBB7E8B}" destId="{5E8AFB44-1A49-4978-91B4-60D9AAE19310}" srcOrd="1" destOrd="0" presId="urn:microsoft.com/office/officeart/2005/8/layout/hList3"/>
    <dgm:cxn modelId="{65183BA0-2E3D-46B2-8966-65FB4BF41DD4}" type="presParOf" srcId="{5E8AFB44-1A49-4978-91B4-60D9AAE19310}" destId="{A483D500-2292-4D5A-BE61-E939FFE3844C}" srcOrd="0" destOrd="0" presId="urn:microsoft.com/office/officeart/2005/8/layout/hList3"/>
    <dgm:cxn modelId="{E02E4755-F163-422C-83DA-4E3FDA90B379}" type="presParOf" srcId="{5E8AFB44-1A49-4978-91B4-60D9AAE19310}" destId="{C84A4DEF-89C4-409A-B41F-BF8D7A840608}" srcOrd="1" destOrd="0" presId="urn:microsoft.com/office/officeart/2005/8/layout/hList3"/>
    <dgm:cxn modelId="{BA141667-568C-43D3-B28B-24C20351F3CF}" type="presParOf" srcId="{70CD3234-C612-4ED2-8991-9866FBBB7E8B}" destId="{9BE1B8CC-F33F-4104-885D-9EE2F6310FE4}"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6C5311-8173-4160-8479-D81FF8CC6929}">
      <dsp:nvSpPr>
        <dsp:cNvPr id="0" name=""/>
        <dsp:cNvSpPr/>
      </dsp:nvSpPr>
      <dsp:spPr>
        <a:xfrm rot="5400000">
          <a:off x="6723673" y="-2648489"/>
          <a:ext cx="1316629" cy="694775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171450" lvl="1" indent="-171450" algn="just" defTabSz="711200">
            <a:lnSpc>
              <a:spcPct val="90000"/>
            </a:lnSpc>
            <a:spcBef>
              <a:spcPct val="0"/>
            </a:spcBef>
            <a:spcAft>
              <a:spcPct val="15000"/>
            </a:spcAft>
            <a:buChar char="•"/>
          </a:pPr>
          <a:r>
            <a:rPr lang="es-MX" sz="1600" kern="1200"/>
            <a:t>Ley Orgánica de la Administración Pública del Estado.</a:t>
          </a:r>
        </a:p>
        <a:p>
          <a:pPr marL="171450" lvl="1" indent="-171450" algn="just" defTabSz="711200">
            <a:lnSpc>
              <a:spcPct val="90000"/>
            </a:lnSpc>
            <a:spcBef>
              <a:spcPct val="0"/>
            </a:spcBef>
            <a:spcAft>
              <a:spcPct val="15000"/>
            </a:spcAft>
            <a:buChar char="•"/>
          </a:pPr>
          <a:r>
            <a:rPr lang="es-MX" sz="1600" kern="1200"/>
            <a:t>Otras leyes o normativa (Poder Judicial, Seguridad Pública, o aquello que norme a las dependencias del Eje 1).</a:t>
          </a:r>
        </a:p>
      </dsp:txBody>
      <dsp:txXfrm rot="-5400000">
        <a:off x="3908112" y="231345"/>
        <a:ext cx="6883480" cy="1188083"/>
      </dsp:txXfrm>
    </dsp:sp>
    <dsp:sp modelId="{126BF3F8-CE52-4AD0-A8E9-1BDDAE2FF938}">
      <dsp:nvSpPr>
        <dsp:cNvPr id="0" name=""/>
        <dsp:cNvSpPr/>
      </dsp:nvSpPr>
      <dsp:spPr>
        <a:xfrm>
          <a:off x="0" y="2493"/>
          <a:ext cx="3908111" cy="16457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s-MX" sz="2800" b="1" kern="1200"/>
            <a:t>Facultades</a:t>
          </a:r>
        </a:p>
      </dsp:txBody>
      <dsp:txXfrm>
        <a:off x="80341" y="82834"/>
        <a:ext cx="3747429" cy="1485105"/>
      </dsp:txXfrm>
    </dsp:sp>
    <dsp:sp modelId="{590F0BC2-EC0B-4DEE-AFC5-2FBB39BCFBD5}">
      <dsp:nvSpPr>
        <dsp:cNvPr id="0" name=""/>
        <dsp:cNvSpPr/>
      </dsp:nvSpPr>
      <dsp:spPr>
        <a:xfrm rot="5400000">
          <a:off x="6723673" y="-920413"/>
          <a:ext cx="1316629" cy="694775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just" defTabSz="711200">
            <a:lnSpc>
              <a:spcPct val="90000"/>
            </a:lnSpc>
            <a:spcBef>
              <a:spcPct val="0"/>
            </a:spcBef>
            <a:spcAft>
              <a:spcPct val="15000"/>
            </a:spcAft>
            <a:buChar char="•"/>
          </a:pPr>
          <a:r>
            <a:rPr lang="es-MX" sz="1600" b="0" i="0" kern="1200"/>
            <a:t>Los instrumentos de dos o más políticas son coherentes cuando, mediante distintas formas de apoyo, se contribuye a la solución de un mismo problema público […] cuando </a:t>
          </a:r>
          <a:r>
            <a:rPr lang="es-MX" sz="1600" b="1" i="0" kern="1200"/>
            <a:t>distintas políticas</a:t>
          </a:r>
          <a:r>
            <a:rPr lang="es-MX" sz="1600" b="0" i="0" kern="1200"/>
            <a:t>, </a:t>
          </a:r>
          <a:r>
            <a:rPr lang="es-MX" sz="1600" b="1" i="0" kern="1200"/>
            <a:t>cada una por vía diferente, atienden una dimensión de ese problema.</a:t>
          </a:r>
          <a:r>
            <a:rPr lang="es-MX" sz="1600" b="0" i="0" kern="1200"/>
            <a:t> (</a:t>
          </a:r>
          <a:r>
            <a:rPr lang="es-MX" sz="1600" b="0" i="0" kern="1200">
              <a:hlinkClick xmlns:r="http://schemas.openxmlformats.org/officeDocument/2006/relationships" r:id="rId1"/>
            </a:rPr>
            <a:t>Cejudo, 2016</a:t>
          </a:r>
          <a:r>
            <a:rPr lang="es-MX" sz="1600" b="0" i="0" kern="1200"/>
            <a:t>).</a:t>
          </a:r>
          <a:endParaRPr lang="es-MX" sz="1600" kern="1200"/>
        </a:p>
      </dsp:txBody>
      <dsp:txXfrm rot="-5400000">
        <a:off x="3908112" y="1959421"/>
        <a:ext cx="6883480" cy="1188083"/>
      </dsp:txXfrm>
    </dsp:sp>
    <dsp:sp modelId="{D60313DB-1958-43C0-82CB-609C01420E2F}">
      <dsp:nvSpPr>
        <dsp:cNvPr id="0" name=""/>
        <dsp:cNvSpPr/>
      </dsp:nvSpPr>
      <dsp:spPr>
        <a:xfrm>
          <a:off x="0" y="1730569"/>
          <a:ext cx="3908111" cy="16457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s-MX" sz="2800" b="1" kern="1200"/>
            <a:t>Contribuciones y complementariedad</a:t>
          </a:r>
        </a:p>
      </dsp:txBody>
      <dsp:txXfrm>
        <a:off x="80341" y="1810910"/>
        <a:ext cx="3747429" cy="1485105"/>
      </dsp:txXfrm>
    </dsp:sp>
    <dsp:sp modelId="{BF0578D8-CC4C-4C2D-A537-8FA92FDF1D93}">
      <dsp:nvSpPr>
        <dsp:cNvPr id="0" name=""/>
        <dsp:cNvSpPr/>
      </dsp:nvSpPr>
      <dsp:spPr>
        <a:xfrm rot="5400000">
          <a:off x="6723673" y="807663"/>
          <a:ext cx="1316629" cy="694775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s-MX" sz="1600" kern="1200"/>
            <a:t>La cabeza de sector cumple instrucciones de la persona titular del Ejecutivo.</a:t>
          </a:r>
        </a:p>
        <a:p>
          <a:pPr marL="171450" lvl="1" indent="-171450" algn="l" defTabSz="711200">
            <a:lnSpc>
              <a:spcPct val="90000"/>
            </a:lnSpc>
            <a:spcBef>
              <a:spcPct val="0"/>
            </a:spcBef>
            <a:spcAft>
              <a:spcPct val="15000"/>
            </a:spcAft>
            <a:buChar char="•"/>
          </a:pPr>
          <a:r>
            <a:rPr lang="es-MX" sz="1600" kern="1200"/>
            <a:t>La CGPI cumple instrucciones de la persona titular del Ejecutivo.</a:t>
          </a:r>
        </a:p>
        <a:p>
          <a:pPr marL="171450" lvl="1" indent="-171450" algn="l" defTabSz="711200">
            <a:lnSpc>
              <a:spcPct val="90000"/>
            </a:lnSpc>
            <a:spcBef>
              <a:spcPct val="0"/>
            </a:spcBef>
            <a:spcAft>
              <a:spcPct val="15000"/>
            </a:spcAft>
            <a:buChar char="•"/>
          </a:pPr>
          <a:r>
            <a:rPr lang="es-MX" sz="1600" kern="1200"/>
            <a:t>La cabeza de sector o la CGPI detectan una </a:t>
          </a:r>
          <a:r>
            <a:rPr lang="es-MX" sz="1600" b="1" kern="1200"/>
            <a:t>contribución necesaria </a:t>
          </a:r>
          <a:r>
            <a:rPr lang="es-MX" sz="1600" kern="1200"/>
            <a:t>de una institución.</a:t>
          </a:r>
        </a:p>
      </dsp:txBody>
      <dsp:txXfrm rot="-5400000">
        <a:off x="3908112" y="3687498"/>
        <a:ext cx="6883480" cy="1188083"/>
      </dsp:txXfrm>
    </dsp:sp>
    <dsp:sp modelId="{F2DE7D06-67AF-44FC-8EEE-6DD4DAEE70AF}">
      <dsp:nvSpPr>
        <dsp:cNvPr id="0" name=""/>
        <dsp:cNvSpPr/>
      </dsp:nvSpPr>
      <dsp:spPr>
        <a:xfrm>
          <a:off x="0" y="3458646"/>
          <a:ext cx="3908111" cy="16457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s-MX" sz="2800" b="1" kern="1200"/>
            <a:t>Pertinencia y necesidad</a:t>
          </a:r>
        </a:p>
      </dsp:txBody>
      <dsp:txXfrm>
        <a:off x="80341" y="3538987"/>
        <a:ext cx="3747429" cy="14851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9376D8-04BB-49D1-99D4-016AC2ABD735}">
      <dsp:nvSpPr>
        <dsp:cNvPr id="0" name=""/>
        <dsp:cNvSpPr/>
      </dsp:nvSpPr>
      <dsp:spPr>
        <a:xfrm rot="5400000">
          <a:off x="1302366" y="1813024"/>
          <a:ext cx="1603463" cy="1825486"/>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78BF79F-2C37-4F4B-91A6-62614314C3D9}">
      <dsp:nvSpPr>
        <dsp:cNvPr id="0" name=""/>
        <dsp:cNvSpPr/>
      </dsp:nvSpPr>
      <dsp:spPr>
        <a:xfrm>
          <a:off x="877546" y="35552"/>
          <a:ext cx="2699288" cy="1889414"/>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MX" sz="2800" kern="1200"/>
            <a:t>Definir dependencias</a:t>
          </a:r>
        </a:p>
      </dsp:txBody>
      <dsp:txXfrm>
        <a:off x="969796" y="127802"/>
        <a:ext cx="2514788" cy="1704914"/>
      </dsp:txXfrm>
    </dsp:sp>
    <dsp:sp modelId="{D6687FE1-C3F5-4601-8389-B933FA7D2FA5}">
      <dsp:nvSpPr>
        <dsp:cNvPr id="0" name=""/>
        <dsp:cNvSpPr/>
      </dsp:nvSpPr>
      <dsp:spPr>
        <a:xfrm>
          <a:off x="3735579" y="230243"/>
          <a:ext cx="4110677" cy="15271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28600" lvl="1" indent="-228600" algn="l" defTabSz="977900">
            <a:lnSpc>
              <a:spcPct val="90000"/>
            </a:lnSpc>
            <a:spcBef>
              <a:spcPct val="0"/>
            </a:spcBef>
            <a:spcAft>
              <a:spcPct val="15000"/>
            </a:spcAft>
            <a:buChar char="•"/>
          </a:pPr>
          <a:r>
            <a:rPr lang="es-MX" sz="2200" kern="1200"/>
            <a:t>PED.</a:t>
          </a:r>
        </a:p>
        <a:p>
          <a:pPr marL="228600" lvl="1" indent="-228600" algn="l" defTabSz="977900">
            <a:lnSpc>
              <a:spcPct val="90000"/>
            </a:lnSpc>
            <a:spcBef>
              <a:spcPct val="0"/>
            </a:spcBef>
            <a:spcAft>
              <a:spcPct val="15000"/>
            </a:spcAft>
            <a:buChar char="•"/>
          </a:pPr>
          <a:r>
            <a:rPr lang="es-MX" sz="2200" kern="1200"/>
            <a:t>Ley Orgánica.</a:t>
          </a:r>
        </a:p>
        <a:p>
          <a:pPr marL="228600" lvl="1" indent="-228600" algn="l" defTabSz="977900">
            <a:lnSpc>
              <a:spcPct val="90000"/>
            </a:lnSpc>
            <a:spcBef>
              <a:spcPct val="0"/>
            </a:spcBef>
            <a:spcAft>
              <a:spcPct val="15000"/>
            </a:spcAft>
            <a:buChar char="•"/>
          </a:pPr>
          <a:r>
            <a:rPr lang="es-MX" sz="2200" kern="1200"/>
            <a:t>Análisis de la dependencia.</a:t>
          </a:r>
        </a:p>
      </dsp:txBody>
      <dsp:txXfrm>
        <a:off x="3735579" y="230243"/>
        <a:ext cx="4110677" cy="1527108"/>
      </dsp:txXfrm>
    </dsp:sp>
    <dsp:sp modelId="{EBA496B1-8410-4340-8813-B1E4DDA14074}">
      <dsp:nvSpPr>
        <dsp:cNvPr id="0" name=""/>
        <dsp:cNvSpPr/>
      </dsp:nvSpPr>
      <dsp:spPr>
        <a:xfrm rot="5400000">
          <a:off x="4055757" y="3935460"/>
          <a:ext cx="1603463" cy="1825486"/>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D11235-9698-4135-9195-0BBC36CE1D14}">
      <dsp:nvSpPr>
        <dsp:cNvPr id="0" name=""/>
        <dsp:cNvSpPr/>
      </dsp:nvSpPr>
      <dsp:spPr>
        <a:xfrm>
          <a:off x="3630936" y="2157988"/>
          <a:ext cx="2699288" cy="1889414"/>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MX" sz="2800" kern="1200"/>
            <a:t>Diseñar cumplimiento</a:t>
          </a:r>
        </a:p>
      </dsp:txBody>
      <dsp:txXfrm>
        <a:off x="3723186" y="2250238"/>
        <a:ext cx="2514788" cy="1704914"/>
      </dsp:txXfrm>
    </dsp:sp>
    <dsp:sp modelId="{E1B8A7BC-3E93-4B0B-9C50-91D468C7665F}">
      <dsp:nvSpPr>
        <dsp:cNvPr id="0" name=""/>
        <dsp:cNvSpPr/>
      </dsp:nvSpPr>
      <dsp:spPr>
        <a:xfrm>
          <a:off x="6560911" y="2262778"/>
          <a:ext cx="5416856" cy="15271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28600" lvl="1" indent="-228600" algn="l" defTabSz="977900">
            <a:lnSpc>
              <a:spcPct val="90000"/>
            </a:lnSpc>
            <a:spcBef>
              <a:spcPct val="0"/>
            </a:spcBef>
            <a:spcAft>
              <a:spcPct val="15000"/>
            </a:spcAft>
            <a:buChar char="•"/>
          </a:pPr>
          <a:r>
            <a:rPr lang="es-MX" sz="2200" kern="1200"/>
            <a:t>La visión de la dependencia.</a:t>
          </a:r>
        </a:p>
        <a:p>
          <a:pPr marL="228600" lvl="1" indent="-228600" algn="l" defTabSz="977900">
            <a:lnSpc>
              <a:spcPct val="90000"/>
            </a:lnSpc>
            <a:spcBef>
              <a:spcPct val="0"/>
            </a:spcBef>
            <a:spcAft>
              <a:spcPct val="15000"/>
            </a:spcAft>
            <a:buChar char="•"/>
          </a:pPr>
          <a:r>
            <a:rPr lang="es-MX" sz="2200" kern="1200"/>
            <a:t>Usando MML</a:t>
          </a:r>
        </a:p>
        <a:p>
          <a:pPr marL="228600" lvl="1" indent="-228600" algn="l" defTabSz="977900">
            <a:lnSpc>
              <a:spcPct val="90000"/>
            </a:lnSpc>
            <a:spcBef>
              <a:spcPct val="0"/>
            </a:spcBef>
            <a:spcAft>
              <a:spcPct val="15000"/>
            </a:spcAft>
            <a:buChar char="•"/>
          </a:pPr>
          <a:r>
            <a:rPr lang="es-MX" sz="2200" kern="1200"/>
            <a:t>Alineación propia de la dependencia.</a:t>
          </a:r>
        </a:p>
      </dsp:txBody>
      <dsp:txXfrm>
        <a:off x="6560911" y="2262778"/>
        <a:ext cx="5416856" cy="1527108"/>
      </dsp:txXfrm>
    </dsp:sp>
    <dsp:sp modelId="{AE9AAF1E-F82F-4AC7-9479-7D4C75E8A840}">
      <dsp:nvSpPr>
        <dsp:cNvPr id="0" name=""/>
        <dsp:cNvSpPr/>
      </dsp:nvSpPr>
      <dsp:spPr>
        <a:xfrm>
          <a:off x="6384327" y="4280424"/>
          <a:ext cx="2699288" cy="1889414"/>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MX" sz="2800" kern="1200"/>
            <a:t>Fijar cumplimiento en 2024</a:t>
          </a:r>
        </a:p>
      </dsp:txBody>
      <dsp:txXfrm>
        <a:off x="6476577" y="4372674"/>
        <a:ext cx="2514788" cy="1704914"/>
      </dsp:txXfrm>
    </dsp:sp>
    <dsp:sp modelId="{734A0F10-A680-4A85-9C86-690F8A25CAE2}">
      <dsp:nvSpPr>
        <dsp:cNvPr id="0" name=""/>
        <dsp:cNvSpPr/>
      </dsp:nvSpPr>
      <dsp:spPr>
        <a:xfrm>
          <a:off x="9148774" y="4486477"/>
          <a:ext cx="3368232" cy="15271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just" defTabSz="711200">
            <a:lnSpc>
              <a:spcPct val="90000"/>
            </a:lnSpc>
            <a:spcBef>
              <a:spcPct val="0"/>
            </a:spcBef>
            <a:spcAft>
              <a:spcPct val="15000"/>
            </a:spcAft>
            <a:buChar char="•"/>
          </a:pPr>
          <a:r>
            <a:rPr lang="es-MX" sz="1600" kern="1200"/>
            <a:t>CGPI alinea definitivamente los compromisos.</a:t>
          </a:r>
        </a:p>
        <a:p>
          <a:pPr marL="171450" lvl="1" indent="-171450" algn="just" defTabSz="711200">
            <a:lnSpc>
              <a:spcPct val="90000"/>
            </a:lnSpc>
            <a:spcBef>
              <a:spcPct val="0"/>
            </a:spcBef>
            <a:spcAft>
              <a:spcPct val="15000"/>
            </a:spcAft>
            <a:buChar char="•"/>
          </a:pPr>
          <a:r>
            <a:rPr lang="es-MX" sz="1600" kern="1200">
              <a:highlight>
                <a:srgbClr val="FFFF00"/>
              </a:highlight>
            </a:rPr>
            <a:t>CGPI y dependencia hacen MML y los introducen en la MAC con metas y presupuesto</a:t>
          </a:r>
        </a:p>
      </dsp:txBody>
      <dsp:txXfrm>
        <a:off x="9148774" y="4486477"/>
        <a:ext cx="3368232" cy="15271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63BE0-69AB-4200-80DD-B5BEF52A4CFA}">
      <dsp:nvSpPr>
        <dsp:cNvPr id="0" name=""/>
        <dsp:cNvSpPr/>
      </dsp:nvSpPr>
      <dsp:spPr>
        <a:xfrm>
          <a:off x="177124" y="2034617"/>
          <a:ext cx="2527947" cy="833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es-MX" sz="3400" kern="1200"/>
            <a:t>Diseño</a:t>
          </a:r>
        </a:p>
      </dsp:txBody>
      <dsp:txXfrm>
        <a:off x="177124" y="2034617"/>
        <a:ext cx="2527947" cy="833073"/>
      </dsp:txXfrm>
    </dsp:sp>
    <dsp:sp modelId="{01B8A175-4840-4CDB-8966-D6CDF73ABDCC}">
      <dsp:nvSpPr>
        <dsp:cNvPr id="0" name=""/>
        <dsp:cNvSpPr/>
      </dsp:nvSpPr>
      <dsp:spPr>
        <a:xfrm>
          <a:off x="177124" y="3791282"/>
          <a:ext cx="2527947" cy="1560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t" anchorCtr="0">
          <a:noAutofit/>
        </a:bodyPr>
        <a:lstStyle/>
        <a:p>
          <a:pPr marL="228600" lvl="1" indent="-228600" algn="l" defTabSz="889000">
            <a:lnSpc>
              <a:spcPct val="90000"/>
            </a:lnSpc>
            <a:spcBef>
              <a:spcPct val="0"/>
            </a:spcBef>
            <a:spcAft>
              <a:spcPct val="15000"/>
            </a:spcAft>
            <a:buChar char="•"/>
          </a:pPr>
          <a:r>
            <a:rPr lang="es-MX" sz="2000" kern="1200"/>
            <a:t>Diseño 2023-2027</a:t>
          </a:r>
        </a:p>
        <a:p>
          <a:pPr marL="228600" lvl="1" indent="-228600" algn="l" defTabSz="889000">
            <a:lnSpc>
              <a:spcPct val="90000"/>
            </a:lnSpc>
            <a:spcBef>
              <a:spcPct val="0"/>
            </a:spcBef>
            <a:spcAft>
              <a:spcPct val="15000"/>
            </a:spcAft>
            <a:buChar char="•"/>
          </a:pPr>
          <a:r>
            <a:rPr lang="es-MX" sz="2000" kern="1200"/>
            <a:t>Seleccionar las actividades de 2024.</a:t>
          </a:r>
        </a:p>
      </dsp:txBody>
      <dsp:txXfrm>
        <a:off x="177124" y="3791282"/>
        <a:ext cx="2527947" cy="1560773"/>
      </dsp:txXfrm>
    </dsp:sp>
    <dsp:sp modelId="{6168D4C1-8542-4F54-9FAA-FC5B911865AB}">
      <dsp:nvSpPr>
        <dsp:cNvPr id="0" name=""/>
        <dsp:cNvSpPr/>
      </dsp:nvSpPr>
      <dsp:spPr>
        <a:xfrm>
          <a:off x="174251" y="1781248"/>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7EEB1E-0945-4A03-A9D2-EB37B9D18FAF}">
      <dsp:nvSpPr>
        <dsp:cNvPr id="0" name=""/>
        <dsp:cNvSpPr/>
      </dsp:nvSpPr>
      <dsp:spPr>
        <a:xfrm>
          <a:off x="315012" y="1499727"/>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A3698D-278C-4C0A-887F-BA88BE0EE189}">
      <dsp:nvSpPr>
        <dsp:cNvPr id="0" name=""/>
        <dsp:cNvSpPr/>
      </dsp:nvSpPr>
      <dsp:spPr>
        <a:xfrm>
          <a:off x="652837" y="1556031"/>
          <a:ext cx="315993" cy="3159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BD67A4-5E5B-42C7-A102-F24B2788B20F}">
      <dsp:nvSpPr>
        <dsp:cNvPr id="0" name=""/>
        <dsp:cNvSpPr/>
      </dsp:nvSpPr>
      <dsp:spPr>
        <a:xfrm>
          <a:off x="934359" y="1246357"/>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AA0AB6-60EF-4DB8-AC60-18DFD938B585}">
      <dsp:nvSpPr>
        <dsp:cNvPr id="0" name=""/>
        <dsp:cNvSpPr/>
      </dsp:nvSpPr>
      <dsp:spPr>
        <a:xfrm>
          <a:off x="1300337" y="1133749"/>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70A309-874E-4D90-9441-DAB0560223F4}">
      <dsp:nvSpPr>
        <dsp:cNvPr id="0" name=""/>
        <dsp:cNvSpPr/>
      </dsp:nvSpPr>
      <dsp:spPr>
        <a:xfrm>
          <a:off x="1750771" y="1330814"/>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7B1F4F-2F1D-4C1F-87DD-EECADC25D2EB}">
      <dsp:nvSpPr>
        <dsp:cNvPr id="0" name=""/>
        <dsp:cNvSpPr/>
      </dsp:nvSpPr>
      <dsp:spPr>
        <a:xfrm>
          <a:off x="2032292" y="1471574"/>
          <a:ext cx="315993" cy="3159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D9E641-46EC-4CC0-A0C3-C8BD18963F5F}">
      <dsp:nvSpPr>
        <dsp:cNvPr id="0" name=""/>
        <dsp:cNvSpPr/>
      </dsp:nvSpPr>
      <dsp:spPr>
        <a:xfrm>
          <a:off x="2426422" y="1781248"/>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34113B-515B-4E4B-A10F-ADF0F62EF4B6}">
      <dsp:nvSpPr>
        <dsp:cNvPr id="0" name=""/>
        <dsp:cNvSpPr/>
      </dsp:nvSpPr>
      <dsp:spPr>
        <a:xfrm>
          <a:off x="2595335" y="2090922"/>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5E82B9-7338-4AAA-B9F9-C697C14C0B50}">
      <dsp:nvSpPr>
        <dsp:cNvPr id="0" name=""/>
        <dsp:cNvSpPr/>
      </dsp:nvSpPr>
      <dsp:spPr>
        <a:xfrm>
          <a:off x="1131424" y="1499727"/>
          <a:ext cx="517080" cy="5170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5FCD9C-F6D0-43B9-988D-275DF5F8C517}">
      <dsp:nvSpPr>
        <dsp:cNvPr id="0" name=""/>
        <dsp:cNvSpPr/>
      </dsp:nvSpPr>
      <dsp:spPr>
        <a:xfrm>
          <a:off x="33490" y="2569508"/>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99092C-5579-4237-8F6E-94656D75E7D7}">
      <dsp:nvSpPr>
        <dsp:cNvPr id="0" name=""/>
        <dsp:cNvSpPr/>
      </dsp:nvSpPr>
      <dsp:spPr>
        <a:xfrm>
          <a:off x="202403" y="2822877"/>
          <a:ext cx="315993" cy="3159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578EA4-6806-4B39-8AA8-CA23D230DD6F}">
      <dsp:nvSpPr>
        <dsp:cNvPr id="0" name=""/>
        <dsp:cNvSpPr/>
      </dsp:nvSpPr>
      <dsp:spPr>
        <a:xfrm>
          <a:off x="624685" y="3048094"/>
          <a:ext cx="459626" cy="45962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571E02-85AF-4BD1-9801-F879F9851930}">
      <dsp:nvSpPr>
        <dsp:cNvPr id="0" name=""/>
        <dsp:cNvSpPr/>
      </dsp:nvSpPr>
      <dsp:spPr>
        <a:xfrm>
          <a:off x="1215880" y="3414072"/>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CF9404-78A2-4D25-8BFB-994147CBC102}">
      <dsp:nvSpPr>
        <dsp:cNvPr id="0" name=""/>
        <dsp:cNvSpPr/>
      </dsp:nvSpPr>
      <dsp:spPr>
        <a:xfrm>
          <a:off x="1328489" y="3048094"/>
          <a:ext cx="315993" cy="3159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5CD2B5-5C5B-4F65-9158-A4D63E8AF013}">
      <dsp:nvSpPr>
        <dsp:cNvPr id="0" name=""/>
        <dsp:cNvSpPr/>
      </dsp:nvSpPr>
      <dsp:spPr>
        <a:xfrm>
          <a:off x="1610010" y="3442224"/>
          <a:ext cx="201086" cy="2010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A37C60-385C-4022-B189-55128E2A74B4}">
      <dsp:nvSpPr>
        <dsp:cNvPr id="0" name=""/>
        <dsp:cNvSpPr/>
      </dsp:nvSpPr>
      <dsp:spPr>
        <a:xfrm>
          <a:off x="1863380" y="2991790"/>
          <a:ext cx="459626" cy="45962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C9E97B-B506-4E39-921A-9BD7E8BD2B5E}">
      <dsp:nvSpPr>
        <dsp:cNvPr id="0" name=""/>
        <dsp:cNvSpPr/>
      </dsp:nvSpPr>
      <dsp:spPr>
        <a:xfrm>
          <a:off x="2482727" y="2879181"/>
          <a:ext cx="315993" cy="3159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C6D695-F80B-49F2-802D-1ACD91533CDB}">
      <dsp:nvSpPr>
        <dsp:cNvPr id="0" name=""/>
        <dsp:cNvSpPr/>
      </dsp:nvSpPr>
      <dsp:spPr>
        <a:xfrm>
          <a:off x="2798720" y="1555563"/>
          <a:ext cx="928027" cy="1771705"/>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8C2363-8B1C-4F6F-943F-A5A5A5772392}">
      <dsp:nvSpPr>
        <dsp:cNvPr id="0" name=""/>
        <dsp:cNvSpPr/>
      </dsp:nvSpPr>
      <dsp:spPr>
        <a:xfrm>
          <a:off x="3964939" y="1556423"/>
          <a:ext cx="2530984" cy="1771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es-MX" sz="3400" kern="1200"/>
            <a:t>Presupuesto</a:t>
          </a:r>
        </a:p>
      </dsp:txBody>
      <dsp:txXfrm>
        <a:off x="3964939" y="1556423"/>
        <a:ext cx="2530984" cy="1771689"/>
      </dsp:txXfrm>
    </dsp:sp>
    <dsp:sp modelId="{0B45EAB1-8A3C-40F2-B1E1-EB24F4C3C515}">
      <dsp:nvSpPr>
        <dsp:cNvPr id="0" name=""/>
        <dsp:cNvSpPr/>
      </dsp:nvSpPr>
      <dsp:spPr>
        <a:xfrm>
          <a:off x="3726748" y="3791282"/>
          <a:ext cx="3007366" cy="1560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t" anchorCtr="0">
          <a:noAutofit/>
        </a:bodyPr>
        <a:lstStyle/>
        <a:p>
          <a:pPr marL="171450" lvl="1" indent="-171450" algn="just" defTabSz="800100">
            <a:lnSpc>
              <a:spcPct val="90000"/>
            </a:lnSpc>
            <a:spcBef>
              <a:spcPct val="0"/>
            </a:spcBef>
            <a:spcAft>
              <a:spcPct val="15000"/>
            </a:spcAft>
            <a:buChar char="•"/>
          </a:pPr>
          <a:r>
            <a:rPr lang="es-MX" sz="1800" kern="1200"/>
            <a:t>Presupuesto total y techo 2024</a:t>
          </a:r>
        </a:p>
        <a:p>
          <a:pPr marL="171450" lvl="1" indent="-171450" algn="just" defTabSz="800100">
            <a:lnSpc>
              <a:spcPct val="90000"/>
            </a:lnSpc>
            <a:spcBef>
              <a:spcPct val="0"/>
            </a:spcBef>
            <a:spcAft>
              <a:spcPct val="15000"/>
            </a:spcAft>
            <a:buChar char="•"/>
          </a:pPr>
          <a:r>
            <a:rPr lang="es-MX" sz="1800" b="1" kern="1200"/>
            <a:t>Priorizar</a:t>
          </a:r>
          <a:r>
            <a:rPr lang="es-MX" sz="1800" kern="1200"/>
            <a:t> acciones MAC con presupuesto 2023 </a:t>
          </a:r>
          <a:br>
            <a:rPr lang="es-MX" sz="1800" kern="1200"/>
          </a:br>
          <a:r>
            <a:rPr lang="es-MX" sz="1800" kern="1200"/>
            <a:t>(sin ampliaciones).</a:t>
          </a:r>
        </a:p>
      </dsp:txBody>
      <dsp:txXfrm>
        <a:off x="3726748" y="3791282"/>
        <a:ext cx="3007366" cy="1560773"/>
      </dsp:txXfrm>
    </dsp:sp>
    <dsp:sp modelId="{7CC5D095-01EA-42AD-832F-43C71B7D2C9D}">
      <dsp:nvSpPr>
        <dsp:cNvPr id="0" name=""/>
        <dsp:cNvSpPr/>
      </dsp:nvSpPr>
      <dsp:spPr>
        <a:xfrm>
          <a:off x="6734114" y="1555563"/>
          <a:ext cx="928027" cy="1771705"/>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81C7C0B-4F31-4F3B-9248-E699AD9BE7FC}">
      <dsp:nvSpPr>
        <dsp:cNvPr id="0" name=""/>
        <dsp:cNvSpPr/>
      </dsp:nvSpPr>
      <dsp:spPr>
        <a:xfrm>
          <a:off x="8489217" y="1429874"/>
          <a:ext cx="2151336" cy="215133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s-MX" sz="3400" kern="1200"/>
            <a:t>Metas</a:t>
          </a:r>
        </a:p>
      </dsp:txBody>
      <dsp:txXfrm>
        <a:off x="8804273" y="1744930"/>
        <a:ext cx="1521224" cy="1521224"/>
      </dsp:txXfrm>
    </dsp:sp>
    <dsp:sp modelId="{05D85FBE-C930-49CA-9522-50FAB990B611}">
      <dsp:nvSpPr>
        <dsp:cNvPr id="0" name=""/>
        <dsp:cNvSpPr/>
      </dsp:nvSpPr>
      <dsp:spPr>
        <a:xfrm>
          <a:off x="7662142" y="3791282"/>
          <a:ext cx="3805486" cy="1560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228600" lvl="1" indent="-228600" algn="l" defTabSz="1066800">
            <a:lnSpc>
              <a:spcPct val="90000"/>
            </a:lnSpc>
            <a:spcBef>
              <a:spcPct val="0"/>
            </a:spcBef>
            <a:spcAft>
              <a:spcPct val="15000"/>
            </a:spcAft>
            <a:buChar char="•"/>
          </a:pPr>
          <a:r>
            <a:rPr lang="es-MX" sz="2400" kern="1200"/>
            <a:t>Redacción del compromiso/agenda a 2027</a:t>
          </a:r>
        </a:p>
        <a:p>
          <a:pPr marL="228600" lvl="1" indent="-228600" algn="l" defTabSz="1066800">
            <a:lnSpc>
              <a:spcPct val="90000"/>
            </a:lnSpc>
            <a:spcBef>
              <a:spcPct val="0"/>
            </a:spcBef>
            <a:spcAft>
              <a:spcPct val="15000"/>
            </a:spcAft>
            <a:buChar char="•"/>
          </a:pPr>
          <a:r>
            <a:rPr lang="es-MX" sz="2400" kern="1200"/>
            <a:t>Contribución anual 2024 </a:t>
          </a:r>
        </a:p>
      </dsp:txBody>
      <dsp:txXfrm>
        <a:off x="7662142" y="3791282"/>
        <a:ext cx="3805486" cy="15607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2205DD-2CC9-4C62-B01E-9442DD8EED5B}">
      <dsp:nvSpPr>
        <dsp:cNvPr id="0" name=""/>
        <dsp:cNvSpPr/>
      </dsp:nvSpPr>
      <dsp:spPr>
        <a:xfrm>
          <a:off x="366741" y="0"/>
          <a:ext cx="10906963" cy="6816852"/>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F97CA7-B5CE-4EAB-BD6B-8020BE91257D}">
      <dsp:nvSpPr>
        <dsp:cNvPr id="0" name=""/>
        <dsp:cNvSpPr/>
      </dsp:nvSpPr>
      <dsp:spPr>
        <a:xfrm>
          <a:off x="1441077" y="5069011"/>
          <a:ext cx="250860" cy="25086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968D6-9E18-40F4-9EA4-AD38CB7CD2AD}">
      <dsp:nvSpPr>
        <dsp:cNvPr id="0" name=""/>
        <dsp:cNvSpPr/>
      </dsp:nvSpPr>
      <dsp:spPr>
        <a:xfrm>
          <a:off x="1566507" y="5194441"/>
          <a:ext cx="1428812" cy="1622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2926" tIns="0" rIns="0" bIns="0" numCol="1" spcCol="1270" anchor="t" anchorCtr="0">
          <a:noAutofit/>
        </a:bodyPr>
        <a:lstStyle/>
        <a:p>
          <a:pPr marL="0" lvl="0" indent="0" algn="l" defTabSz="1377950">
            <a:lnSpc>
              <a:spcPct val="90000"/>
            </a:lnSpc>
            <a:spcBef>
              <a:spcPct val="0"/>
            </a:spcBef>
            <a:spcAft>
              <a:spcPct val="35000"/>
            </a:spcAft>
            <a:buNone/>
          </a:pPr>
          <a:r>
            <a:rPr lang="es-MX" sz="3100" kern="1200"/>
            <a:t>MAC 2024</a:t>
          </a:r>
        </a:p>
      </dsp:txBody>
      <dsp:txXfrm>
        <a:off x="1566507" y="5194441"/>
        <a:ext cx="1428812" cy="1622410"/>
      </dsp:txXfrm>
    </dsp:sp>
    <dsp:sp modelId="{40175390-6E36-4D8E-AFF4-56E9E611E4C9}">
      <dsp:nvSpPr>
        <dsp:cNvPr id="0" name=""/>
        <dsp:cNvSpPr/>
      </dsp:nvSpPr>
      <dsp:spPr>
        <a:xfrm>
          <a:off x="2798994" y="3764265"/>
          <a:ext cx="392650" cy="39265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FCBE48-3B9A-47E1-947F-53C788E76CDD}">
      <dsp:nvSpPr>
        <dsp:cNvPr id="0" name=""/>
        <dsp:cNvSpPr/>
      </dsp:nvSpPr>
      <dsp:spPr>
        <a:xfrm>
          <a:off x="2995319" y="3960591"/>
          <a:ext cx="1810555" cy="2856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057" tIns="0" rIns="0" bIns="0" numCol="1" spcCol="1270" anchor="t" anchorCtr="0">
          <a:noAutofit/>
        </a:bodyPr>
        <a:lstStyle/>
        <a:p>
          <a:pPr marL="0" lvl="0" indent="0" algn="l" defTabSz="1377950">
            <a:lnSpc>
              <a:spcPct val="90000"/>
            </a:lnSpc>
            <a:spcBef>
              <a:spcPct val="0"/>
            </a:spcBef>
            <a:spcAft>
              <a:spcPct val="35000"/>
            </a:spcAft>
            <a:buNone/>
          </a:pPr>
          <a:r>
            <a:rPr lang="es-MX" sz="3100" kern="1200"/>
            <a:t>MAC 2025</a:t>
          </a:r>
        </a:p>
      </dsp:txBody>
      <dsp:txXfrm>
        <a:off x="2995319" y="3960591"/>
        <a:ext cx="1810555" cy="2856260"/>
      </dsp:txXfrm>
    </dsp:sp>
    <dsp:sp modelId="{E34936DD-522F-4E0F-8143-045509A3CF2A}">
      <dsp:nvSpPr>
        <dsp:cNvPr id="0" name=""/>
        <dsp:cNvSpPr/>
      </dsp:nvSpPr>
      <dsp:spPr>
        <a:xfrm>
          <a:off x="4544108" y="2724014"/>
          <a:ext cx="523534" cy="52353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B3084B-DA63-4289-A1D0-93DFC60309DE}">
      <dsp:nvSpPr>
        <dsp:cNvPr id="0" name=""/>
        <dsp:cNvSpPr/>
      </dsp:nvSpPr>
      <dsp:spPr>
        <a:xfrm>
          <a:off x="4805875" y="2985781"/>
          <a:ext cx="2105043" cy="3831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7410" tIns="0" rIns="0" bIns="0" numCol="1" spcCol="1270" anchor="t" anchorCtr="0">
          <a:noAutofit/>
        </a:bodyPr>
        <a:lstStyle/>
        <a:p>
          <a:pPr marL="0" lvl="0" indent="0" algn="l" defTabSz="1377950">
            <a:lnSpc>
              <a:spcPct val="90000"/>
            </a:lnSpc>
            <a:spcBef>
              <a:spcPct val="0"/>
            </a:spcBef>
            <a:spcAft>
              <a:spcPct val="35000"/>
            </a:spcAft>
            <a:buNone/>
          </a:pPr>
          <a:r>
            <a:rPr lang="es-MX" sz="3100" kern="1200"/>
            <a:t>MAC 2026</a:t>
          </a:r>
        </a:p>
      </dsp:txBody>
      <dsp:txXfrm>
        <a:off x="4805875" y="2985781"/>
        <a:ext cx="2105043" cy="3831070"/>
      </dsp:txXfrm>
    </dsp:sp>
    <dsp:sp modelId="{8DF8D695-3012-4BCA-96C6-67F74D42983F}">
      <dsp:nvSpPr>
        <dsp:cNvPr id="0" name=""/>
        <dsp:cNvSpPr/>
      </dsp:nvSpPr>
      <dsp:spPr>
        <a:xfrm>
          <a:off x="6572803" y="1911445"/>
          <a:ext cx="676231" cy="67623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CC77CA-E308-4549-AE0C-43961B776923}">
      <dsp:nvSpPr>
        <dsp:cNvPr id="0" name=""/>
        <dsp:cNvSpPr/>
      </dsp:nvSpPr>
      <dsp:spPr>
        <a:xfrm>
          <a:off x="6910919" y="2249561"/>
          <a:ext cx="2181392" cy="4567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8321" tIns="0" rIns="0" bIns="0" numCol="1" spcCol="1270" anchor="t" anchorCtr="0">
          <a:noAutofit/>
        </a:bodyPr>
        <a:lstStyle/>
        <a:p>
          <a:pPr marL="0" lvl="0" indent="0" algn="l" defTabSz="1377950">
            <a:lnSpc>
              <a:spcPct val="90000"/>
            </a:lnSpc>
            <a:spcBef>
              <a:spcPct val="0"/>
            </a:spcBef>
            <a:spcAft>
              <a:spcPct val="35000"/>
            </a:spcAft>
            <a:buNone/>
          </a:pPr>
          <a:r>
            <a:rPr lang="es-MX" sz="3100" kern="1200"/>
            <a:t>MAC 2027</a:t>
          </a:r>
        </a:p>
      </dsp:txBody>
      <dsp:txXfrm>
        <a:off x="6910919" y="2249561"/>
        <a:ext cx="2181392" cy="4567290"/>
      </dsp:txXfrm>
    </dsp:sp>
    <dsp:sp modelId="{72D47BC4-EA59-4BDC-923A-E632F08D3A1D}">
      <dsp:nvSpPr>
        <dsp:cNvPr id="0" name=""/>
        <dsp:cNvSpPr/>
      </dsp:nvSpPr>
      <dsp:spPr>
        <a:xfrm>
          <a:off x="8661486" y="1368823"/>
          <a:ext cx="861650" cy="86165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6E290D-1CB0-47F8-A44A-05F278200079}">
      <dsp:nvSpPr>
        <dsp:cNvPr id="0" name=""/>
        <dsp:cNvSpPr/>
      </dsp:nvSpPr>
      <dsp:spPr>
        <a:xfrm>
          <a:off x="7213620" y="536793"/>
          <a:ext cx="3284501" cy="12170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6571" tIns="0" rIns="0" bIns="0" numCol="1" spcCol="1270" anchor="t" anchorCtr="0">
          <a:noAutofit/>
        </a:bodyPr>
        <a:lstStyle/>
        <a:p>
          <a:pPr marL="0" lvl="0" indent="0" algn="l" defTabSz="1377950">
            <a:lnSpc>
              <a:spcPct val="90000"/>
            </a:lnSpc>
            <a:spcBef>
              <a:spcPct val="0"/>
            </a:spcBef>
            <a:spcAft>
              <a:spcPct val="35000"/>
            </a:spcAft>
            <a:buNone/>
          </a:pPr>
          <a:r>
            <a:rPr lang="es-MX" sz="3100" kern="1200"/>
            <a:t>Cumplimiento de compromiso</a:t>
          </a:r>
        </a:p>
      </dsp:txBody>
      <dsp:txXfrm>
        <a:off x="7213620" y="536793"/>
        <a:ext cx="3284501" cy="12170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65EAD-3529-48F0-8D75-A864A4C4F6C6}">
      <dsp:nvSpPr>
        <dsp:cNvPr id="0" name=""/>
        <dsp:cNvSpPr/>
      </dsp:nvSpPr>
      <dsp:spPr>
        <a:xfrm>
          <a:off x="0" y="0"/>
          <a:ext cx="10515600" cy="174965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s-MX" sz="6500" kern="1200"/>
            <a:t>32 responsables</a:t>
          </a:r>
        </a:p>
      </dsp:txBody>
      <dsp:txXfrm>
        <a:off x="0" y="0"/>
        <a:ext cx="10515600" cy="1749656"/>
      </dsp:txXfrm>
    </dsp:sp>
    <dsp:sp modelId="{A483D500-2292-4D5A-BE61-E939FFE3844C}">
      <dsp:nvSpPr>
        <dsp:cNvPr id="0" name=""/>
        <dsp:cNvSpPr/>
      </dsp:nvSpPr>
      <dsp:spPr>
        <a:xfrm>
          <a:off x="0" y="1749656"/>
          <a:ext cx="5257799" cy="367427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s-MX" sz="3600" kern="1200"/>
            <a:t>1 línea de acción por agenda ciudadana</a:t>
          </a:r>
        </a:p>
      </dsp:txBody>
      <dsp:txXfrm>
        <a:off x="0" y="1749656"/>
        <a:ext cx="5257799" cy="3674279"/>
      </dsp:txXfrm>
    </dsp:sp>
    <dsp:sp modelId="{C84A4DEF-89C4-409A-B41F-BF8D7A840608}">
      <dsp:nvSpPr>
        <dsp:cNvPr id="0" name=""/>
        <dsp:cNvSpPr/>
      </dsp:nvSpPr>
      <dsp:spPr>
        <a:xfrm>
          <a:off x="5257800" y="1749656"/>
          <a:ext cx="5257799" cy="367427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s-MX" sz="3600" kern="1200"/>
            <a:t>1 listado general con todas las agendas ciudadanas con responsables e intervinientes (por línea de acción)</a:t>
          </a:r>
        </a:p>
      </dsp:txBody>
      <dsp:txXfrm>
        <a:off x="5257800" y="1749656"/>
        <a:ext cx="5257799" cy="3674279"/>
      </dsp:txXfrm>
    </dsp:sp>
    <dsp:sp modelId="{9BE1B8CC-F33F-4104-885D-9EE2F6310FE4}">
      <dsp:nvSpPr>
        <dsp:cNvPr id="0" name=""/>
        <dsp:cNvSpPr/>
      </dsp:nvSpPr>
      <dsp:spPr>
        <a:xfrm>
          <a:off x="0" y="5423935"/>
          <a:ext cx="10515600" cy="40825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9F9CAA-E34E-4498-AE6E-EBBD22E1CCAA}" type="datetimeFigureOut">
              <a:rPr lang="es-MX" smtClean="0"/>
              <a:t>12/07/2023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7BC5A-BEA2-4A2F-AA50-C560AED9B0E6}" type="slidenum">
              <a:rPr lang="es-MX" smtClean="0"/>
              <a:t>‹Nº›</a:t>
            </a:fld>
            <a:endParaRPr lang="es-MX"/>
          </a:p>
        </p:txBody>
      </p:sp>
    </p:spTree>
    <p:extLst>
      <p:ext uri="{BB962C8B-B14F-4D97-AF65-F5344CB8AC3E}">
        <p14:creationId xmlns:p14="http://schemas.microsoft.com/office/powerpoint/2010/main" val="4203860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61D2993E-F421-4684-9198-690CA6A9B277}" type="slidenum">
              <a:rPr lang="es-MX" smtClean="0"/>
              <a:t>17</a:t>
            </a:fld>
            <a:endParaRPr lang="es-MX"/>
          </a:p>
        </p:txBody>
      </p:sp>
    </p:spTree>
    <p:extLst>
      <p:ext uri="{BB962C8B-B14F-4D97-AF65-F5344CB8AC3E}">
        <p14:creationId xmlns:p14="http://schemas.microsoft.com/office/powerpoint/2010/main" val="3462508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A4E714-5ADA-4647-B38A-8178031FDD4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3977A3A1-75F3-4D1A-8AFC-5E188B1F7F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123167C1-1A51-42B7-A994-EC44FCEAEAF3}"/>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65AD363B-8184-4CEF-A497-D06263078F2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8B5716A-A483-4F9C-A8D6-A73761E5BEE0}"/>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197112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AB0B25-DDC9-4329-B4B0-231BDEEC533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F03A761B-A650-48EF-BF34-2EE352C8A84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B170E37-1443-4140-9016-E64A32C4C868}"/>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ADEF4D3E-7EFA-4547-BEA4-33503B07CD9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4B567FF-5499-4244-984C-619A2FBD64DB}"/>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79717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50D8258-FABC-4B38-A027-387724FCEF1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E712B7D-CA1C-478A-A776-46BBFCDE989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6C8817B-AF68-45A9-81C5-9FCF2244BC1C}"/>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91F8121E-D10D-42D1-B743-7508A3D033F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B099FF-52B2-433E-B558-F5B74A060010}"/>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360633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8652CB26-4CE5-427E-A887-5C82E7222F86}"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892017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652CB26-4CE5-427E-A887-5C82E7222F86}"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1384864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652CB26-4CE5-427E-A887-5C82E7222F86}"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3744258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8652CB26-4CE5-427E-A887-5C82E7222F86}"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3577287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8652CB26-4CE5-427E-A887-5C82E7222F86}" type="datetimeFigureOut">
              <a:rPr lang="es-MX" smtClean="0"/>
              <a:t>12/07/2023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454787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8652CB26-4CE5-427E-A887-5C82E7222F86}" type="datetimeFigureOut">
              <a:rPr lang="es-MX" smtClean="0"/>
              <a:t>12/07/2023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2546513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52CB26-4CE5-427E-A887-5C82E7222F86}" type="datetimeFigureOut">
              <a:rPr lang="es-MX" smtClean="0"/>
              <a:t>12/07/2023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725321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652CB26-4CE5-427E-A887-5C82E7222F86}"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3439866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9EA9D3-D17A-4367-89F1-C95853568A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9CA2E32-77FA-44FE-904C-D0D84087763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8B42C2C-D82A-4A4A-87A6-8DA44F398202}"/>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CDE9477F-4061-492D-99A5-BFDC747797B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E4117A9-DE3E-447E-B30D-84AE00ABE7CC}"/>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39200397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652CB26-4CE5-427E-A887-5C82E7222F86}"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3684179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652CB26-4CE5-427E-A887-5C82E7222F86}"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1383244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652CB26-4CE5-427E-A887-5C82E7222F86}"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954D9CE-E2F2-4118-B9C2-0E76DB0E583E}" type="slidenum">
              <a:rPr lang="es-MX" smtClean="0"/>
              <a:t>‹Nº›</a:t>
            </a:fld>
            <a:endParaRPr lang="es-MX"/>
          </a:p>
        </p:txBody>
      </p:sp>
    </p:spTree>
    <p:extLst>
      <p:ext uri="{BB962C8B-B14F-4D97-AF65-F5344CB8AC3E}">
        <p14:creationId xmlns:p14="http://schemas.microsoft.com/office/powerpoint/2010/main" val="15888138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81133B77-BCDE-45C3-A795-6BC519E80B24}"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1670981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1133B77-BCDE-45C3-A795-6BC519E80B24}"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256257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81133B77-BCDE-45C3-A795-6BC519E80B24}"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1357948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81133B77-BCDE-45C3-A795-6BC519E80B24}"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35277991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81133B77-BCDE-45C3-A795-6BC519E80B24}" type="datetimeFigureOut">
              <a:rPr lang="es-MX" smtClean="0"/>
              <a:t>12/07/2023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29910713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81133B77-BCDE-45C3-A795-6BC519E80B24}" type="datetimeFigureOut">
              <a:rPr lang="es-MX" smtClean="0"/>
              <a:t>12/07/2023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3738578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133B77-BCDE-45C3-A795-6BC519E80B24}" type="datetimeFigureOut">
              <a:rPr lang="es-MX" smtClean="0"/>
              <a:t>12/07/2023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258135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4299F1-410F-4C14-93F6-1B08E6578BE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A562B365-B8F9-4DD4-957A-2A84C6BC51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6F26C5F-55E9-4F08-AAB8-3D178C1B193D}"/>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669D9E93-9D0D-4190-84C6-D6C93F5519F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11C85DE-EF80-4DF3-8E9B-2386FDB938C4}"/>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4779306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1133B77-BCDE-45C3-A795-6BC519E80B24}"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22971536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1133B77-BCDE-45C3-A795-6BC519E80B24}" type="datetimeFigureOut">
              <a:rPr lang="es-MX" smtClean="0"/>
              <a:t>12/07/2023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13063341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1133B77-BCDE-45C3-A795-6BC519E80B24}"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36267335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81133B77-BCDE-45C3-A795-6BC519E80B24}" type="datetimeFigureOut">
              <a:rPr lang="es-MX" smtClean="0"/>
              <a:t>12/07/2023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20C768-5C18-4DFC-9318-CE7B541B398F}" type="slidenum">
              <a:rPr lang="es-MX" smtClean="0"/>
              <a:t>‹Nº›</a:t>
            </a:fld>
            <a:endParaRPr lang="es-MX"/>
          </a:p>
        </p:txBody>
      </p:sp>
    </p:spTree>
    <p:extLst>
      <p:ext uri="{BB962C8B-B14F-4D97-AF65-F5344CB8AC3E}">
        <p14:creationId xmlns:p14="http://schemas.microsoft.com/office/powerpoint/2010/main" val="8519514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A4E714-5ADA-4647-B38A-8178031FDD4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3977A3A1-75F3-4D1A-8AFC-5E188B1F7F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123167C1-1A51-42B7-A994-EC44FCEAEAF3}"/>
              </a:ext>
            </a:extLst>
          </p:cNvPr>
          <p:cNvSpPr>
            <a:spLocks noGrp="1"/>
          </p:cNvSpPr>
          <p:nvPr>
            <p:ph type="dt" sz="half" idx="10"/>
          </p:nvPr>
        </p:nvSpPr>
        <p:spPr/>
        <p:txBody>
          <a:bodyPr/>
          <a:lstStyle/>
          <a:p>
            <a:fld id="{D3E5AF94-6FC0-41B7-B8E1-EEE90EE2D2A3}" type="datetime1">
              <a:rPr lang="es-MX" smtClean="0"/>
              <a:t>12/07/2023</a:t>
            </a:fld>
            <a:endParaRPr lang="es-MX"/>
          </a:p>
        </p:txBody>
      </p:sp>
      <p:sp>
        <p:nvSpPr>
          <p:cNvPr id="5" name="Marcador de pie de página 4">
            <a:extLst>
              <a:ext uri="{FF2B5EF4-FFF2-40B4-BE49-F238E27FC236}">
                <a16:creationId xmlns:a16="http://schemas.microsoft.com/office/drawing/2014/main" id="{65AD363B-8184-4CEF-A497-D06263078F2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8B5716A-A483-4F9C-A8D6-A73761E5BEE0}"/>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197112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9EA9D3-D17A-4367-89F1-C95853568A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9CA2E32-77FA-44FE-904C-D0D84087763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8B42C2C-D82A-4A4A-87A6-8DA44F398202}"/>
              </a:ext>
            </a:extLst>
          </p:cNvPr>
          <p:cNvSpPr>
            <a:spLocks noGrp="1"/>
          </p:cNvSpPr>
          <p:nvPr>
            <p:ph type="dt" sz="half" idx="10"/>
          </p:nvPr>
        </p:nvSpPr>
        <p:spPr/>
        <p:txBody>
          <a:bodyPr/>
          <a:lstStyle/>
          <a:p>
            <a:fld id="{E1F80944-FF29-486F-857F-F29DE045C574}" type="datetime1">
              <a:rPr lang="es-MX" smtClean="0"/>
              <a:t>12/07/2023</a:t>
            </a:fld>
            <a:endParaRPr lang="es-MX"/>
          </a:p>
        </p:txBody>
      </p:sp>
      <p:sp>
        <p:nvSpPr>
          <p:cNvPr id="5" name="Marcador de pie de página 4">
            <a:extLst>
              <a:ext uri="{FF2B5EF4-FFF2-40B4-BE49-F238E27FC236}">
                <a16:creationId xmlns:a16="http://schemas.microsoft.com/office/drawing/2014/main" id="{CDE9477F-4061-492D-99A5-BFDC747797B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E4117A9-DE3E-447E-B30D-84AE00ABE7CC}"/>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39200397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4299F1-410F-4C14-93F6-1B08E6578BE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A562B365-B8F9-4DD4-957A-2A84C6BC51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6F26C5F-55E9-4F08-AAB8-3D178C1B193D}"/>
              </a:ext>
            </a:extLst>
          </p:cNvPr>
          <p:cNvSpPr>
            <a:spLocks noGrp="1"/>
          </p:cNvSpPr>
          <p:nvPr>
            <p:ph type="dt" sz="half" idx="10"/>
          </p:nvPr>
        </p:nvSpPr>
        <p:spPr/>
        <p:txBody>
          <a:bodyPr/>
          <a:lstStyle/>
          <a:p>
            <a:fld id="{04F5AE1D-B72E-405E-A515-442C97D5FCED}" type="datetime1">
              <a:rPr lang="es-MX" smtClean="0"/>
              <a:t>12/07/2023</a:t>
            </a:fld>
            <a:endParaRPr lang="es-MX"/>
          </a:p>
        </p:txBody>
      </p:sp>
      <p:sp>
        <p:nvSpPr>
          <p:cNvPr id="5" name="Marcador de pie de página 4">
            <a:extLst>
              <a:ext uri="{FF2B5EF4-FFF2-40B4-BE49-F238E27FC236}">
                <a16:creationId xmlns:a16="http://schemas.microsoft.com/office/drawing/2014/main" id="{669D9E93-9D0D-4190-84C6-D6C93F5519F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11C85DE-EF80-4DF3-8E9B-2386FDB938C4}"/>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4779306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D913C3-1AD8-4A80-A214-E9D15E182B3F}"/>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D1E11A8-8C8C-4B3C-A075-4D7BEDCB159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52148A30-0F53-4267-8543-A608E91692F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C81B80E7-C026-476A-907D-27C81E618029}"/>
              </a:ext>
            </a:extLst>
          </p:cNvPr>
          <p:cNvSpPr>
            <a:spLocks noGrp="1"/>
          </p:cNvSpPr>
          <p:nvPr>
            <p:ph type="dt" sz="half" idx="10"/>
          </p:nvPr>
        </p:nvSpPr>
        <p:spPr/>
        <p:txBody>
          <a:bodyPr/>
          <a:lstStyle/>
          <a:p>
            <a:fld id="{9BDE838C-D0B2-4B49-AEC5-A3E8A66FB3BE}" type="datetime1">
              <a:rPr lang="es-MX" smtClean="0"/>
              <a:t>12/07/2023</a:t>
            </a:fld>
            <a:endParaRPr lang="es-MX"/>
          </a:p>
        </p:txBody>
      </p:sp>
      <p:sp>
        <p:nvSpPr>
          <p:cNvPr id="6" name="Marcador de pie de página 5">
            <a:extLst>
              <a:ext uri="{FF2B5EF4-FFF2-40B4-BE49-F238E27FC236}">
                <a16:creationId xmlns:a16="http://schemas.microsoft.com/office/drawing/2014/main" id="{D58B740A-EE5E-451D-BBF5-3AFE5FEF9D6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D2E15AC5-6225-4255-9D35-83C7AF0F8387}"/>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22185098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082EB-4583-4BC6-BED0-BC1E998A426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1435E76-8D3A-4EEA-BABB-F6B5F77A25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97DA121-3A42-4ECE-9C49-57AD082C4A2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1C7C08D-D2DE-498D-8E25-01C8D76EDB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307EFC3-8C63-496B-B042-B62650E9002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8CFE62C8-80EE-44FD-9A14-B21675ED72E0}"/>
              </a:ext>
            </a:extLst>
          </p:cNvPr>
          <p:cNvSpPr>
            <a:spLocks noGrp="1"/>
          </p:cNvSpPr>
          <p:nvPr>
            <p:ph type="dt" sz="half" idx="10"/>
          </p:nvPr>
        </p:nvSpPr>
        <p:spPr/>
        <p:txBody>
          <a:bodyPr/>
          <a:lstStyle/>
          <a:p>
            <a:fld id="{61AF7C52-001D-447F-AD98-902F04DDEB7F}" type="datetime1">
              <a:rPr lang="es-MX" smtClean="0"/>
              <a:t>12/07/2023</a:t>
            </a:fld>
            <a:endParaRPr lang="es-MX"/>
          </a:p>
        </p:txBody>
      </p:sp>
      <p:sp>
        <p:nvSpPr>
          <p:cNvPr id="8" name="Marcador de pie de página 7">
            <a:extLst>
              <a:ext uri="{FF2B5EF4-FFF2-40B4-BE49-F238E27FC236}">
                <a16:creationId xmlns:a16="http://schemas.microsoft.com/office/drawing/2014/main" id="{CAA5393A-2B43-44B4-8CC2-6E6080E6B14B}"/>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6BDBDF92-FD67-4455-9F78-C17EF7D6B12E}"/>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3149790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AB2EB4-22E1-4472-B1CD-01AA7BB00D2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9B58FF16-C103-4486-B659-6640AB8F3648}"/>
              </a:ext>
            </a:extLst>
          </p:cNvPr>
          <p:cNvSpPr>
            <a:spLocks noGrp="1"/>
          </p:cNvSpPr>
          <p:nvPr>
            <p:ph type="dt" sz="half" idx="10"/>
          </p:nvPr>
        </p:nvSpPr>
        <p:spPr/>
        <p:txBody>
          <a:bodyPr/>
          <a:lstStyle/>
          <a:p>
            <a:fld id="{CC03AF3B-082E-4BC6-8295-E525DFF8D29D}" type="datetime1">
              <a:rPr lang="es-MX" smtClean="0"/>
              <a:t>12/07/2023</a:t>
            </a:fld>
            <a:endParaRPr lang="es-MX"/>
          </a:p>
        </p:txBody>
      </p:sp>
      <p:sp>
        <p:nvSpPr>
          <p:cNvPr id="4" name="Marcador de pie de página 3">
            <a:extLst>
              <a:ext uri="{FF2B5EF4-FFF2-40B4-BE49-F238E27FC236}">
                <a16:creationId xmlns:a16="http://schemas.microsoft.com/office/drawing/2014/main" id="{7882C795-91B1-4667-BC00-36521423BA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D319BD85-ACCA-48E8-B00E-A8259262BC8F}"/>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317946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D913C3-1AD8-4A80-A214-E9D15E182B3F}"/>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D1E11A8-8C8C-4B3C-A075-4D7BEDCB159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52148A30-0F53-4267-8543-A608E91692F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C81B80E7-C026-476A-907D-27C81E618029}"/>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6" name="Marcador de pie de página 5">
            <a:extLst>
              <a:ext uri="{FF2B5EF4-FFF2-40B4-BE49-F238E27FC236}">
                <a16:creationId xmlns:a16="http://schemas.microsoft.com/office/drawing/2014/main" id="{D58B740A-EE5E-451D-BBF5-3AFE5FEF9D6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D2E15AC5-6225-4255-9D35-83C7AF0F8387}"/>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22185098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0E89120-D5D5-44F3-B99C-E0B2A2FB5B49}"/>
              </a:ext>
            </a:extLst>
          </p:cNvPr>
          <p:cNvSpPr>
            <a:spLocks noGrp="1"/>
          </p:cNvSpPr>
          <p:nvPr>
            <p:ph type="dt" sz="half" idx="10"/>
          </p:nvPr>
        </p:nvSpPr>
        <p:spPr/>
        <p:txBody>
          <a:bodyPr/>
          <a:lstStyle/>
          <a:p>
            <a:fld id="{ED579154-5A38-4F73-801E-C1BFFC06C902}" type="datetime1">
              <a:rPr lang="es-MX" smtClean="0"/>
              <a:t>12/07/2023</a:t>
            </a:fld>
            <a:endParaRPr lang="es-MX"/>
          </a:p>
        </p:txBody>
      </p:sp>
      <p:sp>
        <p:nvSpPr>
          <p:cNvPr id="3" name="Marcador de pie de página 2">
            <a:extLst>
              <a:ext uri="{FF2B5EF4-FFF2-40B4-BE49-F238E27FC236}">
                <a16:creationId xmlns:a16="http://schemas.microsoft.com/office/drawing/2014/main" id="{1F6760D9-2A12-4985-AC23-B824E61EC275}"/>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EDB26EE-6758-4AB6-8052-2142C114DD32}"/>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2895875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0B8FEE-2D6F-4975-AC04-859C3B8F702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54E9927-529D-4287-AC6D-2EC1A1A075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5AF8EF2E-6E28-40FA-9441-B59F8999A2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188CA4A-D4EA-4597-8694-5DABA4FE4A61}"/>
              </a:ext>
            </a:extLst>
          </p:cNvPr>
          <p:cNvSpPr>
            <a:spLocks noGrp="1"/>
          </p:cNvSpPr>
          <p:nvPr>
            <p:ph type="dt" sz="half" idx="10"/>
          </p:nvPr>
        </p:nvSpPr>
        <p:spPr/>
        <p:txBody>
          <a:bodyPr/>
          <a:lstStyle/>
          <a:p>
            <a:fld id="{997ED582-3854-4151-A0F7-3D7B76DD211B}" type="datetime1">
              <a:rPr lang="es-MX" smtClean="0"/>
              <a:t>12/07/2023</a:t>
            </a:fld>
            <a:endParaRPr lang="es-MX"/>
          </a:p>
        </p:txBody>
      </p:sp>
      <p:sp>
        <p:nvSpPr>
          <p:cNvPr id="6" name="Marcador de pie de página 5">
            <a:extLst>
              <a:ext uri="{FF2B5EF4-FFF2-40B4-BE49-F238E27FC236}">
                <a16:creationId xmlns:a16="http://schemas.microsoft.com/office/drawing/2014/main" id="{1E5053CB-4D6C-4AF6-A958-5A2D2F7DC7B1}"/>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B6538A7A-33B4-4356-A34F-1B35FD86A898}"/>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2140557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252F60-6C11-4863-8838-93BB287638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688170D4-3558-447C-A678-D50AD74533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MX"/>
          </a:p>
        </p:txBody>
      </p:sp>
      <p:sp>
        <p:nvSpPr>
          <p:cNvPr id="4" name="Marcador de texto 3">
            <a:extLst>
              <a:ext uri="{FF2B5EF4-FFF2-40B4-BE49-F238E27FC236}">
                <a16:creationId xmlns:a16="http://schemas.microsoft.com/office/drawing/2014/main" id="{22B0E910-D84B-4DD3-97E6-2EE308914B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EA8E20A-F8D8-4DBC-A5C8-AFB985AE16AD}"/>
              </a:ext>
            </a:extLst>
          </p:cNvPr>
          <p:cNvSpPr>
            <a:spLocks noGrp="1"/>
          </p:cNvSpPr>
          <p:nvPr>
            <p:ph type="dt" sz="half" idx="10"/>
          </p:nvPr>
        </p:nvSpPr>
        <p:spPr/>
        <p:txBody>
          <a:bodyPr/>
          <a:lstStyle/>
          <a:p>
            <a:fld id="{88924C36-AE6D-4A5E-A9B4-A817A7279737}" type="datetime1">
              <a:rPr lang="es-MX" smtClean="0"/>
              <a:t>12/07/2023</a:t>
            </a:fld>
            <a:endParaRPr lang="es-MX"/>
          </a:p>
        </p:txBody>
      </p:sp>
      <p:sp>
        <p:nvSpPr>
          <p:cNvPr id="6" name="Marcador de pie de página 5">
            <a:extLst>
              <a:ext uri="{FF2B5EF4-FFF2-40B4-BE49-F238E27FC236}">
                <a16:creationId xmlns:a16="http://schemas.microsoft.com/office/drawing/2014/main" id="{D1E1240F-450D-4CFF-AEFF-C5D1B65733A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CF78C828-68B3-4F95-B2BC-5C2367A5D695}"/>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765197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AB0B25-DDC9-4329-B4B0-231BDEEC533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F03A761B-A650-48EF-BF34-2EE352C8A84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B170E37-1443-4140-9016-E64A32C4C868}"/>
              </a:ext>
            </a:extLst>
          </p:cNvPr>
          <p:cNvSpPr>
            <a:spLocks noGrp="1"/>
          </p:cNvSpPr>
          <p:nvPr>
            <p:ph type="dt" sz="half" idx="10"/>
          </p:nvPr>
        </p:nvSpPr>
        <p:spPr/>
        <p:txBody>
          <a:bodyPr/>
          <a:lstStyle/>
          <a:p>
            <a:fld id="{77748FD0-64B6-4448-AB17-2E95C8C06726}" type="datetime1">
              <a:rPr lang="es-MX" smtClean="0"/>
              <a:t>12/07/2023</a:t>
            </a:fld>
            <a:endParaRPr lang="es-MX"/>
          </a:p>
        </p:txBody>
      </p:sp>
      <p:sp>
        <p:nvSpPr>
          <p:cNvPr id="5" name="Marcador de pie de página 4">
            <a:extLst>
              <a:ext uri="{FF2B5EF4-FFF2-40B4-BE49-F238E27FC236}">
                <a16:creationId xmlns:a16="http://schemas.microsoft.com/office/drawing/2014/main" id="{ADEF4D3E-7EFA-4547-BEA4-33503B07CD9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4B567FF-5499-4244-984C-619A2FBD64DB}"/>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797175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50D8258-FABC-4B38-A027-387724FCEF1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E712B7D-CA1C-478A-A776-46BBFCDE989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6C8817B-AF68-45A9-81C5-9FCF2244BC1C}"/>
              </a:ext>
            </a:extLst>
          </p:cNvPr>
          <p:cNvSpPr>
            <a:spLocks noGrp="1"/>
          </p:cNvSpPr>
          <p:nvPr>
            <p:ph type="dt" sz="half" idx="10"/>
          </p:nvPr>
        </p:nvSpPr>
        <p:spPr/>
        <p:txBody>
          <a:bodyPr/>
          <a:lstStyle/>
          <a:p>
            <a:fld id="{D2A94FA5-2273-4B57-BD67-E7E3146FA8B4}" type="datetime1">
              <a:rPr lang="es-MX" smtClean="0"/>
              <a:t>12/07/2023</a:t>
            </a:fld>
            <a:endParaRPr lang="es-MX"/>
          </a:p>
        </p:txBody>
      </p:sp>
      <p:sp>
        <p:nvSpPr>
          <p:cNvPr id="5" name="Marcador de pie de página 4">
            <a:extLst>
              <a:ext uri="{FF2B5EF4-FFF2-40B4-BE49-F238E27FC236}">
                <a16:creationId xmlns:a16="http://schemas.microsoft.com/office/drawing/2014/main" id="{91F8121E-D10D-42D1-B743-7508A3D033F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B099FF-52B2-433E-B558-F5B74A060010}"/>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360633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082EB-4583-4BC6-BED0-BC1E998A426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1435E76-8D3A-4EEA-BABB-F6B5F77A25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97DA121-3A42-4ECE-9C49-57AD082C4A2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1C7C08D-D2DE-498D-8E25-01C8D76EDB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307EFC3-8C63-496B-B042-B62650E9002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8CFE62C8-80EE-44FD-9A14-B21675ED72E0}"/>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8" name="Marcador de pie de página 7">
            <a:extLst>
              <a:ext uri="{FF2B5EF4-FFF2-40B4-BE49-F238E27FC236}">
                <a16:creationId xmlns:a16="http://schemas.microsoft.com/office/drawing/2014/main" id="{CAA5393A-2B43-44B4-8CC2-6E6080E6B14B}"/>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6BDBDF92-FD67-4455-9F78-C17EF7D6B12E}"/>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3149790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AB2EB4-22E1-4472-B1CD-01AA7BB00D2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9B58FF16-C103-4486-B659-6640AB8F3648}"/>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4" name="Marcador de pie de página 3">
            <a:extLst>
              <a:ext uri="{FF2B5EF4-FFF2-40B4-BE49-F238E27FC236}">
                <a16:creationId xmlns:a16="http://schemas.microsoft.com/office/drawing/2014/main" id="{7882C795-91B1-4667-BC00-36521423BA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D319BD85-ACCA-48E8-B00E-A8259262BC8F}"/>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317946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0E89120-D5D5-44F3-B99C-E0B2A2FB5B49}"/>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3" name="Marcador de pie de página 2">
            <a:extLst>
              <a:ext uri="{FF2B5EF4-FFF2-40B4-BE49-F238E27FC236}">
                <a16:creationId xmlns:a16="http://schemas.microsoft.com/office/drawing/2014/main" id="{1F6760D9-2A12-4985-AC23-B824E61EC275}"/>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EDB26EE-6758-4AB6-8052-2142C114DD32}"/>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1289587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0B8FEE-2D6F-4975-AC04-859C3B8F702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54E9927-529D-4287-AC6D-2EC1A1A075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5AF8EF2E-6E28-40FA-9441-B59F8999A2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188CA4A-D4EA-4597-8694-5DABA4FE4A61}"/>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6" name="Marcador de pie de página 5">
            <a:extLst>
              <a:ext uri="{FF2B5EF4-FFF2-40B4-BE49-F238E27FC236}">
                <a16:creationId xmlns:a16="http://schemas.microsoft.com/office/drawing/2014/main" id="{1E5053CB-4D6C-4AF6-A958-5A2D2F7DC7B1}"/>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B6538A7A-33B4-4356-A34F-1B35FD86A898}"/>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2140557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252F60-6C11-4863-8838-93BB287638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688170D4-3558-447C-A678-D50AD74533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s-MX"/>
          </a:p>
        </p:txBody>
      </p:sp>
      <p:sp>
        <p:nvSpPr>
          <p:cNvPr id="4" name="Marcador de texto 3">
            <a:extLst>
              <a:ext uri="{FF2B5EF4-FFF2-40B4-BE49-F238E27FC236}">
                <a16:creationId xmlns:a16="http://schemas.microsoft.com/office/drawing/2014/main" id="{22B0E910-D84B-4DD3-97E6-2EE308914B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EA8E20A-F8D8-4DBC-A5C8-AFB985AE16AD}"/>
              </a:ext>
            </a:extLst>
          </p:cNvPr>
          <p:cNvSpPr>
            <a:spLocks noGrp="1"/>
          </p:cNvSpPr>
          <p:nvPr>
            <p:ph type="dt" sz="half" idx="10"/>
          </p:nvPr>
        </p:nvSpPr>
        <p:spPr/>
        <p:txBody>
          <a:bodyPr/>
          <a:lstStyle/>
          <a:p>
            <a:fld id="{8503A0B6-BE81-4EE3-AA40-2221C0B2B4B3}" type="datetimeFigureOut">
              <a:rPr lang="es-MX" smtClean="0"/>
              <a:t>12/07/2023</a:t>
            </a:fld>
            <a:endParaRPr lang="es-MX"/>
          </a:p>
        </p:txBody>
      </p:sp>
      <p:sp>
        <p:nvSpPr>
          <p:cNvPr id="6" name="Marcador de pie de página 5">
            <a:extLst>
              <a:ext uri="{FF2B5EF4-FFF2-40B4-BE49-F238E27FC236}">
                <a16:creationId xmlns:a16="http://schemas.microsoft.com/office/drawing/2014/main" id="{D1E1240F-450D-4CFF-AEFF-C5D1B65733A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CF78C828-68B3-4F95-B2BC-5C2367A5D695}"/>
              </a:ext>
            </a:extLst>
          </p:cNvPr>
          <p:cNvSpPr>
            <a:spLocks noGrp="1"/>
          </p:cNvSpPr>
          <p:nvPr>
            <p:ph type="sldNum" sz="quarter" idx="12"/>
          </p:nvPr>
        </p:nvSpPr>
        <p:spPr/>
        <p:txBody>
          <a:bodyPr/>
          <a:lstStyle/>
          <a:p>
            <a:fld id="{7392B03A-C716-4556-9FA8-258E399C1E3C}" type="slidenum">
              <a:rPr lang="es-MX" smtClean="0"/>
              <a:t>‹Nº›</a:t>
            </a:fld>
            <a:endParaRPr lang="es-MX"/>
          </a:p>
        </p:txBody>
      </p:sp>
    </p:spTree>
    <p:extLst>
      <p:ext uri="{BB962C8B-B14F-4D97-AF65-F5344CB8AC3E}">
        <p14:creationId xmlns:p14="http://schemas.microsoft.com/office/powerpoint/2010/main" val="765197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D8A1BA2-8C87-480B-85F8-D3328A5076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B753017-C766-4807-BB76-77E46B2AF3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02FA762C-129A-489E-A3BA-4FB5D30D65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03A0B6-BE81-4EE3-AA40-2221C0B2B4B3}" type="datetimeFigureOut">
              <a:rPr lang="es-MX" smtClean="0"/>
              <a:t>12/07/2023</a:t>
            </a:fld>
            <a:endParaRPr lang="es-MX"/>
          </a:p>
        </p:txBody>
      </p:sp>
      <p:sp>
        <p:nvSpPr>
          <p:cNvPr id="5" name="Marcador de pie de página 4">
            <a:extLst>
              <a:ext uri="{FF2B5EF4-FFF2-40B4-BE49-F238E27FC236}">
                <a16:creationId xmlns:a16="http://schemas.microsoft.com/office/drawing/2014/main" id="{0E0BA353-E52C-48F0-A291-42464DB00A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C6A80B5E-3B20-4DA6-8CEC-A6C989519A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92B03A-C716-4556-9FA8-258E399C1E3C}" type="slidenum">
              <a:rPr lang="es-MX" smtClean="0"/>
              <a:t>‹Nº›</a:t>
            </a:fld>
            <a:endParaRPr lang="es-MX"/>
          </a:p>
        </p:txBody>
      </p:sp>
    </p:spTree>
    <p:extLst>
      <p:ext uri="{BB962C8B-B14F-4D97-AF65-F5344CB8AC3E}">
        <p14:creationId xmlns:p14="http://schemas.microsoft.com/office/powerpoint/2010/main" val="35833557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52CB26-4CE5-427E-A887-5C82E7222F86}" type="datetimeFigureOut">
              <a:rPr lang="es-MX" smtClean="0"/>
              <a:t>12/07/2023</a:t>
            </a:fld>
            <a:endParaRPr lang="es-MX"/>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54D9CE-E2F2-4118-B9C2-0E76DB0E583E}" type="slidenum">
              <a:rPr lang="es-MX" smtClean="0"/>
              <a:t>‹Nº›</a:t>
            </a:fld>
            <a:endParaRPr lang="es-MX"/>
          </a:p>
        </p:txBody>
      </p:sp>
    </p:spTree>
    <p:extLst>
      <p:ext uri="{BB962C8B-B14F-4D97-AF65-F5344CB8AC3E}">
        <p14:creationId xmlns:p14="http://schemas.microsoft.com/office/powerpoint/2010/main" val="40591141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133B77-BCDE-45C3-A795-6BC519E80B24}" type="datetimeFigureOut">
              <a:rPr lang="es-MX" smtClean="0"/>
              <a:t>12/07/2023</a:t>
            </a:fld>
            <a:endParaRPr lang="es-MX"/>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20C768-5C18-4DFC-9318-CE7B541B398F}" type="slidenum">
              <a:rPr lang="es-MX" smtClean="0"/>
              <a:t>‹Nº›</a:t>
            </a:fld>
            <a:endParaRPr lang="es-MX"/>
          </a:p>
        </p:txBody>
      </p:sp>
    </p:spTree>
    <p:extLst>
      <p:ext uri="{BB962C8B-B14F-4D97-AF65-F5344CB8AC3E}">
        <p14:creationId xmlns:p14="http://schemas.microsoft.com/office/powerpoint/2010/main" val="17425072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D8A1BA2-8C87-480B-85F8-D3328A5076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B753017-C766-4807-BB76-77E46B2AF3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02FA762C-129A-489E-A3BA-4FB5D30D65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F5E32D-4899-4E47-B3B2-B34C8EB6AF62}" type="datetime1">
              <a:rPr lang="es-MX" smtClean="0"/>
              <a:t>12/07/2023</a:t>
            </a:fld>
            <a:endParaRPr lang="es-MX"/>
          </a:p>
        </p:txBody>
      </p:sp>
      <p:sp>
        <p:nvSpPr>
          <p:cNvPr id="5" name="Marcador de pie de página 4">
            <a:extLst>
              <a:ext uri="{FF2B5EF4-FFF2-40B4-BE49-F238E27FC236}">
                <a16:creationId xmlns:a16="http://schemas.microsoft.com/office/drawing/2014/main" id="{0E0BA353-E52C-48F0-A291-42464DB00A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C6A80B5E-3B20-4DA6-8CEC-A6C989519A78}"/>
              </a:ext>
            </a:extLst>
          </p:cNvPr>
          <p:cNvSpPr>
            <a:spLocks noGrp="1"/>
          </p:cNvSpPr>
          <p:nvPr>
            <p:ph type="sldNum" sz="quarter" idx="4"/>
          </p:nvPr>
        </p:nvSpPr>
        <p:spPr>
          <a:xfrm>
            <a:off x="9321800" y="6359525"/>
            <a:ext cx="2743200" cy="365125"/>
          </a:xfrm>
          <a:prstGeom prst="rect">
            <a:avLst/>
          </a:prstGeom>
        </p:spPr>
        <p:txBody>
          <a:bodyPr vert="horz" lIns="91440" tIns="45720" rIns="91440" bIns="45720" rtlCol="0" anchor="ctr"/>
          <a:lstStyle>
            <a:lvl1pPr algn="r">
              <a:defRPr sz="1600">
                <a:solidFill>
                  <a:srgbClr val="921F26"/>
                </a:solidFill>
              </a:defRPr>
            </a:lvl1pPr>
          </a:lstStyle>
          <a:p>
            <a:fld id="{7392B03A-C716-4556-9FA8-258E399C1E3C}" type="slidenum">
              <a:rPr lang="es-MX" smtClean="0"/>
              <a:pPr/>
              <a:t>‹Nº›</a:t>
            </a:fld>
            <a:endParaRPr lang="es-MX"/>
          </a:p>
        </p:txBody>
      </p:sp>
    </p:spTree>
    <p:extLst>
      <p:ext uri="{BB962C8B-B14F-4D97-AF65-F5344CB8AC3E}">
        <p14:creationId xmlns:p14="http://schemas.microsoft.com/office/powerpoint/2010/main" val="358335570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5.xml"/><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35.xml"/><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5" Type="http://schemas.openxmlformats.org/officeDocument/2006/relationships/image" Target="../media/image6.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transparenciapresupuestaria.gob.mx/Entidades-Federativas" TargetMode="Externa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6.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6.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35.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B235A82F-9C13-458D-A5F6-1F3AD2D012D5}"/>
              </a:ext>
            </a:extLst>
          </p:cNvPr>
          <p:cNvSpPr>
            <a:spLocks noGrp="1"/>
          </p:cNvSpPr>
          <p:nvPr>
            <p:ph type="subTitle" idx="1"/>
          </p:nvPr>
        </p:nvSpPr>
        <p:spPr>
          <a:xfrm>
            <a:off x="3189411" y="5211488"/>
            <a:ext cx="5747657" cy="503512"/>
          </a:xfrm>
        </p:spPr>
        <p:txBody>
          <a:bodyPr>
            <a:normAutofit/>
          </a:bodyPr>
          <a:lstStyle/>
          <a:p>
            <a:r>
              <a:rPr lang="es-MX">
                <a:solidFill>
                  <a:schemeClr val="bg1"/>
                </a:solidFill>
                <a:latin typeface="Sofia Pro SemiBold" panose="020B0000000000000000" pitchFamily="34" charset="0"/>
              </a:rPr>
              <a:t>Anteproyecto Presupuesto 2024</a:t>
            </a:r>
          </a:p>
        </p:txBody>
      </p:sp>
    </p:spTree>
    <p:extLst>
      <p:ext uri="{BB962C8B-B14F-4D97-AF65-F5344CB8AC3E}">
        <p14:creationId xmlns:p14="http://schemas.microsoft.com/office/powerpoint/2010/main" val="3136584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ABA571C-1082-84FF-4003-BB39AA3BEC31}"/>
              </a:ext>
            </a:extLst>
          </p:cNvPr>
          <p:cNvSpPr txBox="1"/>
          <p:nvPr/>
        </p:nvSpPr>
        <p:spPr>
          <a:xfrm>
            <a:off x="571500" y="1856300"/>
            <a:ext cx="11049000" cy="707886"/>
          </a:xfrm>
          <a:prstGeom prst="rect">
            <a:avLst/>
          </a:prstGeom>
          <a:noFill/>
        </p:spPr>
        <p:txBody>
          <a:bodyPr wrap="square" rtlCol="0">
            <a:spAutoFit/>
          </a:bodyPr>
          <a:lstStyle/>
          <a:p>
            <a:pPr algn="ctr">
              <a:buClr>
                <a:srgbClr val="921F26"/>
              </a:buClr>
            </a:pPr>
            <a:r>
              <a:rPr lang="es-ES" sz="2000" b="1">
                <a:latin typeface="Sofia Pro SemiBold" panose="020B0000000000000000" pitchFamily="34" charset="0"/>
              </a:rPr>
              <a:t>Gestión para resultados: </a:t>
            </a:r>
            <a:r>
              <a:rPr lang="es-ES" sz="2000"/>
              <a:t>Orientación de la acción pública a la creación de valor público, en términos de desarrollo, bienestar y derechos.</a:t>
            </a:r>
          </a:p>
        </p:txBody>
      </p:sp>
      <p:sp>
        <p:nvSpPr>
          <p:cNvPr id="9" name="CuadroTexto 8">
            <a:extLst>
              <a:ext uri="{FF2B5EF4-FFF2-40B4-BE49-F238E27FC236}">
                <a16:creationId xmlns:a16="http://schemas.microsoft.com/office/drawing/2014/main" id="{8814690F-B9B0-9890-3B69-904346D0F034}"/>
              </a:ext>
            </a:extLst>
          </p:cNvPr>
          <p:cNvSpPr txBox="1"/>
          <p:nvPr/>
        </p:nvSpPr>
        <p:spPr>
          <a:xfrm>
            <a:off x="2582862" y="1038519"/>
            <a:ext cx="7026276" cy="646331"/>
          </a:xfrm>
          <a:prstGeom prst="rect">
            <a:avLst/>
          </a:prstGeom>
          <a:noFill/>
        </p:spPr>
        <p:txBody>
          <a:bodyPr wrap="square" rtlCol="0">
            <a:spAutoFit/>
          </a:bodyPr>
          <a:lstStyle/>
          <a:p>
            <a:r>
              <a:rPr lang="es-MX" sz="3600" b="1">
                <a:solidFill>
                  <a:srgbClr val="BDB091"/>
                </a:solidFill>
                <a:latin typeface="Sofia Pro SemiBold" panose="020B0000000000000000" pitchFamily="34" charset="0"/>
              </a:rPr>
              <a:t>2. GESTIÓN PARA RESULTADOS</a:t>
            </a:r>
          </a:p>
        </p:txBody>
      </p:sp>
      <p:sp>
        <p:nvSpPr>
          <p:cNvPr id="8" name="CuadroTexto 7">
            <a:extLst>
              <a:ext uri="{FF2B5EF4-FFF2-40B4-BE49-F238E27FC236}">
                <a16:creationId xmlns:a16="http://schemas.microsoft.com/office/drawing/2014/main" id="{2DC6E636-FBF6-AC14-C89C-F1817A510B0B}"/>
              </a:ext>
            </a:extLst>
          </p:cNvPr>
          <p:cNvSpPr txBox="1"/>
          <p:nvPr/>
        </p:nvSpPr>
        <p:spPr>
          <a:xfrm>
            <a:off x="6705600" y="2992100"/>
            <a:ext cx="4763103" cy="461665"/>
          </a:xfrm>
          <a:prstGeom prst="rect">
            <a:avLst/>
          </a:prstGeom>
          <a:solidFill>
            <a:srgbClr val="422B7C"/>
          </a:solidFill>
        </p:spPr>
        <p:txBody>
          <a:bodyPr wrap="square" rtlCol="0">
            <a:spAutoFit/>
          </a:bodyPr>
          <a:lstStyle/>
          <a:p>
            <a:r>
              <a:rPr lang="es-MX" sz="2400" b="1">
                <a:solidFill>
                  <a:schemeClr val="bg1"/>
                </a:solidFill>
                <a:latin typeface="Sofia Pro SemiBold" panose="020B0000000000000000" pitchFamily="34" charset="0"/>
              </a:rPr>
              <a:t>OBJETO DE TRABAJO DE LA </a:t>
            </a:r>
            <a:r>
              <a:rPr lang="es-MX" sz="2400" b="1" err="1">
                <a:solidFill>
                  <a:schemeClr val="bg1"/>
                </a:solidFill>
                <a:latin typeface="Sofia Pro SemiBold" panose="020B0000000000000000" pitchFamily="34" charset="0"/>
              </a:rPr>
              <a:t>GpR</a:t>
            </a:r>
            <a:endParaRPr lang="es-MX" sz="2400" b="1">
              <a:solidFill>
                <a:schemeClr val="bg1"/>
              </a:solidFill>
              <a:latin typeface="Sofia Pro SemiBold" panose="020B0000000000000000" pitchFamily="34" charset="0"/>
            </a:endParaRPr>
          </a:p>
        </p:txBody>
      </p:sp>
      <p:sp>
        <p:nvSpPr>
          <p:cNvPr id="4" name="CuadroTexto 3">
            <a:extLst>
              <a:ext uri="{FF2B5EF4-FFF2-40B4-BE49-F238E27FC236}">
                <a16:creationId xmlns:a16="http://schemas.microsoft.com/office/drawing/2014/main" id="{4220B133-55F8-A15F-5022-FD7AF35C6DAB}"/>
              </a:ext>
            </a:extLst>
          </p:cNvPr>
          <p:cNvSpPr txBox="1"/>
          <p:nvPr/>
        </p:nvSpPr>
        <p:spPr>
          <a:xfrm>
            <a:off x="6465570" y="3747136"/>
            <a:ext cx="5154930" cy="2246769"/>
          </a:xfrm>
          <a:prstGeom prst="rect">
            <a:avLst/>
          </a:prstGeom>
          <a:solidFill>
            <a:srgbClr val="EFECE5"/>
          </a:solidFill>
        </p:spPr>
        <p:txBody>
          <a:bodyPr wrap="square">
            <a:spAutoFit/>
          </a:bodyPr>
          <a:lstStyle/>
          <a:p>
            <a:pPr>
              <a:buClr>
                <a:srgbClr val="921F26"/>
              </a:buClr>
            </a:pPr>
            <a:r>
              <a:rPr lang="es-MX" sz="2000">
                <a:solidFill>
                  <a:srgbClr val="422B7C"/>
                </a:solidFill>
              </a:rPr>
              <a:t>Componentes, interacciones, factores y agentes que integran el proceso de creación de valor público:</a:t>
            </a:r>
          </a:p>
          <a:p>
            <a:pPr>
              <a:buClr>
                <a:srgbClr val="921F26"/>
              </a:buClr>
            </a:pPr>
            <a:endParaRPr lang="es-MX" sz="2000">
              <a:solidFill>
                <a:srgbClr val="422B7C"/>
              </a:solidFill>
            </a:endParaRPr>
          </a:p>
          <a:p>
            <a:pPr marL="800100" lvl="1" indent="-342900">
              <a:buClr>
                <a:srgbClr val="422B7C"/>
              </a:buClr>
              <a:buFont typeface="Arial" panose="020B0604020202020204" pitchFamily="34" charset="0"/>
              <a:buChar char="•"/>
            </a:pPr>
            <a:r>
              <a:rPr lang="es-MX" sz="2000" b="1">
                <a:solidFill>
                  <a:srgbClr val="422B7C"/>
                </a:solidFill>
                <a:latin typeface="Sofia Pro SemiBold" panose="020B0000000000000000" pitchFamily="34" charset="0"/>
              </a:rPr>
              <a:t>PED:</a:t>
            </a:r>
            <a:r>
              <a:rPr lang="es-MX" sz="2000">
                <a:solidFill>
                  <a:srgbClr val="422B7C"/>
                </a:solidFill>
              </a:rPr>
              <a:t> Objetivos, estrategias.</a:t>
            </a:r>
          </a:p>
          <a:p>
            <a:pPr marL="800100" lvl="1" indent="-342900">
              <a:buClr>
                <a:srgbClr val="422B7C"/>
              </a:buClr>
              <a:buFont typeface="Arial" panose="020B0604020202020204" pitchFamily="34" charset="0"/>
              <a:buChar char="•"/>
            </a:pPr>
            <a:r>
              <a:rPr lang="es-MX" sz="2000" b="1">
                <a:solidFill>
                  <a:srgbClr val="422B7C"/>
                </a:solidFill>
                <a:latin typeface="Sofia Pro SemiBold" panose="020B0000000000000000" pitchFamily="34" charset="0"/>
              </a:rPr>
              <a:t>Presupuesto:</a:t>
            </a:r>
            <a:r>
              <a:rPr lang="es-MX" sz="2000">
                <a:solidFill>
                  <a:srgbClr val="422B7C"/>
                </a:solidFill>
              </a:rPr>
              <a:t> Asignación de recursos, costos y bienes y servicios.</a:t>
            </a:r>
          </a:p>
        </p:txBody>
      </p:sp>
      <p:sp>
        <p:nvSpPr>
          <p:cNvPr id="2" name="CuadroTexto 1">
            <a:extLst>
              <a:ext uri="{FF2B5EF4-FFF2-40B4-BE49-F238E27FC236}">
                <a16:creationId xmlns:a16="http://schemas.microsoft.com/office/drawing/2014/main" id="{BA5A2D30-C8FA-6211-5E1C-74D47D54B8BA}"/>
              </a:ext>
            </a:extLst>
          </p:cNvPr>
          <p:cNvSpPr txBox="1"/>
          <p:nvPr/>
        </p:nvSpPr>
        <p:spPr>
          <a:xfrm>
            <a:off x="640080" y="2960449"/>
            <a:ext cx="5154930" cy="3123932"/>
          </a:xfrm>
          <a:prstGeom prst="rect">
            <a:avLst/>
          </a:prstGeom>
          <a:noFill/>
        </p:spPr>
        <p:txBody>
          <a:bodyPr wrap="square" lIns="91440" tIns="45720" rIns="91440" bIns="0" anchor="t">
            <a:spAutoFit/>
          </a:bodyPr>
          <a:lstStyle/>
          <a:p>
            <a:pPr marL="342900" indent="-342900" algn="just">
              <a:buClr>
                <a:schemeClr val="tx1"/>
              </a:buClr>
              <a:buFont typeface="Arial" panose="020B0604020202020204" pitchFamily="34" charset="0"/>
              <a:buChar char="•"/>
            </a:pPr>
            <a:r>
              <a:rPr lang="es-MX" sz="2000"/>
              <a:t>Resultados e impactos </a:t>
            </a:r>
            <a:r>
              <a:rPr lang="es-MX" sz="2000" b="1">
                <a:latin typeface="Sofia Pro SemiBold" panose="020B0000000000000000" pitchFamily="34" charset="0"/>
              </a:rPr>
              <a:t>cuantificables</a:t>
            </a:r>
            <a:r>
              <a:rPr lang="es-MX" sz="2000"/>
              <a:t> para evaluar el rendimiento en todas sus dimensiones.</a:t>
            </a:r>
          </a:p>
          <a:p>
            <a:pPr marL="342900" indent="-342900" algn="just">
              <a:buClr>
                <a:schemeClr val="tx1"/>
              </a:buClr>
              <a:buFont typeface="Arial" panose="020B0604020202020204" pitchFamily="34" charset="0"/>
              <a:buChar char="•"/>
            </a:pPr>
            <a:r>
              <a:rPr lang="es-MX" sz="2000"/>
              <a:t>Análisis del </a:t>
            </a:r>
            <a:r>
              <a:rPr lang="es-MX" sz="2000" b="1">
                <a:latin typeface="Sofia Pro SemiBold" panose="020B0000000000000000" pitchFamily="34" charset="0"/>
              </a:rPr>
              <a:t>desempeño</a:t>
            </a:r>
            <a:r>
              <a:rPr lang="es-MX" sz="2000"/>
              <a:t> y nivel alcanzado en metas mediante sistemas de información para el seguimiento, control y evaluación.</a:t>
            </a:r>
          </a:p>
          <a:p>
            <a:pPr marL="342900" indent="-342900" algn="just">
              <a:buClr>
                <a:schemeClr val="tx1"/>
              </a:buClr>
              <a:buFont typeface="Arial" panose="020B0604020202020204" pitchFamily="34" charset="0"/>
              <a:buChar char="•"/>
            </a:pPr>
            <a:r>
              <a:rPr lang="es-MX" sz="2000"/>
              <a:t>Sistemas de </a:t>
            </a:r>
            <a:r>
              <a:rPr lang="es-MX" sz="2000" b="1">
                <a:latin typeface="Sofia Pro SemiBold" panose="020B0000000000000000" pitchFamily="34" charset="0"/>
              </a:rPr>
              <a:t>monitoreo, medición y control </a:t>
            </a:r>
            <a:r>
              <a:rPr lang="es-MX" sz="2000"/>
              <a:t>que apoye la toma de decisiones.</a:t>
            </a:r>
          </a:p>
        </p:txBody>
      </p:sp>
      <p:grpSp>
        <p:nvGrpSpPr>
          <p:cNvPr id="5" name="Grupo 4">
            <a:extLst>
              <a:ext uri="{FF2B5EF4-FFF2-40B4-BE49-F238E27FC236}">
                <a16:creationId xmlns:a16="http://schemas.microsoft.com/office/drawing/2014/main" id="{A9F81998-488C-B43C-D650-18B5316AAB31}"/>
              </a:ext>
            </a:extLst>
          </p:cNvPr>
          <p:cNvGrpSpPr/>
          <p:nvPr/>
        </p:nvGrpSpPr>
        <p:grpSpPr>
          <a:xfrm>
            <a:off x="420999" y="211355"/>
            <a:ext cx="3153628" cy="452688"/>
            <a:chOff x="420999" y="211355"/>
            <a:chExt cx="3153628" cy="452688"/>
          </a:xfrm>
        </p:grpSpPr>
        <p:pic>
          <p:nvPicPr>
            <p:cNvPr id="7" name="Imagen 6" descr="Texto&#10;&#10;Descripción generada automáticamente con confianza media">
              <a:extLst>
                <a:ext uri="{FF2B5EF4-FFF2-40B4-BE49-F238E27FC236}">
                  <a16:creationId xmlns:a16="http://schemas.microsoft.com/office/drawing/2014/main" id="{10AA3AC8-0C94-A95C-D781-C4C0672C8B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0" name="Imagen 9" descr="Imagen que contiene Interfaz de usuario gráfica&#10;&#10;Descripción generada automáticamente">
              <a:extLst>
                <a:ext uri="{FF2B5EF4-FFF2-40B4-BE49-F238E27FC236}">
                  <a16:creationId xmlns:a16="http://schemas.microsoft.com/office/drawing/2014/main" id="{BB1F6DAE-0207-384F-5629-B4D0B67625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1" name="Conector recto 10">
              <a:extLst>
                <a:ext uri="{FF2B5EF4-FFF2-40B4-BE49-F238E27FC236}">
                  <a16:creationId xmlns:a16="http://schemas.microsoft.com/office/drawing/2014/main" id="{3DC792E4-3941-D398-90A5-5B72B06FC2C6}"/>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97648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3" name="Google Shape;7887;p70">
            <a:extLst>
              <a:ext uri="{FF2B5EF4-FFF2-40B4-BE49-F238E27FC236}">
                <a16:creationId xmlns:a16="http://schemas.microsoft.com/office/drawing/2014/main" id="{B6C0348E-41FE-2FE6-B543-C19CECF799CE}"/>
              </a:ext>
            </a:extLst>
          </p:cNvPr>
          <p:cNvGrpSpPr/>
          <p:nvPr/>
        </p:nvGrpSpPr>
        <p:grpSpPr>
          <a:xfrm>
            <a:off x="446788" y="1721863"/>
            <a:ext cx="11324223" cy="4717037"/>
            <a:chOff x="976724" y="2075423"/>
            <a:chExt cx="6794577" cy="1554315"/>
          </a:xfrm>
          <a:solidFill>
            <a:srgbClr val="EFECE5"/>
          </a:solidFill>
        </p:grpSpPr>
        <p:sp>
          <p:nvSpPr>
            <p:cNvPr id="74" name="Google Shape;7888;p70">
              <a:extLst>
                <a:ext uri="{FF2B5EF4-FFF2-40B4-BE49-F238E27FC236}">
                  <a16:creationId xmlns:a16="http://schemas.microsoft.com/office/drawing/2014/main" id="{887506C1-8F40-7DD1-2300-4612D0E33305}"/>
                </a:ext>
              </a:extLst>
            </p:cNvPr>
            <p:cNvSpPr/>
            <p:nvPr/>
          </p:nvSpPr>
          <p:spPr>
            <a:xfrm>
              <a:off x="6021351" y="2075423"/>
              <a:ext cx="1749950"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grpFill/>
            <a:ln w="25400" cap="flat" cmpd="sng">
              <a:noFill/>
              <a:prstDash val="solid"/>
              <a:round/>
              <a:headEnd type="none" w="sm" len="sm"/>
              <a:tailEnd type="none" w="sm" len="sm"/>
            </a:ln>
          </p:spPr>
          <p:txBody>
            <a:bodyPr spcFirstLastPara="1" wrap="square" lIns="91425" tIns="91425" rIns="91425" bIns="91425" anchor="ctr" anchorCtr="0">
              <a:noAutofit/>
            </a:bodyPr>
            <a:lstStyle/>
            <a:p>
              <a:pPr algn="ctr"/>
              <a:r>
                <a:rPr lang="en-US" sz="1400" b="1" kern="0" dirty="0">
                  <a:latin typeface="Sofia Pro SemiBold" panose="020B0000000000000000" pitchFamily="34" charset="0"/>
                  <a:ea typeface="+mn-lt"/>
                  <a:cs typeface="+mn-lt"/>
                </a:rPr>
                <a:t> </a:t>
              </a:r>
            </a:p>
            <a:p>
              <a:pPr algn="ctr"/>
              <a:r>
                <a:rPr lang="en-US" sz="1400" b="1" kern="0" dirty="0">
                  <a:latin typeface="Sofia Pro SemiBold" panose="020B0000000000000000" pitchFamily="34" charset="0"/>
                  <a:ea typeface="+mn-lt"/>
                  <a:cs typeface="+mn-lt"/>
                </a:rPr>
                <a:t>3. </a:t>
              </a:r>
              <a:r>
                <a:rPr lang="en-US" sz="1400" kern="0" dirty="0" err="1">
                  <a:ea typeface="+mn-lt"/>
                  <a:cs typeface="+mn-lt"/>
                </a:rPr>
                <a:t>Promover</a:t>
              </a:r>
              <a:r>
                <a:rPr lang="en-US" sz="1400" kern="0" dirty="0">
                  <a:ea typeface="+mn-lt"/>
                  <a:cs typeface="+mn-lt"/>
                </a:rPr>
                <a:t> y </a:t>
              </a:r>
              <a:r>
                <a:rPr lang="en-US" sz="1400" kern="0" dirty="0" err="1">
                  <a:ea typeface="+mn-lt"/>
                  <a:cs typeface="+mn-lt"/>
                </a:rPr>
                <a:t>mantener</a:t>
              </a:r>
              <a:r>
                <a:rPr lang="en-US" sz="1400" kern="0" dirty="0">
                  <a:ea typeface="+mn-lt"/>
                  <a:cs typeface="+mn-lt"/>
                </a:rPr>
                <a:t> </a:t>
              </a:r>
            </a:p>
            <a:p>
              <a:pPr algn="ctr"/>
              <a:r>
                <a:rPr lang="en-US" sz="1400" kern="0" dirty="0" err="1">
                  <a:ea typeface="+mn-lt"/>
                  <a:cs typeface="+mn-lt"/>
                </a:rPr>
                <a:t>procesos</a:t>
              </a:r>
              <a:r>
                <a:rPr lang="en-US" sz="1400" kern="0" dirty="0">
                  <a:ea typeface="+mn-lt"/>
                  <a:cs typeface="+mn-lt"/>
                </a:rPr>
                <a:t> </a:t>
              </a:r>
              <a:r>
                <a:rPr lang="en-US" sz="1400" kern="0" dirty="0" err="1">
                  <a:ea typeface="+mn-lt"/>
                  <a:cs typeface="+mn-lt"/>
                </a:rPr>
                <a:t>sencillos</a:t>
              </a:r>
              <a:r>
                <a:rPr lang="en-US" sz="1400" kern="0" dirty="0">
                  <a:ea typeface="+mn-lt"/>
                  <a:cs typeface="+mn-lt"/>
                </a:rPr>
                <a:t> de</a:t>
              </a:r>
              <a:endParaRPr lang="en-US" sz="1400" dirty="0"/>
            </a:p>
            <a:p>
              <a:pPr algn="ctr"/>
              <a:r>
                <a:rPr lang="en-US" sz="1400" b="1" kern="0" dirty="0" err="1">
                  <a:latin typeface="Sofia Pro SemiBold" panose="020B0000000000000000" pitchFamily="34" charset="0"/>
                  <a:ea typeface="+mn-lt"/>
                  <a:cs typeface="+mn-lt"/>
                </a:rPr>
                <a:t>medición</a:t>
              </a:r>
              <a:r>
                <a:rPr lang="en-US" sz="1400" b="1" kern="0" dirty="0">
                  <a:latin typeface="Sofia Pro SemiBold" panose="020B0000000000000000" pitchFamily="34" charset="0"/>
                  <a:ea typeface="+mn-lt"/>
                  <a:cs typeface="+mn-lt"/>
                </a:rPr>
                <a:t> e </a:t>
              </a:r>
              <a:r>
                <a:rPr lang="en-US" sz="1400" b="1" kern="0" dirty="0" err="1">
                  <a:latin typeface="Sofia Pro SemiBold" panose="020B0000000000000000" pitchFamily="34" charset="0"/>
                  <a:ea typeface="+mn-lt"/>
                  <a:cs typeface="+mn-lt"/>
                </a:rPr>
                <a:t>información</a:t>
              </a:r>
              <a:r>
                <a:rPr lang="en-US" sz="1400" b="1" kern="0" dirty="0">
                  <a:latin typeface="Sofia Pro SemiBold" panose="020B0000000000000000" pitchFamily="34" charset="0"/>
                  <a:ea typeface="+mn-lt"/>
                  <a:cs typeface="+mn-lt"/>
                </a:rPr>
                <a:t>.</a:t>
              </a:r>
              <a:endParaRPr lang="en-US" sz="1400" b="1" dirty="0">
                <a:latin typeface="Sofia Pro SemiBold" panose="020B0000000000000000" pitchFamily="34" charset="0"/>
              </a:endParaRPr>
            </a:p>
            <a:p>
              <a:pPr algn="ctr">
                <a:buFont typeface="Arial"/>
                <a:buNone/>
              </a:pPr>
              <a:endParaRPr sz="1400" kern="0" dirty="0">
                <a:cs typeface="Arial"/>
              </a:endParaRPr>
            </a:p>
          </p:txBody>
        </p:sp>
        <p:sp>
          <p:nvSpPr>
            <p:cNvPr id="75" name="Google Shape;7889;p70">
              <a:extLst>
                <a:ext uri="{FF2B5EF4-FFF2-40B4-BE49-F238E27FC236}">
                  <a16:creationId xmlns:a16="http://schemas.microsoft.com/office/drawing/2014/main" id="{1AF160BB-6D1B-BEA3-2286-1227A84D9227}"/>
                </a:ext>
              </a:extLst>
            </p:cNvPr>
            <p:cNvSpPr/>
            <p:nvPr/>
          </p:nvSpPr>
          <p:spPr>
            <a:xfrm>
              <a:off x="4791086" y="2841481"/>
              <a:ext cx="1705062" cy="788257"/>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grpFill/>
            <a:ln w="25400" cap="flat" cmpd="sng">
              <a:noFill/>
              <a:prstDash val="solid"/>
              <a:round/>
              <a:headEnd type="none" w="sm" len="sm"/>
              <a:tailEnd type="none" w="sm" len="sm"/>
            </a:ln>
          </p:spPr>
          <p:txBody>
            <a:bodyPr spcFirstLastPara="1" wrap="square" lIns="91425" tIns="91425" rIns="91425" bIns="91425" anchor="ctr" anchorCtr="0">
              <a:noAutofit/>
            </a:bodyPr>
            <a:lstStyle/>
            <a:p>
              <a:pPr algn="ctr"/>
              <a:r>
                <a:rPr lang="es-ES" sz="1400" b="1" kern="0" dirty="0">
                  <a:latin typeface="Sofia Pro SemiBold" panose="020B0000000000000000" pitchFamily="34" charset="0"/>
                  <a:cs typeface="Segoe UI"/>
                </a:rPr>
                <a:t>5. </a:t>
              </a:r>
              <a:r>
                <a:rPr lang="es-ES" sz="1400" kern="0" dirty="0">
                  <a:cs typeface="Segoe UI"/>
                </a:rPr>
                <a:t>Usar la </a:t>
              </a:r>
              <a:endParaRPr lang="en-US" sz="1400" kern="0" dirty="0">
                <a:cs typeface="Segoe UI"/>
              </a:endParaRPr>
            </a:p>
            <a:p>
              <a:pPr algn="ctr"/>
              <a:r>
                <a:rPr lang="es-ES" sz="1400" kern="0" dirty="0">
                  <a:cs typeface="Segoe UI"/>
                </a:rPr>
                <a:t>información </a:t>
              </a:r>
              <a:endParaRPr lang="en-US" sz="1400" kern="0" dirty="0">
                <a:cs typeface="Segoe UI"/>
              </a:endParaRPr>
            </a:p>
            <a:p>
              <a:pPr algn="ctr"/>
              <a:r>
                <a:rPr lang="es-ES" sz="1400" kern="0" dirty="0">
                  <a:cs typeface="Segoe UI"/>
                </a:rPr>
                <a:t>sobre resultados para </a:t>
              </a:r>
              <a:r>
                <a:rPr lang="es-ES" sz="1400" b="1" kern="0" dirty="0">
                  <a:latin typeface="Sofia Pro SemiBold" panose="020B0000000000000000" pitchFamily="34" charset="0"/>
                  <a:cs typeface="Segoe UI"/>
                </a:rPr>
                <a:t>aprender, </a:t>
              </a:r>
              <a:endParaRPr lang="en-US" sz="1400" b="1" kern="0" dirty="0">
                <a:latin typeface="Sofia Pro SemiBold" panose="020B0000000000000000" pitchFamily="34" charset="0"/>
                <a:cs typeface="Segoe UI"/>
              </a:endParaRPr>
            </a:p>
            <a:p>
              <a:pPr algn="ctr"/>
              <a:r>
                <a:rPr lang="es-ES" sz="1400" b="1" kern="0" dirty="0">
                  <a:latin typeface="Sofia Pro SemiBold" panose="020B0000000000000000" pitchFamily="34" charset="0"/>
                  <a:cs typeface="Segoe UI"/>
                </a:rPr>
                <a:t>apoyar la toma de </a:t>
              </a:r>
            </a:p>
            <a:p>
              <a:pPr algn="ctr"/>
              <a:r>
                <a:rPr lang="es-ES" sz="1400" b="1" kern="0" dirty="0">
                  <a:latin typeface="Sofia Pro SemiBold" panose="020B0000000000000000" pitchFamily="34" charset="0"/>
                  <a:cs typeface="Segoe UI"/>
                </a:rPr>
                <a:t>decisiones y</a:t>
              </a:r>
              <a:endParaRPr lang="en-US" sz="1400" b="1" kern="0" dirty="0">
                <a:latin typeface="Sofia Pro SemiBold" panose="020B0000000000000000" pitchFamily="34" charset="0"/>
                <a:cs typeface="Segoe UI"/>
              </a:endParaRPr>
            </a:p>
            <a:p>
              <a:pPr algn="ctr"/>
              <a:r>
                <a:rPr lang="es-ES" sz="1400" b="1" kern="0" dirty="0">
                  <a:latin typeface="Sofia Pro SemiBold" panose="020B0000000000000000" pitchFamily="34" charset="0"/>
                  <a:cs typeface="Segoe UI"/>
                </a:rPr>
                <a:t>rendir cuentas.</a:t>
              </a:r>
              <a:endParaRPr lang="es-MX" sz="1400" b="1" kern="0" dirty="0">
                <a:latin typeface="Sofia Pro SemiBold" panose="020B0000000000000000" pitchFamily="34" charset="0"/>
                <a:cs typeface="Segoe UI"/>
              </a:endParaRPr>
            </a:p>
            <a:p>
              <a:pPr algn="ctr">
                <a:buFont typeface="Arial"/>
                <a:buNone/>
              </a:pPr>
              <a:endParaRPr sz="1400" kern="0" dirty="0">
                <a:cs typeface="Arial"/>
              </a:endParaRPr>
            </a:p>
          </p:txBody>
        </p:sp>
        <p:sp>
          <p:nvSpPr>
            <p:cNvPr id="76" name="Google Shape;7890;p70">
              <a:extLst>
                <a:ext uri="{FF2B5EF4-FFF2-40B4-BE49-F238E27FC236}">
                  <a16:creationId xmlns:a16="http://schemas.microsoft.com/office/drawing/2014/main" id="{4D333F7F-2CFB-2E1F-69CB-C57D5A137B0C}"/>
                </a:ext>
              </a:extLst>
            </p:cNvPr>
            <p:cNvSpPr/>
            <p:nvPr/>
          </p:nvSpPr>
          <p:spPr>
            <a:xfrm>
              <a:off x="976724" y="2075423"/>
              <a:ext cx="1734471"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grpFill/>
            <a:ln w="25400" cap="flat" cmpd="sng">
              <a:noFill/>
              <a:prstDash val="solid"/>
              <a:round/>
              <a:headEnd type="none" w="sm" len="sm"/>
              <a:tailEnd type="none" w="sm" len="sm"/>
            </a:ln>
          </p:spPr>
          <p:txBody>
            <a:bodyPr spcFirstLastPara="1" wrap="square" lIns="91425" tIns="91425" rIns="91425" bIns="91425" anchor="ctr" anchorCtr="0">
              <a:noAutofit/>
            </a:bodyPr>
            <a:lstStyle/>
            <a:p>
              <a:pPr algn="ctr"/>
              <a:r>
                <a:rPr lang="es-ES" sz="1400" b="1" kern="0">
                  <a:latin typeface="Sofia Pro SemiBold" panose="020B0000000000000000" pitchFamily="34" charset="0"/>
                  <a:ea typeface="+mn-lt"/>
                  <a:cs typeface="+mn-lt"/>
                </a:rPr>
                <a:t>  1. </a:t>
              </a:r>
              <a:r>
                <a:rPr lang="es-ES" sz="1400" kern="0">
                  <a:ea typeface="+mn-lt"/>
                  <a:cs typeface="+mn-lt"/>
                </a:rPr>
                <a:t>Centrar el diálogo en los </a:t>
              </a:r>
              <a:r>
                <a:rPr lang="es-ES" sz="1400" b="1" kern="0">
                  <a:latin typeface="Sofia Pro SemiBold" panose="020B0000000000000000" pitchFamily="34" charset="0"/>
                  <a:ea typeface="+mn-lt"/>
                  <a:cs typeface="+mn-lt"/>
                </a:rPr>
                <a:t>resultados.</a:t>
              </a:r>
              <a:endParaRPr lang="en-US" sz="1400" b="1">
                <a:latin typeface="Sofia Pro SemiBold" panose="020B0000000000000000" pitchFamily="34" charset="0"/>
              </a:endParaRPr>
            </a:p>
          </p:txBody>
        </p:sp>
        <p:sp>
          <p:nvSpPr>
            <p:cNvPr id="77" name="Google Shape;7891;p70">
              <a:extLst>
                <a:ext uri="{FF2B5EF4-FFF2-40B4-BE49-F238E27FC236}">
                  <a16:creationId xmlns:a16="http://schemas.microsoft.com/office/drawing/2014/main" id="{4F5A659C-C3B8-8E9B-4E03-B0B9898962DD}"/>
                </a:ext>
              </a:extLst>
            </p:cNvPr>
            <p:cNvSpPr/>
            <p:nvPr/>
          </p:nvSpPr>
          <p:spPr>
            <a:xfrm>
              <a:off x="2240279" y="2838973"/>
              <a:ext cx="1701182" cy="790765"/>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grpFill/>
            <a:ln w="25400" cap="flat" cmpd="sng">
              <a:noFill/>
              <a:prstDash val="solid"/>
              <a:round/>
              <a:headEnd type="none" w="sm" len="sm"/>
              <a:tailEnd type="none" w="sm" len="sm"/>
            </a:ln>
          </p:spPr>
          <p:txBody>
            <a:bodyPr spcFirstLastPara="1" wrap="square" lIns="91425" tIns="91425" rIns="91425" bIns="91425" anchor="ctr" anchorCtr="0">
              <a:noAutofit/>
            </a:bodyPr>
            <a:lstStyle/>
            <a:p>
              <a:pPr algn="ctr"/>
              <a:r>
                <a:rPr lang="es-ES" sz="1400" b="1" kern="0">
                  <a:latin typeface="Sofia Pro SemiBold" panose="020B0000000000000000" pitchFamily="34" charset="0"/>
                  <a:ea typeface="+mn-lt"/>
                  <a:cs typeface="+mn-lt"/>
                </a:rPr>
                <a:t>4. Gestionar para resultados </a:t>
              </a:r>
              <a:r>
                <a:rPr lang="es-ES" sz="1400" kern="0">
                  <a:ea typeface="+mn-lt"/>
                  <a:cs typeface="+mn-lt"/>
                </a:rPr>
                <a:t>y no por resultados.</a:t>
              </a:r>
              <a:endParaRPr lang="en-US" sz="1400"/>
            </a:p>
          </p:txBody>
        </p:sp>
        <p:sp>
          <p:nvSpPr>
            <p:cNvPr id="78" name="Google Shape;7892;p70">
              <a:extLst>
                <a:ext uri="{FF2B5EF4-FFF2-40B4-BE49-F238E27FC236}">
                  <a16:creationId xmlns:a16="http://schemas.microsoft.com/office/drawing/2014/main" id="{DB72A2CB-A102-EBC3-C64A-C290A12014A9}"/>
                </a:ext>
              </a:extLst>
            </p:cNvPr>
            <p:cNvSpPr/>
            <p:nvPr/>
          </p:nvSpPr>
          <p:spPr>
            <a:xfrm>
              <a:off x="3473723" y="2141102"/>
              <a:ext cx="1788981"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grpFill/>
            <a:ln w="25400" cap="flat" cmpd="sng">
              <a:noFill/>
              <a:prstDash val="solid"/>
              <a:round/>
              <a:headEnd type="none" w="sm" len="sm"/>
              <a:tailEnd type="none" w="sm" len="sm"/>
            </a:ln>
          </p:spPr>
          <p:txBody>
            <a:bodyPr spcFirstLastPara="1" wrap="square" lIns="91425" tIns="91425" rIns="91425" bIns="91425" anchor="ctr" anchorCtr="0">
              <a:noAutofit/>
            </a:bodyPr>
            <a:lstStyle/>
            <a:p>
              <a:pPr algn="ctr"/>
              <a:r>
                <a:rPr lang="es-ES" sz="1400" b="1" kern="0">
                  <a:latin typeface="Sofia Pro SemiBold" panose="020B0000000000000000" pitchFamily="34" charset="0"/>
                  <a:cs typeface="Segoe UI"/>
                </a:rPr>
                <a:t>2. Alinear </a:t>
              </a:r>
              <a:r>
                <a:rPr lang="es-ES" sz="1400" kern="0">
                  <a:cs typeface="Segoe UI"/>
                </a:rPr>
                <a:t>la </a:t>
              </a:r>
              <a:endParaRPr lang="en-US" sz="1400" kern="0">
                <a:cs typeface="Segoe UI"/>
              </a:endParaRPr>
            </a:p>
            <a:p>
              <a:pPr algn="ctr"/>
              <a:r>
                <a:rPr lang="es-ES" sz="1400" kern="0">
                  <a:cs typeface="Segoe UI"/>
                </a:rPr>
                <a:t>planeación, </a:t>
              </a:r>
              <a:endParaRPr lang="en-US" sz="1400" kern="0">
                <a:cs typeface="Segoe UI"/>
              </a:endParaRPr>
            </a:p>
            <a:p>
              <a:pPr algn="ctr"/>
              <a:r>
                <a:rPr lang="es-ES" sz="1400" kern="0">
                  <a:cs typeface="Segoe UI"/>
                </a:rPr>
                <a:t>programación,</a:t>
              </a:r>
              <a:endParaRPr lang="en-US" sz="1400" kern="0">
                <a:cs typeface="Segoe UI"/>
              </a:endParaRPr>
            </a:p>
            <a:p>
              <a:pPr algn="ctr"/>
              <a:r>
                <a:rPr lang="es-ES" sz="1400" kern="0">
                  <a:cs typeface="Segoe UI"/>
                </a:rPr>
                <a:t>presupuestación, </a:t>
              </a:r>
              <a:endParaRPr lang="en-US" sz="1400" kern="0">
                <a:cs typeface="Segoe UI"/>
              </a:endParaRPr>
            </a:p>
            <a:p>
              <a:pPr algn="ctr"/>
              <a:r>
                <a:rPr lang="es-ES" sz="1400" kern="0">
                  <a:cs typeface="Segoe UI"/>
                </a:rPr>
                <a:t>monitoreo y </a:t>
              </a:r>
              <a:endParaRPr lang="en-US" sz="1400" kern="0">
                <a:cs typeface="Segoe UI"/>
              </a:endParaRPr>
            </a:p>
            <a:p>
              <a:pPr algn="ctr"/>
              <a:r>
                <a:rPr lang="es-ES" sz="1400" kern="0">
                  <a:cs typeface="Segoe UI"/>
                </a:rPr>
                <a:t>evaluación</a:t>
              </a:r>
              <a:endParaRPr lang="en-US" sz="1400" kern="0">
                <a:cs typeface="Segoe UI"/>
              </a:endParaRPr>
            </a:p>
            <a:p>
              <a:pPr algn="ctr"/>
              <a:r>
                <a:rPr lang="es-ES" sz="1400" kern="0">
                  <a:cs typeface="Segoe UI"/>
                </a:rPr>
                <a:t>con los </a:t>
              </a:r>
              <a:endParaRPr lang="es-ES" sz="1400">
                <a:cs typeface="Calibri"/>
              </a:endParaRPr>
            </a:p>
            <a:p>
              <a:pPr algn="ctr"/>
              <a:r>
                <a:rPr lang="es-ES" sz="1400" kern="0">
                  <a:cs typeface="Segoe UI"/>
                </a:rPr>
                <a:t>resultados.</a:t>
              </a:r>
              <a:endParaRPr sz="1400"/>
            </a:p>
          </p:txBody>
        </p:sp>
        <p:sp>
          <p:nvSpPr>
            <p:cNvPr id="79" name="Google Shape;7893;p70">
              <a:extLst>
                <a:ext uri="{FF2B5EF4-FFF2-40B4-BE49-F238E27FC236}">
                  <a16:creationId xmlns:a16="http://schemas.microsoft.com/office/drawing/2014/main" id="{0B6E60F0-92B9-3477-003D-C7E4D8A29F69}"/>
                </a:ext>
              </a:extLst>
            </p:cNvPr>
            <p:cNvSpPr/>
            <p:nvPr/>
          </p:nvSpPr>
          <p:spPr>
            <a:xfrm>
              <a:off x="976724" y="2738363"/>
              <a:ext cx="6743742" cy="355421"/>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grpFill/>
            <a:ln w="28575" cap="flat" cmpd="sng">
              <a:solidFill>
                <a:srgbClr val="BDB091"/>
              </a:solidFill>
              <a:prstDash val="solid"/>
              <a:miter lim="13007"/>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2000" kern="0">
                <a:cs typeface="Arial"/>
                <a:sym typeface="Arial"/>
              </a:endParaRPr>
            </a:p>
          </p:txBody>
        </p:sp>
      </p:grpSp>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1427167" y="1056325"/>
            <a:ext cx="9783755" cy="671906"/>
          </a:xfrm>
        </p:spPr>
        <p:txBody>
          <a:bodyPr>
            <a:noAutofit/>
          </a:bodyPr>
          <a:lstStyle/>
          <a:p>
            <a:r>
              <a:rPr lang="es-MX" sz="3600" b="1">
                <a:solidFill>
                  <a:srgbClr val="BDB091"/>
                </a:solidFill>
                <a:latin typeface="Sofia Pro SemiBold" panose="020B0000000000000000" pitchFamily="34" charset="0"/>
              </a:rPr>
              <a:t>PRINCIPIOS QUE FUNDAMENTAN LA (</a:t>
            </a:r>
            <a:r>
              <a:rPr lang="es-MX" sz="3600" b="1" err="1">
                <a:solidFill>
                  <a:srgbClr val="BDB091"/>
                </a:solidFill>
                <a:latin typeface="Sofia Pro SemiBold" panose="020B0000000000000000" pitchFamily="34" charset="0"/>
              </a:rPr>
              <a:t>GpR</a:t>
            </a:r>
            <a:r>
              <a:rPr lang="es-MX" sz="3600" b="1">
                <a:solidFill>
                  <a:srgbClr val="BDB091"/>
                </a:solidFill>
                <a:latin typeface="Sofia Pro SemiBold" panose="020B0000000000000000" pitchFamily="34" charset="0"/>
              </a:rPr>
              <a:t>)</a:t>
            </a:r>
          </a:p>
        </p:txBody>
      </p:sp>
      <p:grpSp>
        <p:nvGrpSpPr>
          <p:cNvPr id="4" name="Grupo 3">
            <a:extLst>
              <a:ext uri="{FF2B5EF4-FFF2-40B4-BE49-F238E27FC236}">
                <a16:creationId xmlns:a16="http://schemas.microsoft.com/office/drawing/2014/main" id="{7F39B512-C911-6DAC-DF75-C47974D745BB}"/>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564677BD-4168-97B0-E98A-05BCFD748B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042D0014-A052-53B0-B2FA-9A266EB2B1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B575E730-02F1-123A-D79F-4434B9375098}"/>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514257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8814690F-B9B0-9890-3B69-904346D0F034}"/>
              </a:ext>
            </a:extLst>
          </p:cNvPr>
          <p:cNvSpPr txBox="1"/>
          <p:nvPr/>
        </p:nvSpPr>
        <p:spPr>
          <a:xfrm>
            <a:off x="1458386" y="1032515"/>
            <a:ext cx="9275227" cy="646331"/>
          </a:xfrm>
          <a:prstGeom prst="rect">
            <a:avLst/>
          </a:prstGeom>
          <a:noFill/>
        </p:spPr>
        <p:txBody>
          <a:bodyPr wrap="square" lIns="91440" tIns="45720" rIns="91440" bIns="45720" rtlCol="0" anchor="t">
            <a:spAutoFit/>
          </a:bodyPr>
          <a:lstStyle/>
          <a:p>
            <a:r>
              <a:rPr lang="es-MX" sz="3600">
                <a:solidFill>
                  <a:srgbClr val="BDB091"/>
                </a:solidFill>
                <a:latin typeface="Sofia Pro SemiBold" panose="020B0000000000000000" pitchFamily="34" charset="0"/>
              </a:rPr>
              <a:t>Dimensiones de la gestión para resultados.</a:t>
            </a:r>
          </a:p>
        </p:txBody>
      </p:sp>
      <p:grpSp>
        <p:nvGrpSpPr>
          <p:cNvPr id="3" name="Google Shape;7871;p70">
            <a:extLst>
              <a:ext uri="{FF2B5EF4-FFF2-40B4-BE49-F238E27FC236}">
                <a16:creationId xmlns:a16="http://schemas.microsoft.com/office/drawing/2014/main" id="{6F278FD9-72F2-BD01-50D1-FF3499A12B78}"/>
              </a:ext>
            </a:extLst>
          </p:cNvPr>
          <p:cNvGrpSpPr>
            <a:grpSpLocks noChangeAspect="1"/>
          </p:cNvGrpSpPr>
          <p:nvPr/>
        </p:nvGrpSpPr>
        <p:grpSpPr>
          <a:xfrm>
            <a:off x="256967" y="1933000"/>
            <a:ext cx="11686465" cy="4550640"/>
            <a:chOff x="634175" y="3158458"/>
            <a:chExt cx="3302983" cy="1286161"/>
          </a:xfrm>
        </p:grpSpPr>
        <p:cxnSp>
          <p:nvCxnSpPr>
            <p:cNvPr id="5" name="Google Shape;7872;p70">
              <a:extLst>
                <a:ext uri="{FF2B5EF4-FFF2-40B4-BE49-F238E27FC236}">
                  <a16:creationId xmlns:a16="http://schemas.microsoft.com/office/drawing/2014/main" id="{7D3BD331-A8D8-979B-3468-046DE36139DB}"/>
                </a:ext>
              </a:extLst>
            </p:cNvPr>
            <p:cNvCxnSpPr>
              <a:cxnSpLocks/>
              <a:stCxn id="14" idx="4"/>
              <a:endCxn id="16" idx="0"/>
            </p:cNvCxnSpPr>
            <p:nvPr/>
          </p:nvCxnSpPr>
          <p:spPr>
            <a:xfrm>
              <a:off x="1007492" y="3750058"/>
              <a:ext cx="591391" cy="102961"/>
            </a:xfrm>
            <a:prstGeom prst="straightConnector1">
              <a:avLst/>
            </a:prstGeom>
            <a:noFill/>
            <a:ln w="28575" cap="flat" cmpd="sng">
              <a:solidFill>
                <a:srgbClr val="BDB091"/>
              </a:solidFill>
              <a:prstDash val="solid"/>
              <a:round/>
              <a:headEnd type="none" w="med" len="med"/>
              <a:tailEnd type="none" w="med" len="med"/>
            </a:ln>
          </p:spPr>
        </p:cxnSp>
        <p:cxnSp>
          <p:nvCxnSpPr>
            <p:cNvPr id="7" name="Google Shape;7875;p70">
              <a:extLst>
                <a:ext uri="{FF2B5EF4-FFF2-40B4-BE49-F238E27FC236}">
                  <a16:creationId xmlns:a16="http://schemas.microsoft.com/office/drawing/2014/main" id="{7269C882-F95B-369B-7DCE-F445F4842848}"/>
                </a:ext>
              </a:extLst>
            </p:cNvPr>
            <p:cNvCxnSpPr>
              <a:cxnSpLocks/>
              <a:stCxn id="16" idx="0"/>
              <a:endCxn id="13" idx="4"/>
            </p:cNvCxnSpPr>
            <p:nvPr/>
          </p:nvCxnSpPr>
          <p:spPr>
            <a:xfrm flipV="1">
              <a:off x="1598883" y="3750058"/>
              <a:ext cx="609162" cy="102961"/>
            </a:xfrm>
            <a:prstGeom prst="straightConnector1">
              <a:avLst/>
            </a:prstGeom>
            <a:noFill/>
            <a:ln w="28575" cap="flat" cmpd="sng">
              <a:solidFill>
                <a:srgbClr val="BDB091"/>
              </a:solidFill>
              <a:prstDash val="solid"/>
              <a:round/>
              <a:headEnd type="none" w="med" len="med"/>
              <a:tailEnd type="none" w="med" len="med"/>
            </a:ln>
          </p:spPr>
        </p:cxnSp>
        <p:cxnSp>
          <p:nvCxnSpPr>
            <p:cNvPr id="10" name="Google Shape;7877;p70">
              <a:extLst>
                <a:ext uri="{FF2B5EF4-FFF2-40B4-BE49-F238E27FC236}">
                  <a16:creationId xmlns:a16="http://schemas.microsoft.com/office/drawing/2014/main" id="{C963A9F9-373D-1997-B417-9C93D0458E19}"/>
                </a:ext>
              </a:extLst>
            </p:cNvPr>
            <p:cNvCxnSpPr>
              <a:cxnSpLocks/>
              <a:stCxn id="13" idx="4"/>
              <a:endCxn id="15" idx="0"/>
            </p:cNvCxnSpPr>
            <p:nvPr/>
          </p:nvCxnSpPr>
          <p:spPr>
            <a:xfrm>
              <a:off x="2208045" y="3750058"/>
              <a:ext cx="764405" cy="102960"/>
            </a:xfrm>
            <a:prstGeom prst="straightConnector1">
              <a:avLst/>
            </a:prstGeom>
            <a:noFill/>
            <a:ln w="28575" cap="flat" cmpd="sng">
              <a:solidFill>
                <a:srgbClr val="BDB091"/>
              </a:solidFill>
              <a:prstDash val="solid"/>
              <a:round/>
              <a:headEnd type="none" w="med" len="med"/>
              <a:tailEnd type="none" w="med" len="med"/>
            </a:ln>
          </p:spPr>
        </p:cxnSp>
        <p:cxnSp>
          <p:nvCxnSpPr>
            <p:cNvPr id="11" name="Google Shape;7879;p70">
              <a:extLst>
                <a:ext uri="{FF2B5EF4-FFF2-40B4-BE49-F238E27FC236}">
                  <a16:creationId xmlns:a16="http://schemas.microsoft.com/office/drawing/2014/main" id="{D1F9BA6B-5791-2197-9660-8D54246C4889}"/>
                </a:ext>
              </a:extLst>
            </p:cNvPr>
            <p:cNvCxnSpPr>
              <a:cxnSpLocks/>
              <a:stCxn id="15" idx="0"/>
              <a:endCxn id="12" idx="4"/>
            </p:cNvCxnSpPr>
            <p:nvPr/>
          </p:nvCxnSpPr>
          <p:spPr>
            <a:xfrm flipV="1">
              <a:off x="2972450" y="3750058"/>
              <a:ext cx="591391" cy="102960"/>
            </a:xfrm>
            <a:prstGeom prst="straightConnector1">
              <a:avLst/>
            </a:prstGeom>
            <a:noFill/>
            <a:ln w="28575" cap="flat" cmpd="sng">
              <a:solidFill>
                <a:srgbClr val="BDB091"/>
              </a:solidFill>
              <a:prstDash val="solid"/>
              <a:round/>
              <a:headEnd type="none" w="med" len="med"/>
              <a:tailEnd type="none" w="med" len="med"/>
            </a:ln>
          </p:spPr>
        </p:cxnSp>
        <p:sp>
          <p:nvSpPr>
            <p:cNvPr id="12" name="Google Shape;7880;p70">
              <a:extLst>
                <a:ext uri="{FF2B5EF4-FFF2-40B4-BE49-F238E27FC236}">
                  <a16:creationId xmlns:a16="http://schemas.microsoft.com/office/drawing/2014/main" id="{E6E26772-9A28-3C25-6650-1DB90E33DE96}"/>
                </a:ext>
              </a:extLst>
            </p:cNvPr>
            <p:cNvSpPr/>
            <p:nvPr/>
          </p:nvSpPr>
          <p:spPr>
            <a:xfrm>
              <a:off x="3190524" y="3158458"/>
              <a:ext cx="746634" cy="591600"/>
            </a:xfrm>
            <a:prstGeom prst="ellipse">
              <a:avLst/>
            </a:prstGeom>
            <a:solidFill>
              <a:srgbClr val="EFECE5"/>
            </a:solidFill>
            <a:ln w="9525" cap="flat" cmpd="sng">
              <a:noFill/>
              <a:prstDash val="solid"/>
              <a:round/>
              <a:headEnd type="none" w="sm" len="sm"/>
              <a:tailEnd type="none" w="sm" len="sm"/>
            </a:ln>
          </p:spPr>
          <p:txBody>
            <a:bodyPr spcFirstLastPara="1" wrap="square" lIns="68575" tIns="34275" rIns="68575" bIns="34275" anchor="ctr" anchorCtr="0">
              <a:noAutofit/>
            </a:bodyPr>
            <a:lstStyle/>
            <a:p>
              <a:pPr algn="ctr">
                <a:buClr>
                  <a:srgbClr val="000000"/>
                </a:buClr>
                <a:buFont typeface="Arial"/>
                <a:buNone/>
              </a:pPr>
              <a:endParaRPr sz="1400" kern="0">
                <a:solidFill>
                  <a:srgbClr val="00C3B1"/>
                </a:solidFill>
                <a:latin typeface="Calibri"/>
                <a:sym typeface="Calibri"/>
              </a:endParaRPr>
            </a:p>
          </p:txBody>
        </p:sp>
        <p:sp>
          <p:nvSpPr>
            <p:cNvPr id="13" name="Google Shape;7876;p70">
              <a:extLst>
                <a:ext uri="{FF2B5EF4-FFF2-40B4-BE49-F238E27FC236}">
                  <a16:creationId xmlns:a16="http://schemas.microsoft.com/office/drawing/2014/main" id="{78BBAEAC-4279-4B50-5D85-34375B6D213E}"/>
                </a:ext>
              </a:extLst>
            </p:cNvPr>
            <p:cNvSpPr/>
            <p:nvPr/>
          </p:nvSpPr>
          <p:spPr>
            <a:xfrm>
              <a:off x="1816957" y="3158458"/>
              <a:ext cx="782176" cy="591600"/>
            </a:xfrm>
            <a:prstGeom prst="ellipse">
              <a:avLst/>
            </a:prstGeom>
            <a:solidFill>
              <a:srgbClr val="D6CEBC"/>
            </a:solidFill>
            <a:ln w="9525" cap="flat" cmpd="sng">
              <a:noFill/>
              <a:prstDash val="solid"/>
              <a:round/>
              <a:headEnd type="none" w="sm" len="sm"/>
              <a:tailEnd type="none" w="sm" len="sm"/>
            </a:ln>
          </p:spPr>
          <p:txBody>
            <a:bodyPr spcFirstLastPara="1" wrap="square" lIns="68575" tIns="34275" rIns="68575" bIns="34275" anchor="ctr" anchorCtr="0">
              <a:noAutofit/>
            </a:bodyPr>
            <a:lstStyle/>
            <a:p>
              <a:pPr algn="ctr">
                <a:buClr>
                  <a:srgbClr val="000000"/>
                </a:buClr>
                <a:buFont typeface="Arial"/>
                <a:buNone/>
              </a:pPr>
              <a:endParaRPr sz="1400" kern="0">
                <a:solidFill>
                  <a:srgbClr val="00C3B1"/>
                </a:solidFill>
                <a:latin typeface="Calibri"/>
                <a:sym typeface="Calibri"/>
              </a:endParaRPr>
            </a:p>
          </p:txBody>
        </p:sp>
        <p:sp>
          <p:nvSpPr>
            <p:cNvPr id="14" name="Google Shape;7873;p70">
              <a:extLst>
                <a:ext uri="{FF2B5EF4-FFF2-40B4-BE49-F238E27FC236}">
                  <a16:creationId xmlns:a16="http://schemas.microsoft.com/office/drawing/2014/main" id="{2FA937AA-8F41-8A03-6FA4-641E470E4A92}"/>
                </a:ext>
              </a:extLst>
            </p:cNvPr>
            <p:cNvSpPr/>
            <p:nvPr/>
          </p:nvSpPr>
          <p:spPr>
            <a:xfrm>
              <a:off x="634175" y="3158458"/>
              <a:ext cx="746634" cy="591600"/>
            </a:xfrm>
            <a:prstGeom prst="ellipse">
              <a:avLst/>
            </a:prstGeom>
            <a:solidFill>
              <a:srgbClr val="EFECE5"/>
            </a:solidFill>
            <a:ln w="9525" cap="flat" cmpd="sng">
              <a:noFill/>
              <a:prstDash val="solid"/>
              <a:round/>
              <a:headEnd type="none" w="sm" len="sm"/>
              <a:tailEnd type="none" w="sm" len="sm"/>
            </a:ln>
          </p:spPr>
          <p:txBody>
            <a:bodyPr spcFirstLastPara="1" wrap="square" lIns="68575" tIns="34275" rIns="68575" bIns="34275" anchor="ctr" anchorCtr="0">
              <a:noAutofit/>
            </a:bodyPr>
            <a:lstStyle/>
            <a:p>
              <a:pPr algn="ctr">
                <a:buClr>
                  <a:srgbClr val="000000"/>
                </a:buClr>
                <a:buFont typeface="Arial"/>
                <a:buNone/>
              </a:pPr>
              <a:endParaRPr sz="1400" kern="0">
                <a:solidFill>
                  <a:srgbClr val="00C3B1"/>
                </a:solidFill>
                <a:latin typeface="Calibri"/>
                <a:sym typeface="Calibri"/>
              </a:endParaRPr>
            </a:p>
          </p:txBody>
        </p:sp>
        <p:sp>
          <p:nvSpPr>
            <p:cNvPr id="15" name="Google Shape;7878;p70">
              <a:extLst>
                <a:ext uri="{FF2B5EF4-FFF2-40B4-BE49-F238E27FC236}">
                  <a16:creationId xmlns:a16="http://schemas.microsoft.com/office/drawing/2014/main" id="{606465AB-B10F-6EDD-119C-38BE9254E48F}"/>
                </a:ext>
              </a:extLst>
            </p:cNvPr>
            <p:cNvSpPr/>
            <p:nvPr/>
          </p:nvSpPr>
          <p:spPr>
            <a:xfrm>
              <a:off x="2599133" y="3853018"/>
              <a:ext cx="746634" cy="591600"/>
            </a:xfrm>
            <a:prstGeom prst="ellipse">
              <a:avLst/>
            </a:prstGeom>
            <a:solidFill>
              <a:srgbClr val="EFECE5"/>
            </a:solidFill>
            <a:ln w="9525" cap="flat" cmpd="sng">
              <a:noFill/>
              <a:prstDash val="solid"/>
              <a:round/>
              <a:headEnd type="none" w="sm" len="sm"/>
              <a:tailEnd type="none" w="sm" len="sm"/>
            </a:ln>
          </p:spPr>
          <p:txBody>
            <a:bodyPr spcFirstLastPara="1" wrap="square" lIns="68575" tIns="34275" rIns="68575" bIns="34275" anchor="ctr" anchorCtr="0">
              <a:noAutofit/>
            </a:bodyPr>
            <a:lstStyle/>
            <a:p>
              <a:pPr algn="ctr">
                <a:buClr>
                  <a:srgbClr val="000000"/>
                </a:buClr>
                <a:buFont typeface="Arial"/>
                <a:buNone/>
              </a:pPr>
              <a:endParaRPr sz="1400" kern="0">
                <a:solidFill>
                  <a:srgbClr val="00C3B1"/>
                </a:solidFill>
                <a:latin typeface="Calibri"/>
                <a:sym typeface="Calibri"/>
              </a:endParaRPr>
            </a:p>
          </p:txBody>
        </p:sp>
        <p:sp>
          <p:nvSpPr>
            <p:cNvPr id="16" name="Google Shape;7874;p70">
              <a:extLst>
                <a:ext uri="{FF2B5EF4-FFF2-40B4-BE49-F238E27FC236}">
                  <a16:creationId xmlns:a16="http://schemas.microsoft.com/office/drawing/2014/main" id="{D93DBE26-68CE-E32D-5D8F-776DE9B3173B}"/>
                </a:ext>
              </a:extLst>
            </p:cNvPr>
            <p:cNvSpPr/>
            <p:nvPr/>
          </p:nvSpPr>
          <p:spPr>
            <a:xfrm>
              <a:off x="1225566" y="3853019"/>
              <a:ext cx="746634" cy="591600"/>
            </a:xfrm>
            <a:prstGeom prst="ellipse">
              <a:avLst/>
            </a:prstGeom>
            <a:solidFill>
              <a:srgbClr val="EFECE5"/>
            </a:solidFill>
            <a:ln w="9525" cap="flat" cmpd="sng">
              <a:noFill/>
              <a:prstDash val="solid"/>
              <a:round/>
              <a:headEnd type="none" w="sm" len="sm"/>
              <a:tailEnd type="none" w="sm" len="sm"/>
            </a:ln>
          </p:spPr>
          <p:txBody>
            <a:bodyPr spcFirstLastPara="1" wrap="square" lIns="68575" tIns="34275" rIns="68575" bIns="34275" anchor="ctr" anchorCtr="0">
              <a:noAutofit/>
            </a:bodyPr>
            <a:lstStyle/>
            <a:p>
              <a:pPr algn="ctr">
                <a:buClr>
                  <a:srgbClr val="000000"/>
                </a:buClr>
                <a:buFont typeface="Arial"/>
                <a:buNone/>
              </a:pPr>
              <a:endParaRPr sz="1400" kern="0">
                <a:solidFill>
                  <a:srgbClr val="FFFFFF"/>
                </a:solidFill>
                <a:latin typeface="Calibri"/>
                <a:sym typeface="Calibri"/>
              </a:endParaRPr>
            </a:p>
          </p:txBody>
        </p:sp>
      </p:grpSp>
      <p:sp>
        <p:nvSpPr>
          <p:cNvPr id="17" name="CuadroTexto 16">
            <a:extLst>
              <a:ext uri="{FF2B5EF4-FFF2-40B4-BE49-F238E27FC236}">
                <a16:creationId xmlns:a16="http://schemas.microsoft.com/office/drawing/2014/main" id="{2767127A-7DAC-907F-6A77-31DA2D1729F6}"/>
              </a:ext>
            </a:extLst>
          </p:cNvPr>
          <p:cNvSpPr txBox="1"/>
          <p:nvPr/>
        </p:nvSpPr>
        <p:spPr>
          <a:xfrm>
            <a:off x="392987" y="2202360"/>
            <a:ext cx="2317890" cy="1569660"/>
          </a:xfrm>
          <a:prstGeom prst="rect">
            <a:avLst/>
          </a:prstGeom>
          <a:noFill/>
        </p:spPr>
        <p:txBody>
          <a:bodyPr wrap="square" rtlCol="0">
            <a:spAutoFit/>
          </a:bodyPr>
          <a:lstStyle/>
          <a:p>
            <a:pPr algn="ctr"/>
            <a:r>
              <a:rPr lang="es-MX" sz="1600"/>
              <a:t>El </a:t>
            </a:r>
            <a:r>
              <a:rPr lang="es-MX" sz="1600" b="1">
                <a:latin typeface="Sofia Pro SemiBold" panose="020B0000000000000000" pitchFamily="34" charset="0"/>
              </a:rPr>
              <a:t>resultado</a:t>
            </a:r>
            <a:r>
              <a:rPr lang="es-MX" sz="1600"/>
              <a:t> es  referencia clave, se aplica al proceso y crea un marco conceptual de gestión </a:t>
            </a:r>
          </a:p>
          <a:p>
            <a:pPr algn="ctr"/>
            <a:r>
              <a:rPr lang="es-MX" sz="1600"/>
              <a:t>organizativa. </a:t>
            </a:r>
          </a:p>
        </p:txBody>
      </p:sp>
      <p:sp>
        <p:nvSpPr>
          <p:cNvPr id="18" name="CuadroTexto 17">
            <a:extLst>
              <a:ext uri="{FF2B5EF4-FFF2-40B4-BE49-F238E27FC236}">
                <a16:creationId xmlns:a16="http://schemas.microsoft.com/office/drawing/2014/main" id="{629086CB-CC17-ACAD-8790-324B98E4BC3F}"/>
              </a:ext>
            </a:extLst>
          </p:cNvPr>
          <p:cNvSpPr txBox="1"/>
          <p:nvPr/>
        </p:nvSpPr>
        <p:spPr>
          <a:xfrm>
            <a:off x="9461182" y="2512559"/>
            <a:ext cx="2379942" cy="1077218"/>
          </a:xfrm>
          <a:prstGeom prst="rect">
            <a:avLst/>
          </a:prstGeom>
          <a:noFill/>
        </p:spPr>
        <p:txBody>
          <a:bodyPr wrap="square" rtlCol="0">
            <a:spAutoFit/>
          </a:bodyPr>
          <a:lstStyle/>
          <a:p>
            <a:pPr algn="ctr"/>
            <a:r>
              <a:rPr lang="es-MX" sz="1600"/>
              <a:t>La </a:t>
            </a:r>
            <a:r>
              <a:rPr lang="es-MX" sz="1600" b="1">
                <a:latin typeface="Sofia Pro SemiBold" panose="020B0000000000000000" pitchFamily="34" charset="0"/>
              </a:rPr>
              <a:t>responsabilidad </a:t>
            </a:r>
            <a:r>
              <a:rPr lang="es-MX" sz="1600"/>
              <a:t>de la gestión vincula a los directivos al resultado obtenido.</a:t>
            </a:r>
          </a:p>
        </p:txBody>
      </p:sp>
      <p:sp>
        <p:nvSpPr>
          <p:cNvPr id="19" name="CuadroTexto 18">
            <a:extLst>
              <a:ext uri="{FF2B5EF4-FFF2-40B4-BE49-F238E27FC236}">
                <a16:creationId xmlns:a16="http://schemas.microsoft.com/office/drawing/2014/main" id="{2B9CB5EF-59C5-9BA2-83E6-A23E2159A638}"/>
              </a:ext>
            </a:extLst>
          </p:cNvPr>
          <p:cNvSpPr txBox="1"/>
          <p:nvPr/>
        </p:nvSpPr>
        <p:spPr>
          <a:xfrm>
            <a:off x="2403932" y="4671273"/>
            <a:ext cx="2532642" cy="1569660"/>
          </a:xfrm>
          <a:prstGeom prst="rect">
            <a:avLst/>
          </a:prstGeom>
          <a:noFill/>
        </p:spPr>
        <p:txBody>
          <a:bodyPr wrap="square" rtlCol="0">
            <a:spAutoFit/>
          </a:bodyPr>
          <a:lstStyle/>
          <a:p>
            <a:pPr algn="ctr"/>
            <a:r>
              <a:rPr lang="es-MX" sz="1600"/>
              <a:t>Marco de </a:t>
            </a:r>
          </a:p>
          <a:p>
            <a:pPr algn="ctr"/>
            <a:r>
              <a:rPr lang="es-MX" sz="1600"/>
              <a:t>referencia para </a:t>
            </a:r>
            <a:r>
              <a:rPr lang="es-MX" sz="1600" b="1">
                <a:latin typeface="Sofia Pro SemiBold" panose="020B0000000000000000" pitchFamily="34" charset="0"/>
              </a:rPr>
              <a:t>integrar los componentes </a:t>
            </a:r>
            <a:r>
              <a:rPr lang="es-MX" sz="1600"/>
              <a:t>del proceso de gestión y optimizar su funcionamiento.</a:t>
            </a:r>
          </a:p>
        </p:txBody>
      </p:sp>
      <p:sp>
        <p:nvSpPr>
          <p:cNvPr id="20" name="CuadroTexto 19">
            <a:extLst>
              <a:ext uri="{FF2B5EF4-FFF2-40B4-BE49-F238E27FC236}">
                <a16:creationId xmlns:a16="http://schemas.microsoft.com/office/drawing/2014/main" id="{4DEE2DE7-8312-DFF5-230A-B980725A5177}"/>
              </a:ext>
            </a:extLst>
          </p:cNvPr>
          <p:cNvSpPr txBox="1"/>
          <p:nvPr/>
        </p:nvSpPr>
        <p:spPr>
          <a:xfrm>
            <a:off x="7258813" y="4804598"/>
            <a:ext cx="2519730" cy="1323439"/>
          </a:xfrm>
          <a:prstGeom prst="rect">
            <a:avLst/>
          </a:prstGeom>
          <a:noFill/>
        </p:spPr>
        <p:txBody>
          <a:bodyPr wrap="square" rtlCol="0">
            <a:spAutoFit/>
          </a:bodyPr>
          <a:lstStyle/>
          <a:p>
            <a:pPr algn="ctr"/>
            <a:r>
              <a:rPr lang="es-MX" sz="1600"/>
              <a:t>Crea una </a:t>
            </a:r>
            <a:r>
              <a:rPr lang="es-MX" sz="1600" b="1">
                <a:latin typeface="Sofia Pro SemiBold" panose="020B0000000000000000" pitchFamily="34" charset="0"/>
              </a:rPr>
              <a:t>cultura organizativa, directiva y de gestión </a:t>
            </a:r>
            <a:r>
              <a:rPr lang="es-MX" sz="1600"/>
              <a:t>que ordena procesos con énfasis en resultados.</a:t>
            </a:r>
          </a:p>
        </p:txBody>
      </p:sp>
      <p:sp>
        <p:nvSpPr>
          <p:cNvPr id="21" name="CuadroTexto 20">
            <a:extLst>
              <a:ext uri="{FF2B5EF4-FFF2-40B4-BE49-F238E27FC236}">
                <a16:creationId xmlns:a16="http://schemas.microsoft.com/office/drawing/2014/main" id="{F28EF080-D45D-C554-713D-D13F60B2369F}"/>
              </a:ext>
            </a:extLst>
          </p:cNvPr>
          <p:cNvSpPr txBox="1"/>
          <p:nvPr/>
        </p:nvSpPr>
        <p:spPr>
          <a:xfrm>
            <a:off x="4805842" y="2243560"/>
            <a:ext cx="2150660" cy="1569660"/>
          </a:xfrm>
          <a:prstGeom prst="rect">
            <a:avLst/>
          </a:prstGeom>
          <a:noFill/>
        </p:spPr>
        <p:txBody>
          <a:bodyPr wrap="square" rtlCol="0">
            <a:spAutoFit/>
          </a:bodyPr>
          <a:lstStyle/>
          <a:p>
            <a:pPr algn="ctr"/>
            <a:r>
              <a:rPr lang="es-MX" sz="1600" b="1">
                <a:latin typeface="Sofia Pro SemiBold" panose="020B0000000000000000" pitchFamily="34" charset="0"/>
              </a:rPr>
              <a:t>LAS 4 DIMENSIONES DE LA </a:t>
            </a:r>
            <a:r>
              <a:rPr lang="es-MX" sz="1600" b="1" err="1">
                <a:latin typeface="Sofia Pro SemiBold" panose="020B0000000000000000" pitchFamily="34" charset="0"/>
              </a:rPr>
              <a:t>GpR</a:t>
            </a:r>
            <a:r>
              <a:rPr lang="es-MX" sz="1600" b="1">
                <a:latin typeface="Sofia Pro SemiBold" panose="020B0000000000000000" pitchFamily="34" charset="0"/>
              </a:rPr>
              <a:t> </a:t>
            </a:r>
          </a:p>
          <a:p>
            <a:pPr marL="285750" indent="-285750">
              <a:buFont typeface="Arial" panose="020B0604020202020204" pitchFamily="34" charset="0"/>
              <a:buChar char="•"/>
            </a:pPr>
            <a:r>
              <a:rPr lang="es-MX" sz="1600"/>
              <a:t>Herramienta </a:t>
            </a:r>
          </a:p>
          <a:p>
            <a:pPr marL="285750" indent="-285750">
              <a:buFont typeface="Arial" panose="020B0604020202020204" pitchFamily="34" charset="0"/>
              <a:buChar char="•"/>
            </a:pPr>
            <a:r>
              <a:rPr lang="es-MX" sz="1600"/>
              <a:t>Cultural, </a:t>
            </a:r>
          </a:p>
          <a:p>
            <a:pPr marL="285750" indent="-285750">
              <a:buFont typeface="Arial" panose="020B0604020202020204" pitchFamily="34" charset="0"/>
              <a:buChar char="•"/>
            </a:pPr>
            <a:r>
              <a:rPr lang="es-MX" sz="1600"/>
              <a:t>Conceptual y </a:t>
            </a:r>
          </a:p>
          <a:p>
            <a:pPr marL="285750" indent="-285750">
              <a:buFont typeface="Arial" panose="020B0604020202020204" pitchFamily="34" charset="0"/>
              <a:buChar char="•"/>
            </a:pPr>
            <a:r>
              <a:rPr lang="es-MX" sz="1600"/>
              <a:t>Operativa</a:t>
            </a:r>
          </a:p>
        </p:txBody>
      </p:sp>
      <p:grpSp>
        <p:nvGrpSpPr>
          <p:cNvPr id="4" name="Grupo 3">
            <a:extLst>
              <a:ext uri="{FF2B5EF4-FFF2-40B4-BE49-F238E27FC236}">
                <a16:creationId xmlns:a16="http://schemas.microsoft.com/office/drawing/2014/main" id="{A379F193-D685-29A3-4675-8BB53987570A}"/>
              </a:ext>
            </a:extLst>
          </p:cNvPr>
          <p:cNvGrpSpPr/>
          <p:nvPr/>
        </p:nvGrpSpPr>
        <p:grpSpPr>
          <a:xfrm>
            <a:off x="420999" y="211355"/>
            <a:ext cx="3153628" cy="452688"/>
            <a:chOff x="420999" y="211355"/>
            <a:chExt cx="3153628" cy="452688"/>
          </a:xfrm>
        </p:grpSpPr>
        <p:pic>
          <p:nvPicPr>
            <p:cNvPr id="6" name="Imagen 5" descr="Texto&#10;&#10;Descripción generada automáticamente con confianza media">
              <a:extLst>
                <a:ext uri="{FF2B5EF4-FFF2-40B4-BE49-F238E27FC236}">
                  <a16:creationId xmlns:a16="http://schemas.microsoft.com/office/drawing/2014/main" id="{705641E9-DE70-EB93-4364-5CCA8BB5F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8" name="Imagen 7" descr="Imagen que contiene Interfaz de usuario gráfica&#10;&#10;Descripción generada automáticamente">
              <a:extLst>
                <a:ext uri="{FF2B5EF4-FFF2-40B4-BE49-F238E27FC236}">
                  <a16:creationId xmlns:a16="http://schemas.microsoft.com/office/drawing/2014/main" id="{72FB1621-8C55-C53F-CF5F-0DD2A9E95C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2" name="Conector recto 21">
              <a:extLst>
                <a:ext uri="{FF2B5EF4-FFF2-40B4-BE49-F238E27FC236}">
                  <a16:creationId xmlns:a16="http://schemas.microsoft.com/office/drawing/2014/main" id="{0E007CBE-E297-61F6-77F7-3C289F969BED}"/>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832021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4414520" y="1165643"/>
            <a:ext cx="3362960" cy="453002"/>
          </a:xfrm>
        </p:spPr>
        <p:txBody>
          <a:bodyPr>
            <a:noAutofit/>
          </a:bodyPr>
          <a:lstStyle/>
          <a:p>
            <a:r>
              <a:rPr lang="es-MX" sz="3600" b="1">
                <a:solidFill>
                  <a:srgbClr val="BDB091"/>
                </a:solidFill>
                <a:latin typeface="Sofia Pro SemiBold" panose="020B0000000000000000" pitchFamily="34" charset="0"/>
              </a:rPr>
              <a:t>Concepto </a:t>
            </a:r>
            <a:r>
              <a:rPr lang="es-MX" sz="3600" b="1" err="1">
                <a:solidFill>
                  <a:srgbClr val="BDB091"/>
                </a:solidFill>
                <a:latin typeface="Sofia Pro SemiBold" panose="020B0000000000000000" pitchFamily="34" charset="0"/>
              </a:rPr>
              <a:t>GpR</a:t>
            </a:r>
            <a:endParaRPr lang="es-MX" sz="3600" b="1">
              <a:solidFill>
                <a:srgbClr val="BDB091"/>
              </a:solidFill>
              <a:latin typeface="Sofia Pro SemiBold" panose="020B0000000000000000" pitchFamily="34" charset="0"/>
            </a:endParaRPr>
          </a:p>
        </p:txBody>
      </p:sp>
      <p:sp>
        <p:nvSpPr>
          <p:cNvPr id="4" name="CuadroTexto 3">
            <a:extLst>
              <a:ext uri="{FF2B5EF4-FFF2-40B4-BE49-F238E27FC236}">
                <a16:creationId xmlns:a16="http://schemas.microsoft.com/office/drawing/2014/main" id="{6D1CB185-B91A-BBB4-E754-364629C83A8D}"/>
              </a:ext>
            </a:extLst>
          </p:cNvPr>
          <p:cNvSpPr txBox="1"/>
          <p:nvPr/>
        </p:nvSpPr>
        <p:spPr>
          <a:xfrm>
            <a:off x="637540" y="1929745"/>
            <a:ext cx="10873740" cy="4401205"/>
          </a:xfrm>
          <a:prstGeom prst="rect">
            <a:avLst/>
          </a:prstGeom>
          <a:noFill/>
        </p:spPr>
        <p:txBody>
          <a:bodyPr wrap="square" lIns="91440" tIns="45720" rIns="91440" bIns="45720" anchor="t">
            <a:spAutoFit/>
          </a:bodyPr>
          <a:lstStyle/>
          <a:p>
            <a:pPr marL="342900" indent="-342900" algn="just">
              <a:buClr>
                <a:schemeClr val="tx1"/>
              </a:buClr>
              <a:buFont typeface="Arial" panose="020B0604020202020204" pitchFamily="34" charset="0"/>
              <a:buChar char="•"/>
            </a:pPr>
            <a:r>
              <a:rPr lang="es-ES" sz="2000" i="0" u="none" strike="noStrike" baseline="0"/>
              <a:t>El </a:t>
            </a:r>
            <a:r>
              <a:rPr lang="es-ES" sz="2000" i="0" u="none" strike="noStrike" baseline="0" err="1"/>
              <a:t>PbR</a:t>
            </a:r>
            <a:r>
              <a:rPr lang="es-ES" sz="2000" i="0" u="none" strike="noStrike" baseline="0"/>
              <a:t> es el proceso que integra de forma sistemática, en las decisiones correspondientes, consideraciones sobre </a:t>
            </a:r>
            <a:r>
              <a:rPr lang="es-ES" sz="2000" b="1" i="0" strike="noStrike" baseline="0">
                <a:latin typeface="Sofia Pro SemiBold" panose="020B0000000000000000" pitchFamily="34" charset="0"/>
              </a:rPr>
              <a:t>los resultados y el impacto </a:t>
            </a:r>
            <a:r>
              <a:rPr lang="es-ES" sz="2000" i="0" u="none" strike="noStrike" baseline="0"/>
              <a:t>de la ejecución de los programas presupuestarios y de la aplicación de los recursos asignados a éstos.</a:t>
            </a:r>
          </a:p>
          <a:p>
            <a:pPr marL="342900" indent="-342900" algn="just">
              <a:buClr>
                <a:schemeClr val="tx1"/>
              </a:buClr>
              <a:buFont typeface="Arial" panose="020B0604020202020204" pitchFamily="34" charset="0"/>
              <a:buChar char="•"/>
            </a:pPr>
            <a:r>
              <a:rPr lang="es-ES" sz="2000"/>
              <a:t>El </a:t>
            </a:r>
            <a:r>
              <a:rPr lang="es-ES" sz="2000" err="1"/>
              <a:t>PbR</a:t>
            </a:r>
            <a:r>
              <a:rPr lang="es-ES" sz="2000"/>
              <a:t> busca </a:t>
            </a:r>
            <a:r>
              <a:rPr lang="es-ES" sz="2000" i="0" u="none" strike="noStrike" baseline="0"/>
              <a:t>entregar </a:t>
            </a:r>
            <a:r>
              <a:rPr lang="es-ES" sz="2000" b="1" i="0" strike="noStrike" baseline="0">
                <a:latin typeface="Sofia Pro SemiBold" panose="020B0000000000000000" pitchFamily="34" charset="0"/>
              </a:rPr>
              <a:t>mejores bienes y servicios públicos </a:t>
            </a:r>
            <a:r>
              <a:rPr lang="es-ES" sz="2000" i="0" u="none" strike="noStrike" baseline="0"/>
              <a:t>a la población, elevar la </a:t>
            </a:r>
            <a:r>
              <a:rPr lang="es-ES" sz="2000" b="1" i="0" strike="noStrike" baseline="0">
                <a:latin typeface="Sofia Pro SemiBold" panose="020B0000000000000000" pitchFamily="34" charset="0"/>
              </a:rPr>
              <a:t>calidad del gasto público </a:t>
            </a:r>
            <a:r>
              <a:rPr lang="es-ES" sz="2000" i="0" u="none" strike="noStrike" baseline="0"/>
              <a:t>y promover una más adecuada </a:t>
            </a:r>
            <a:r>
              <a:rPr lang="es-ES" sz="2000" b="1" i="0" strike="noStrike" baseline="0">
                <a:latin typeface="Sofia Pro SemiBold" panose="020B0000000000000000" pitchFamily="34" charset="0"/>
              </a:rPr>
              <a:t>rendición de cuentas y transparencia. </a:t>
            </a:r>
          </a:p>
          <a:p>
            <a:pPr marL="342900" indent="-342900" algn="just">
              <a:buClr>
                <a:schemeClr val="tx1"/>
              </a:buClr>
              <a:buFont typeface="Arial" panose="020B0604020202020204" pitchFamily="34" charset="0"/>
              <a:buChar char="•"/>
            </a:pPr>
            <a:r>
              <a:rPr lang="es-ES" sz="2000" i="0" u="none" strike="noStrike" baseline="0"/>
              <a:t>El </a:t>
            </a:r>
            <a:r>
              <a:rPr lang="es-ES" sz="2000" i="0" u="none" strike="noStrike" baseline="0" err="1"/>
              <a:t>PbR</a:t>
            </a:r>
            <a:r>
              <a:rPr lang="es-ES" sz="2000" i="0" u="none" strike="noStrike" baseline="0"/>
              <a:t> es un proceso basado en consideraciones objetivas sobre los resultados esperados y alcanzados para la asignación de recursos, con la finalidad de fortalecer </a:t>
            </a:r>
            <a:r>
              <a:rPr lang="es-ES" sz="2000" b="1" i="0" strike="noStrike" baseline="0">
                <a:latin typeface="Sofia Pro SemiBold" panose="020B0000000000000000" pitchFamily="34" charset="0"/>
              </a:rPr>
              <a:t>la calidad del diseño y gestión de las políticas, programas públicos y desempeño institucional</a:t>
            </a:r>
            <a:r>
              <a:rPr lang="es-ES" sz="2000" i="0" u="none" strike="noStrike" baseline="0"/>
              <a:t>, cuyo aporte sea decisivo para generar las condiciones sociales, económicas y ambientales para el desarrollo sostenible y sustentable.</a:t>
            </a:r>
          </a:p>
          <a:p>
            <a:pPr marL="342900" indent="-342900" algn="just">
              <a:buClr>
                <a:schemeClr val="tx1"/>
              </a:buClr>
              <a:buFont typeface="Arial" panose="020B0604020202020204" pitchFamily="34" charset="0"/>
              <a:buChar char="•"/>
            </a:pPr>
            <a:r>
              <a:rPr lang="es-ES" sz="2000"/>
              <a:t>El </a:t>
            </a:r>
            <a:r>
              <a:rPr lang="es-ES" sz="2000" i="0" u="none" strike="noStrike" baseline="0" err="1"/>
              <a:t>PbR</a:t>
            </a:r>
            <a:r>
              <a:rPr lang="es-ES" sz="2000" i="0" u="none" strike="noStrike" baseline="0"/>
              <a:t> permite </a:t>
            </a:r>
            <a:r>
              <a:rPr lang="es-ES" sz="2000" b="1" i="0" strike="noStrike" baseline="0">
                <a:latin typeface="Sofia Pro SemiBold" panose="020B0000000000000000" pitchFamily="34" charset="0"/>
              </a:rPr>
              <a:t>elevar la cobertura y la calidad de los bienes y servicios públicos, cuidando la asignación de recursos</a:t>
            </a:r>
            <a:r>
              <a:rPr lang="es-ES" sz="2000" i="0" u="none" strike="noStrike" baseline="0"/>
              <a:t>, particularmente a los que sean prioritarios y estratégicos para obtener los resultados esperados. </a:t>
            </a:r>
            <a:endParaRPr lang="es-MX" sz="2000"/>
          </a:p>
        </p:txBody>
      </p:sp>
      <p:grpSp>
        <p:nvGrpSpPr>
          <p:cNvPr id="3" name="Grupo 2">
            <a:extLst>
              <a:ext uri="{FF2B5EF4-FFF2-40B4-BE49-F238E27FC236}">
                <a16:creationId xmlns:a16="http://schemas.microsoft.com/office/drawing/2014/main" id="{E9C1576E-A9F7-F8AB-FD67-6964C9331669}"/>
              </a:ext>
            </a:extLst>
          </p:cNvPr>
          <p:cNvGrpSpPr/>
          <p:nvPr/>
        </p:nvGrpSpPr>
        <p:grpSpPr>
          <a:xfrm>
            <a:off x="420999" y="211355"/>
            <a:ext cx="3153628" cy="452688"/>
            <a:chOff x="420999" y="211355"/>
            <a:chExt cx="3153628" cy="452688"/>
          </a:xfrm>
        </p:grpSpPr>
        <p:pic>
          <p:nvPicPr>
            <p:cNvPr id="6" name="Imagen 5" descr="Texto&#10;&#10;Descripción generada automáticamente con confianza media">
              <a:extLst>
                <a:ext uri="{FF2B5EF4-FFF2-40B4-BE49-F238E27FC236}">
                  <a16:creationId xmlns:a16="http://schemas.microsoft.com/office/drawing/2014/main" id="{B94A9C3C-37EA-625D-2B3C-43A0729C3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6A3011EA-F31B-2E3D-19A0-3D33CD7244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8" name="Conector recto 7">
              <a:extLst>
                <a:ext uri="{FF2B5EF4-FFF2-40B4-BE49-F238E27FC236}">
                  <a16:creationId xmlns:a16="http://schemas.microsoft.com/office/drawing/2014/main" id="{302BA278-8187-FA6D-4EE3-3F428A3BC0D3}"/>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772736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2018983" y="999883"/>
            <a:ext cx="8154033" cy="816928"/>
          </a:xfrm>
        </p:spPr>
        <p:txBody>
          <a:bodyPr>
            <a:noAutofit/>
          </a:bodyPr>
          <a:lstStyle/>
          <a:p>
            <a:r>
              <a:rPr lang="es-MX" sz="3600" b="1">
                <a:solidFill>
                  <a:srgbClr val="BDB091"/>
                </a:solidFill>
                <a:latin typeface="Sofia Pro SemiBold" panose="020B0000000000000000" pitchFamily="34" charset="0"/>
              </a:rPr>
              <a:t>Conceptos asociados al valor público.</a:t>
            </a:r>
          </a:p>
        </p:txBody>
      </p:sp>
      <p:sp>
        <p:nvSpPr>
          <p:cNvPr id="3" name="Rectángulo: esquinas redondeadas 2">
            <a:extLst>
              <a:ext uri="{FF2B5EF4-FFF2-40B4-BE49-F238E27FC236}">
                <a16:creationId xmlns:a16="http://schemas.microsoft.com/office/drawing/2014/main" id="{EDAF433A-3CBE-B72B-4663-5F121E029DE1}"/>
              </a:ext>
            </a:extLst>
          </p:cNvPr>
          <p:cNvSpPr/>
          <p:nvPr/>
        </p:nvSpPr>
        <p:spPr>
          <a:xfrm>
            <a:off x="881827" y="3605846"/>
            <a:ext cx="2160270" cy="1017270"/>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000">
                <a:solidFill>
                  <a:schemeClr val="tx1"/>
                </a:solidFill>
                <a:latin typeface="Sofia Pro SemiBold" panose="020B0000000000000000" pitchFamily="34" charset="0"/>
              </a:rPr>
              <a:t>Valor público.</a:t>
            </a:r>
          </a:p>
        </p:txBody>
      </p:sp>
      <p:sp>
        <p:nvSpPr>
          <p:cNvPr id="4" name="Rectángulo: esquinas redondeadas 3">
            <a:extLst>
              <a:ext uri="{FF2B5EF4-FFF2-40B4-BE49-F238E27FC236}">
                <a16:creationId xmlns:a16="http://schemas.microsoft.com/office/drawing/2014/main" id="{A250F477-CC41-1898-8755-1859A997F155}"/>
              </a:ext>
            </a:extLst>
          </p:cNvPr>
          <p:cNvSpPr/>
          <p:nvPr/>
        </p:nvSpPr>
        <p:spPr>
          <a:xfrm>
            <a:off x="3750757" y="3245801"/>
            <a:ext cx="3337560" cy="1737360"/>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pPr>
            <a:r>
              <a:rPr lang="es-MX" sz="2000" b="1">
                <a:solidFill>
                  <a:schemeClr val="tx1"/>
                </a:solidFill>
              </a:rPr>
              <a:t>Bienes y servicios.</a:t>
            </a:r>
          </a:p>
          <a:p>
            <a:pPr marL="342900" indent="-342900">
              <a:buFont typeface="Arial" panose="020B0604020202020204" pitchFamily="34" charset="0"/>
              <a:buChar char="•"/>
            </a:pPr>
            <a:r>
              <a:rPr lang="es-MX" sz="2000" b="1">
                <a:solidFill>
                  <a:schemeClr val="tx1"/>
                </a:solidFill>
              </a:rPr>
              <a:t>Resultados.</a:t>
            </a:r>
          </a:p>
          <a:p>
            <a:pPr marL="342900" indent="-342900">
              <a:buFont typeface="Arial" panose="020B0604020202020204" pitchFamily="34" charset="0"/>
              <a:buChar char="•"/>
            </a:pPr>
            <a:r>
              <a:rPr lang="es-MX" sz="2000" b="1">
                <a:solidFill>
                  <a:schemeClr val="tx1"/>
                </a:solidFill>
              </a:rPr>
              <a:t>Confianza y gobernabilidad.</a:t>
            </a:r>
          </a:p>
        </p:txBody>
      </p:sp>
      <p:sp>
        <p:nvSpPr>
          <p:cNvPr id="5" name="Rectángulo: esquinas redondeadas 4">
            <a:extLst>
              <a:ext uri="{FF2B5EF4-FFF2-40B4-BE49-F238E27FC236}">
                <a16:creationId xmlns:a16="http://schemas.microsoft.com/office/drawing/2014/main" id="{476D1958-C8FB-C8C2-3FB0-73B79A78A197}"/>
              </a:ext>
            </a:extLst>
          </p:cNvPr>
          <p:cNvSpPr/>
          <p:nvPr/>
        </p:nvSpPr>
        <p:spPr>
          <a:xfrm>
            <a:off x="7522939" y="1867534"/>
            <a:ext cx="3597722" cy="1376363"/>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s-MX" sz="2000" b="1">
                <a:solidFill>
                  <a:schemeClr val="tx1"/>
                </a:solidFill>
              </a:rPr>
              <a:t>Demandas ciudadanas satisfechas con calidad y oportunidad.</a:t>
            </a:r>
          </a:p>
        </p:txBody>
      </p:sp>
      <p:sp>
        <p:nvSpPr>
          <p:cNvPr id="6" name="Rectángulo: esquinas redondeadas 5">
            <a:extLst>
              <a:ext uri="{FF2B5EF4-FFF2-40B4-BE49-F238E27FC236}">
                <a16:creationId xmlns:a16="http://schemas.microsoft.com/office/drawing/2014/main" id="{1D9763FD-D82A-B391-FC40-3286D5E8C193}"/>
              </a:ext>
            </a:extLst>
          </p:cNvPr>
          <p:cNvSpPr/>
          <p:nvPr/>
        </p:nvSpPr>
        <p:spPr>
          <a:xfrm>
            <a:off x="7957561" y="3425348"/>
            <a:ext cx="3597722" cy="1376363"/>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s-MX" sz="2000" b="1">
                <a:solidFill>
                  <a:schemeClr val="tx1"/>
                </a:solidFill>
              </a:rPr>
              <a:t>Ciudadanía que mejora su situación de vida.</a:t>
            </a:r>
          </a:p>
        </p:txBody>
      </p:sp>
      <p:sp>
        <p:nvSpPr>
          <p:cNvPr id="8" name="Rectángulo: esquinas redondeadas 7">
            <a:extLst>
              <a:ext uri="{FF2B5EF4-FFF2-40B4-BE49-F238E27FC236}">
                <a16:creationId xmlns:a16="http://schemas.microsoft.com/office/drawing/2014/main" id="{45B6756C-90D1-0352-22F6-9A898700A1E6}"/>
              </a:ext>
            </a:extLst>
          </p:cNvPr>
          <p:cNvSpPr/>
          <p:nvPr/>
        </p:nvSpPr>
        <p:spPr>
          <a:xfrm>
            <a:off x="7529195" y="4983162"/>
            <a:ext cx="4115882" cy="1376363"/>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pPr>
            <a:r>
              <a:rPr lang="es-MX" sz="2000" b="1">
                <a:solidFill>
                  <a:schemeClr val="tx1"/>
                </a:solidFill>
              </a:rPr>
              <a:t>Construcción de ciudadanía y participación (democracia).</a:t>
            </a:r>
          </a:p>
        </p:txBody>
      </p:sp>
      <p:cxnSp>
        <p:nvCxnSpPr>
          <p:cNvPr id="10" name="Conector recto de flecha 9">
            <a:extLst>
              <a:ext uri="{FF2B5EF4-FFF2-40B4-BE49-F238E27FC236}">
                <a16:creationId xmlns:a16="http://schemas.microsoft.com/office/drawing/2014/main" id="{561336AD-4211-4C25-BB7C-7348CF801B29}"/>
              </a:ext>
            </a:extLst>
          </p:cNvPr>
          <p:cNvCxnSpPr>
            <a:stCxn id="3" idx="3"/>
            <a:endCxn id="4" idx="1"/>
          </p:cNvCxnSpPr>
          <p:nvPr/>
        </p:nvCxnSpPr>
        <p:spPr>
          <a:xfrm>
            <a:off x="3042097" y="4114481"/>
            <a:ext cx="708660" cy="0"/>
          </a:xfrm>
          <a:prstGeom prst="straightConnector1">
            <a:avLst/>
          </a:prstGeom>
          <a:ln w="28575">
            <a:solidFill>
              <a:srgbClr val="BDB09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a:extLst>
              <a:ext uri="{FF2B5EF4-FFF2-40B4-BE49-F238E27FC236}">
                <a16:creationId xmlns:a16="http://schemas.microsoft.com/office/drawing/2014/main" id="{FCC11EF1-A83B-93A8-27C4-C765B6C85F4C}"/>
              </a:ext>
            </a:extLst>
          </p:cNvPr>
          <p:cNvCxnSpPr>
            <a:cxnSpLocks/>
            <a:stCxn id="4" idx="0"/>
            <a:endCxn id="5" idx="1"/>
          </p:cNvCxnSpPr>
          <p:nvPr/>
        </p:nvCxnSpPr>
        <p:spPr>
          <a:xfrm flipV="1">
            <a:off x="5419537" y="2555716"/>
            <a:ext cx="2103402" cy="690085"/>
          </a:xfrm>
          <a:prstGeom prst="straightConnector1">
            <a:avLst/>
          </a:prstGeom>
          <a:ln w="28575">
            <a:solidFill>
              <a:srgbClr val="BDB09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a16="http://schemas.microsoft.com/office/drawing/2014/main" id="{32466858-2F03-CAD6-8FE7-83071B50EA9A}"/>
              </a:ext>
            </a:extLst>
          </p:cNvPr>
          <p:cNvCxnSpPr>
            <a:cxnSpLocks/>
            <a:stCxn id="4" idx="3"/>
            <a:endCxn id="6" idx="1"/>
          </p:cNvCxnSpPr>
          <p:nvPr/>
        </p:nvCxnSpPr>
        <p:spPr>
          <a:xfrm flipV="1">
            <a:off x="7088317" y="4113530"/>
            <a:ext cx="869244" cy="951"/>
          </a:xfrm>
          <a:prstGeom prst="straightConnector1">
            <a:avLst/>
          </a:prstGeom>
          <a:ln w="28575">
            <a:solidFill>
              <a:srgbClr val="BDB09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a:extLst>
              <a:ext uri="{FF2B5EF4-FFF2-40B4-BE49-F238E27FC236}">
                <a16:creationId xmlns:a16="http://schemas.microsoft.com/office/drawing/2014/main" id="{B665C174-87F9-4A5A-4B32-EB763F947B44}"/>
              </a:ext>
            </a:extLst>
          </p:cNvPr>
          <p:cNvCxnSpPr>
            <a:cxnSpLocks/>
            <a:stCxn id="4" idx="2"/>
            <a:endCxn id="8" idx="1"/>
          </p:cNvCxnSpPr>
          <p:nvPr/>
        </p:nvCxnSpPr>
        <p:spPr>
          <a:xfrm>
            <a:off x="5419537" y="4983161"/>
            <a:ext cx="2109658" cy="688183"/>
          </a:xfrm>
          <a:prstGeom prst="straightConnector1">
            <a:avLst/>
          </a:prstGeom>
          <a:ln w="28575">
            <a:solidFill>
              <a:srgbClr val="BDB091"/>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upo 8">
            <a:extLst>
              <a:ext uri="{FF2B5EF4-FFF2-40B4-BE49-F238E27FC236}">
                <a16:creationId xmlns:a16="http://schemas.microsoft.com/office/drawing/2014/main" id="{5F9374FD-3FD4-FBA8-0F01-7654FA49A2B7}"/>
              </a:ext>
            </a:extLst>
          </p:cNvPr>
          <p:cNvGrpSpPr/>
          <p:nvPr/>
        </p:nvGrpSpPr>
        <p:grpSpPr>
          <a:xfrm>
            <a:off x="420999" y="211355"/>
            <a:ext cx="3153628" cy="452688"/>
            <a:chOff x="420999" y="211355"/>
            <a:chExt cx="3153628" cy="452688"/>
          </a:xfrm>
        </p:grpSpPr>
        <p:pic>
          <p:nvPicPr>
            <p:cNvPr id="12" name="Imagen 11" descr="Texto&#10;&#10;Descripción generada automáticamente con confianza media">
              <a:extLst>
                <a:ext uri="{FF2B5EF4-FFF2-40B4-BE49-F238E27FC236}">
                  <a16:creationId xmlns:a16="http://schemas.microsoft.com/office/drawing/2014/main" id="{155167C4-F3DA-57C1-7D87-0D6D30562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3" name="Imagen 12" descr="Imagen que contiene Interfaz de usuario gráfica&#10;&#10;Descripción generada automáticamente">
              <a:extLst>
                <a:ext uri="{FF2B5EF4-FFF2-40B4-BE49-F238E27FC236}">
                  <a16:creationId xmlns:a16="http://schemas.microsoft.com/office/drawing/2014/main" id="{F18D9118-64F2-9410-28EA-C236C54BD3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5" name="Conector recto 14">
              <a:extLst>
                <a:ext uri="{FF2B5EF4-FFF2-40B4-BE49-F238E27FC236}">
                  <a16:creationId xmlns:a16="http://schemas.microsoft.com/office/drawing/2014/main" id="{397FD27D-669E-2D90-A357-191222BBC64A}"/>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764669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1926955" y="1161468"/>
            <a:ext cx="8279676" cy="453002"/>
          </a:xfrm>
        </p:spPr>
        <p:txBody>
          <a:bodyPr>
            <a:noAutofit/>
          </a:bodyPr>
          <a:lstStyle/>
          <a:p>
            <a:r>
              <a:rPr lang="es-MX" sz="3600" b="1" err="1">
                <a:solidFill>
                  <a:srgbClr val="BDB091"/>
                </a:solidFill>
                <a:latin typeface="Sofia Pro SemiBold" panose="020B0000000000000000" pitchFamily="34" charset="0"/>
              </a:rPr>
              <a:t>GpR</a:t>
            </a:r>
            <a:r>
              <a:rPr lang="es-MX" sz="3600" b="1">
                <a:solidFill>
                  <a:srgbClr val="BDB091"/>
                </a:solidFill>
                <a:latin typeface="Sofia Pro SemiBold" panose="020B0000000000000000" pitchFamily="34" charset="0"/>
              </a:rPr>
              <a:t> Y CREACIÓN DE VALOR PÚBLICO</a:t>
            </a:r>
          </a:p>
        </p:txBody>
      </p:sp>
      <p:sp>
        <p:nvSpPr>
          <p:cNvPr id="9" name="CuadroTexto 8">
            <a:extLst>
              <a:ext uri="{FF2B5EF4-FFF2-40B4-BE49-F238E27FC236}">
                <a16:creationId xmlns:a16="http://schemas.microsoft.com/office/drawing/2014/main" id="{3ACC8A1A-594E-7EBA-EF3E-DE085849A97F}"/>
              </a:ext>
            </a:extLst>
          </p:cNvPr>
          <p:cNvSpPr txBox="1"/>
          <p:nvPr/>
        </p:nvSpPr>
        <p:spPr>
          <a:xfrm>
            <a:off x="4919282" y="1650851"/>
            <a:ext cx="6723828" cy="400110"/>
          </a:xfrm>
          <a:prstGeom prst="rect">
            <a:avLst/>
          </a:prstGeom>
          <a:noFill/>
        </p:spPr>
        <p:txBody>
          <a:bodyPr wrap="square" rtlCol="0">
            <a:spAutoFit/>
          </a:bodyPr>
          <a:lstStyle/>
          <a:p>
            <a:pPr defTabSz="457200"/>
            <a:r>
              <a:rPr lang="es-MX" sz="2000" b="1">
                <a:solidFill>
                  <a:srgbClr val="422B7C"/>
                </a:solidFill>
                <a:latin typeface="Sofia Pro" panose="020B0000000000000000" pitchFamily="34" charset="0"/>
                <a:cs typeface="Arial" panose="020B0604020202020204" pitchFamily="34" charset="0"/>
              </a:rPr>
              <a:t>Contribución de la gestión para resultados al gobierno</a:t>
            </a:r>
          </a:p>
        </p:txBody>
      </p:sp>
      <p:sp>
        <p:nvSpPr>
          <p:cNvPr id="12" name="Elipse 11">
            <a:extLst>
              <a:ext uri="{FF2B5EF4-FFF2-40B4-BE49-F238E27FC236}">
                <a16:creationId xmlns:a16="http://schemas.microsoft.com/office/drawing/2014/main" id="{5A32FCE6-AC9A-901B-8BB6-EBEF29F7DDBE}"/>
              </a:ext>
            </a:extLst>
          </p:cNvPr>
          <p:cNvSpPr/>
          <p:nvPr/>
        </p:nvSpPr>
        <p:spPr>
          <a:xfrm>
            <a:off x="3245943" y="2079420"/>
            <a:ext cx="7822107" cy="3479131"/>
          </a:xfrm>
          <a:prstGeom prst="ellipse">
            <a:avLst/>
          </a:prstGeom>
          <a:solidFill>
            <a:srgbClr val="EFECE5"/>
          </a:solidFill>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13" name="Elipse 12">
            <a:extLst>
              <a:ext uri="{FF2B5EF4-FFF2-40B4-BE49-F238E27FC236}">
                <a16:creationId xmlns:a16="http://schemas.microsoft.com/office/drawing/2014/main" id="{87305C95-281B-0ECB-4288-2C3C7D291C6B}"/>
              </a:ext>
            </a:extLst>
          </p:cNvPr>
          <p:cNvSpPr/>
          <p:nvPr/>
        </p:nvSpPr>
        <p:spPr>
          <a:xfrm>
            <a:off x="3337887" y="3864693"/>
            <a:ext cx="3755463" cy="2602910"/>
          </a:xfrm>
          <a:prstGeom prst="ellipse">
            <a:avLst/>
          </a:prstGeom>
          <a:solidFill>
            <a:srgbClr val="D6CEBC"/>
          </a:solidFill>
          <a:ln w="19050">
            <a:solidFill>
              <a:srgbClr val="BDB091"/>
            </a:solidFill>
          </a:ln>
        </p:spPr>
        <p:txBody>
          <a:bodyPr wrap="square" rtlCol="0" anchor="ctr">
            <a:spAutoFit/>
          </a:bodyPr>
          <a:lstStyle/>
          <a:p>
            <a:pPr algn="just" defTabSz="457200"/>
            <a:endParaRPr lang="es-MX">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
        <p:nvSpPr>
          <p:cNvPr id="15" name="Elipse 14">
            <a:extLst>
              <a:ext uri="{FF2B5EF4-FFF2-40B4-BE49-F238E27FC236}">
                <a16:creationId xmlns:a16="http://schemas.microsoft.com/office/drawing/2014/main" id="{69B4C63C-3A83-E23C-0161-64E5EAA4C0FC}"/>
              </a:ext>
            </a:extLst>
          </p:cNvPr>
          <p:cNvSpPr/>
          <p:nvPr/>
        </p:nvSpPr>
        <p:spPr>
          <a:xfrm>
            <a:off x="1855221" y="2054947"/>
            <a:ext cx="3755463" cy="2602910"/>
          </a:xfrm>
          <a:prstGeom prst="ellipse">
            <a:avLst/>
          </a:prstGeom>
          <a:solidFill>
            <a:srgbClr val="D6CEBC"/>
          </a:solidFill>
          <a:ln w="19050">
            <a:solidFill>
              <a:srgbClr val="BDB091"/>
            </a:solidFill>
          </a:ln>
        </p:spPr>
        <p:txBody>
          <a:bodyPr wrap="square" rtlCol="0" anchor="ctr">
            <a:spAutoFit/>
          </a:bodyPr>
          <a:lstStyle/>
          <a:p>
            <a:pPr algn="just" defTabSz="457200"/>
            <a:endParaRPr lang="es-MX">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
        <p:nvSpPr>
          <p:cNvPr id="16" name="Elipse 15">
            <a:extLst>
              <a:ext uri="{FF2B5EF4-FFF2-40B4-BE49-F238E27FC236}">
                <a16:creationId xmlns:a16="http://schemas.microsoft.com/office/drawing/2014/main" id="{BF5E84AC-941C-9FA8-BD64-1968E28FF678}"/>
              </a:ext>
            </a:extLst>
          </p:cNvPr>
          <p:cNvSpPr/>
          <p:nvPr/>
        </p:nvSpPr>
        <p:spPr>
          <a:xfrm>
            <a:off x="470037" y="3891276"/>
            <a:ext cx="3755463" cy="2602910"/>
          </a:xfrm>
          <a:prstGeom prst="ellipse">
            <a:avLst/>
          </a:prstGeom>
          <a:solidFill>
            <a:srgbClr val="D6CEBC"/>
          </a:solidFill>
          <a:ln w="19050">
            <a:solidFill>
              <a:srgbClr val="BDB091"/>
            </a:solidFill>
          </a:ln>
        </p:spPr>
        <p:txBody>
          <a:bodyPr wrap="square" rtlCol="0" anchor="ctr">
            <a:spAutoFit/>
          </a:bodyPr>
          <a:lstStyle/>
          <a:p>
            <a:pPr algn="just" defTabSz="457200"/>
            <a:endParaRPr lang="es-MX">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
        <p:nvSpPr>
          <p:cNvPr id="18" name="Triángulo isósceles 17">
            <a:extLst>
              <a:ext uri="{FF2B5EF4-FFF2-40B4-BE49-F238E27FC236}">
                <a16:creationId xmlns:a16="http://schemas.microsoft.com/office/drawing/2014/main" id="{66497E9E-4A4F-DE74-2885-0D002986EE9D}"/>
              </a:ext>
            </a:extLst>
          </p:cNvPr>
          <p:cNvSpPr/>
          <p:nvPr/>
        </p:nvSpPr>
        <p:spPr>
          <a:xfrm>
            <a:off x="2099761" y="3170239"/>
            <a:ext cx="3257666" cy="2194702"/>
          </a:xfrm>
          <a:prstGeom prst="triangle">
            <a:avLst/>
          </a:prstGeom>
          <a:solidFill>
            <a:sysClr val="window" lastClr="FFFFFF">
              <a:lumMod val="95000"/>
            </a:sysClr>
          </a:solidFill>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19" name="Elipse 18">
            <a:extLst>
              <a:ext uri="{FF2B5EF4-FFF2-40B4-BE49-F238E27FC236}">
                <a16:creationId xmlns:a16="http://schemas.microsoft.com/office/drawing/2014/main" id="{4DA5577B-261B-E9EA-EADB-D476FAE779F2}"/>
              </a:ext>
            </a:extLst>
          </p:cNvPr>
          <p:cNvSpPr/>
          <p:nvPr/>
        </p:nvSpPr>
        <p:spPr>
          <a:xfrm>
            <a:off x="2945916" y="2810586"/>
            <a:ext cx="1605857" cy="1125168"/>
          </a:xfrm>
          <a:prstGeom prst="ellipse">
            <a:avLst/>
          </a:prstGeom>
          <a:solidFill>
            <a:sysClr val="window" lastClr="FFFFFF"/>
          </a:solidFill>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21" name="Elipse 20">
            <a:extLst>
              <a:ext uri="{FF2B5EF4-FFF2-40B4-BE49-F238E27FC236}">
                <a16:creationId xmlns:a16="http://schemas.microsoft.com/office/drawing/2014/main" id="{44BEDC45-CE05-2AF9-EC78-6F27FC4D43F1}"/>
              </a:ext>
            </a:extLst>
          </p:cNvPr>
          <p:cNvSpPr/>
          <p:nvPr/>
        </p:nvSpPr>
        <p:spPr>
          <a:xfrm>
            <a:off x="1488392" y="4633978"/>
            <a:ext cx="1605857" cy="1125168"/>
          </a:xfrm>
          <a:prstGeom prst="ellipse">
            <a:avLst/>
          </a:prstGeom>
          <a:solidFill>
            <a:sysClr val="window" lastClr="FFFFFF"/>
          </a:solidFill>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22" name="CuadroTexto 21">
            <a:extLst>
              <a:ext uri="{FF2B5EF4-FFF2-40B4-BE49-F238E27FC236}">
                <a16:creationId xmlns:a16="http://schemas.microsoft.com/office/drawing/2014/main" id="{77E7A4FF-CDA3-E19A-EEEB-B3F6201158DB}"/>
              </a:ext>
            </a:extLst>
          </p:cNvPr>
          <p:cNvSpPr txBox="1"/>
          <p:nvPr/>
        </p:nvSpPr>
        <p:spPr>
          <a:xfrm>
            <a:off x="2899053" y="2142779"/>
            <a:ext cx="1746525" cy="707886"/>
          </a:xfrm>
          <a:prstGeom prst="rect">
            <a:avLst/>
          </a:prstGeom>
          <a:noFill/>
        </p:spPr>
        <p:txBody>
          <a:bodyPr wrap="square" rtlCol="0">
            <a:spAutoFit/>
          </a:bodyPr>
          <a:lstStyle/>
          <a:p>
            <a:pPr algn="ctr" defTabSz="457200"/>
            <a:r>
              <a:rPr lang="es-MX" sz="2000" b="1">
                <a:solidFill>
                  <a:prstClr val="white"/>
                </a:solidFill>
                <a:latin typeface="Sofia Pro" panose="020B0000000000000000" pitchFamily="34" charset="0"/>
                <a:cs typeface="Arial" panose="020B0604020202020204" pitchFamily="34" charset="0"/>
              </a:rPr>
              <a:t>Recursos</a:t>
            </a:r>
          </a:p>
          <a:p>
            <a:pPr algn="ctr" defTabSz="457200"/>
            <a:r>
              <a:rPr lang="es-MX" sz="2000" b="1">
                <a:solidFill>
                  <a:prstClr val="white"/>
                </a:solidFill>
                <a:latin typeface="Sofia Pro" panose="020B0000000000000000" pitchFamily="34" charset="0"/>
                <a:cs typeface="Arial" panose="020B0604020202020204" pitchFamily="34" charset="0"/>
              </a:rPr>
              <a:t>(INPUT)</a:t>
            </a:r>
          </a:p>
        </p:txBody>
      </p:sp>
      <p:sp>
        <p:nvSpPr>
          <p:cNvPr id="23" name="CuadroTexto 22">
            <a:extLst>
              <a:ext uri="{FF2B5EF4-FFF2-40B4-BE49-F238E27FC236}">
                <a16:creationId xmlns:a16="http://schemas.microsoft.com/office/drawing/2014/main" id="{05B4C273-AD6D-BE0B-29D4-14E6D0AFD583}"/>
              </a:ext>
            </a:extLst>
          </p:cNvPr>
          <p:cNvSpPr txBox="1"/>
          <p:nvPr/>
        </p:nvSpPr>
        <p:spPr>
          <a:xfrm>
            <a:off x="1483272" y="5851176"/>
            <a:ext cx="1728991" cy="400110"/>
          </a:xfrm>
          <a:prstGeom prst="rect">
            <a:avLst/>
          </a:prstGeom>
          <a:noFill/>
        </p:spPr>
        <p:txBody>
          <a:bodyPr wrap="square" rtlCol="0">
            <a:spAutoFit/>
          </a:bodyPr>
          <a:lstStyle/>
          <a:p>
            <a:pPr algn="ctr" defTabSz="457200"/>
            <a:r>
              <a:rPr lang="es-MX" sz="2000" b="1">
                <a:solidFill>
                  <a:prstClr val="white"/>
                </a:solidFill>
                <a:latin typeface="Sofia Pro" panose="020B0000000000000000" pitchFamily="34" charset="0"/>
                <a:cs typeface="Arial" panose="020B0604020202020204" pitchFamily="34" charset="0"/>
              </a:rPr>
              <a:t>Procesos</a:t>
            </a:r>
          </a:p>
        </p:txBody>
      </p:sp>
      <p:sp>
        <p:nvSpPr>
          <p:cNvPr id="24" name="CuadroTexto 23">
            <a:extLst>
              <a:ext uri="{FF2B5EF4-FFF2-40B4-BE49-F238E27FC236}">
                <a16:creationId xmlns:a16="http://schemas.microsoft.com/office/drawing/2014/main" id="{F30682EA-38C1-E12A-5E23-C4C9B523A29A}"/>
              </a:ext>
            </a:extLst>
          </p:cNvPr>
          <p:cNvSpPr txBox="1"/>
          <p:nvPr/>
        </p:nvSpPr>
        <p:spPr>
          <a:xfrm>
            <a:off x="4425631" y="5704343"/>
            <a:ext cx="1871778" cy="707886"/>
          </a:xfrm>
          <a:prstGeom prst="rect">
            <a:avLst/>
          </a:prstGeom>
          <a:noFill/>
        </p:spPr>
        <p:txBody>
          <a:bodyPr wrap="square" rtlCol="0">
            <a:spAutoFit/>
          </a:bodyPr>
          <a:lstStyle/>
          <a:p>
            <a:pPr algn="ctr" defTabSz="457200"/>
            <a:r>
              <a:rPr lang="es-MX" sz="2000" b="1">
                <a:solidFill>
                  <a:prstClr val="white"/>
                </a:solidFill>
                <a:latin typeface="Sofia Pro" panose="020B0000000000000000" pitchFamily="34" charset="0"/>
                <a:cs typeface="Arial" panose="020B0604020202020204" pitchFamily="34" charset="0"/>
              </a:rPr>
              <a:t>Productos</a:t>
            </a:r>
          </a:p>
          <a:p>
            <a:pPr algn="ctr" defTabSz="457200"/>
            <a:r>
              <a:rPr lang="es-MX" sz="2000" b="1">
                <a:solidFill>
                  <a:prstClr val="white"/>
                </a:solidFill>
                <a:latin typeface="Sofia Pro" panose="020B0000000000000000" pitchFamily="34" charset="0"/>
                <a:cs typeface="Arial" panose="020B0604020202020204" pitchFamily="34" charset="0"/>
              </a:rPr>
              <a:t>(OUTPUT)</a:t>
            </a:r>
          </a:p>
        </p:txBody>
      </p:sp>
      <p:sp>
        <p:nvSpPr>
          <p:cNvPr id="25" name="CuadroTexto 24">
            <a:extLst>
              <a:ext uri="{FF2B5EF4-FFF2-40B4-BE49-F238E27FC236}">
                <a16:creationId xmlns:a16="http://schemas.microsoft.com/office/drawing/2014/main" id="{ABDD8E0A-41A3-EFD5-4F03-8126A952C37F}"/>
              </a:ext>
            </a:extLst>
          </p:cNvPr>
          <p:cNvSpPr txBox="1"/>
          <p:nvPr/>
        </p:nvSpPr>
        <p:spPr>
          <a:xfrm>
            <a:off x="7167879" y="5897343"/>
            <a:ext cx="3404099" cy="707886"/>
          </a:xfrm>
          <a:prstGeom prst="rect">
            <a:avLst/>
          </a:prstGeom>
          <a:noFill/>
        </p:spPr>
        <p:txBody>
          <a:bodyPr wrap="square" rtlCol="0">
            <a:spAutoFit/>
          </a:bodyPr>
          <a:lstStyle/>
          <a:p>
            <a:pPr algn="ctr" defTabSz="457200"/>
            <a:r>
              <a:rPr lang="es-MX" sz="2000" b="1">
                <a:solidFill>
                  <a:srgbClr val="422B7C"/>
                </a:solidFill>
                <a:latin typeface="Sofia Pro" panose="020B0000000000000000" pitchFamily="34" charset="0"/>
                <a:cs typeface="Arial" panose="020B0604020202020204" pitchFamily="34" charset="0"/>
              </a:rPr>
              <a:t>MERCADO</a:t>
            </a:r>
          </a:p>
          <a:p>
            <a:pPr algn="ctr" defTabSz="457200"/>
            <a:r>
              <a:rPr lang="es-MX" sz="2000" b="1">
                <a:solidFill>
                  <a:srgbClr val="422B7C"/>
                </a:solidFill>
                <a:latin typeface="Sofia Pro" panose="020B0000000000000000" pitchFamily="34" charset="0"/>
                <a:cs typeface="Arial" panose="020B0604020202020204" pitchFamily="34" charset="0"/>
              </a:rPr>
              <a:t>Bienes y servicios privados</a:t>
            </a:r>
          </a:p>
        </p:txBody>
      </p:sp>
      <p:sp>
        <p:nvSpPr>
          <p:cNvPr id="26" name="CuadroTexto 25">
            <a:extLst>
              <a:ext uri="{FF2B5EF4-FFF2-40B4-BE49-F238E27FC236}">
                <a16:creationId xmlns:a16="http://schemas.microsoft.com/office/drawing/2014/main" id="{4807B686-DD54-A472-1AE1-F40406C10386}"/>
              </a:ext>
            </a:extLst>
          </p:cNvPr>
          <p:cNvSpPr txBox="1"/>
          <p:nvPr/>
        </p:nvSpPr>
        <p:spPr>
          <a:xfrm>
            <a:off x="6066793" y="2402308"/>
            <a:ext cx="2772520" cy="1015663"/>
          </a:xfrm>
          <a:prstGeom prst="rect">
            <a:avLst/>
          </a:prstGeom>
          <a:noFill/>
        </p:spPr>
        <p:txBody>
          <a:bodyPr wrap="square" rtlCol="0">
            <a:spAutoFit/>
          </a:bodyPr>
          <a:lstStyle/>
          <a:p>
            <a:pPr algn="ctr" defTabSz="457200"/>
            <a:r>
              <a:rPr lang="es-MX" sz="2000" b="1">
                <a:latin typeface="Sofia Pro" panose="020B0000000000000000" pitchFamily="34" charset="0"/>
                <a:cs typeface="Arial" panose="020B0604020202020204" pitchFamily="34" charset="0"/>
              </a:rPr>
              <a:t>VALOR PÚBLICO</a:t>
            </a:r>
          </a:p>
          <a:p>
            <a:pPr algn="ctr" defTabSz="457200"/>
            <a:r>
              <a:rPr lang="es-MX" sz="2000" b="1">
                <a:latin typeface="Sofia Pro" panose="020B0000000000000000" pitchFamily="34" charset="0"/>
                <a:cs typeface="Arial" panose="020B0604020202020204" pitchFamily="34" charset="0"/>
              </a:rPr>
              <a:t>Bienes y servicios públicos</a:t>
            </a:r>
          </a:p>
        </p:txBody>
      </p:sp>
      <p:sp>
        <p:nvSpPr>
          <p:cNvPr id="27" name="Flecha: a la derecha 26">
            <a:extLst>
              <a:ext uri="{FF2B5EF4-FFF2-40B4-BE49-F238E27FC236}">
                <a16:creationId xmlns:a16="http://schemas.microsoft.com/office/drawing/2014/main" id="{F2FB79D0-CD83-9DBA-8605-6AF0496A1256}"/>
              </a:ext>
            </a:extLst>
          </p:cNvPr>
          <p:cNvSpPr/>
          <p:nvPr/>
        </p:nvSpPr>
        <p:spPr>
          <a:xfrm rot="1899645">
            <a:off x="7173149" y="5790314"/>
            <a:ext cx="890964" cy="314174"/>
          </a:xfrm>
          <a:prstGeom prst="rightArrow">
            <a:avLst/>
          </a:prstGeom>
          <a:solidFill>
            <a:srgbClr val="BC1E78"/>
          </a:solidFill>
          <a:ln w="28575">
            <a:noFill/>
          </a:ln>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28" name="Rectángulo 27">
            <a:extLst>
              <a:ext uri="{FF2B5EF4-FFF2-40B4-BE49-F238E27FC236}">
                <a16:creationId xmlns:a16="http://schemas.microsoft.com/office/drawing/2014/main" id="{C84F1F33-C3BC-4C38-0159-27C8B678AA75}"/>
              </a:ext>
            </a:extLst>
          </p:cNvPr>
          <p:cNvSpPr/>
          <p:nvPr/>
        </p:nvSpPr>
        <p:spPr>
          <a:xfrm>
            <a:off x="7303160" y="3918643"/>
            <a:ext cx="1956072" cy="707886"/>
          </a:xfrm>
          <a:prstGeom prst="rect">
            <a:avLst/>
          </a:prstGeom>
          <a:noFill/>
          <a:ln w="38100">
            <a:noFill/>
          </a:ln>
        </p:spPr>
        <p:txBody>
          <a:bodyPr wrap="square" rtlCol="0" anchor="ctr">
            <a:spAutoFit/>
          </a:bodyPr>
          <a:lstStyle/>
          <a:p>
            <a:pPr algn="ctr" defTabSz="457200"/>
            <a:r>
              <a:rPr lang="es-MX" sz="2000" b="1">
                <a:solidFill>
                  <a:srgbClr val="422B7C"/>
                </a:solidFill>
                <a:latin typeface="Sofia Pro" panose="020B0000000000000000" pitchFamily="34" charset="0"/>
                <a:ea typeface="Times New Roman" panose="02020603050405020304" pitchFamily="18" charset="0"/>
                <a:cs typeface="Arial" panose="020B0604020202020204" pitchFamily="34" charset="0"/>
              </a:rPr>
              <a:t>VALOR PÚBLICO</a:t>
            </a:r>
          </a:p>
        </p:txBody>
      </p:sp>
      <p:sp>
        <p:nvSpPr>
          <p:cNvPr id="29" name="Elipse 28">
            <a:extLst>
              <a:ext uri="{FF2B5EF4-FFF2-40B4-BE49-F238E27FC236}">
                <a16:creationId xmlns:a16="http://schemas.microsoft.com/office/drawing/2014/main" id="{7CA13A87-C6AB-E97D-D01A-487A876209C8}"/>
              </a:ext>
            </a:extLst>
          </p:cNvPr>
          <p:cNvSpPr/>
          <p:nvPr/>
        </p:nvSpPr>
        <p:spPr>
          <a:xfrm>
            <a:off x="9284432" y="2477347"/>
            <a:ext cx="2171956" cy="865584"/>
          </a:xfrm>
          <a:prstGeom prst="ellipse">
            <a:avLst/>
          </a:prstGeom>
          <a:solidFill>
            <a:srgbClr val="422B7C"/>
          </a:solidFill>
          <a:ln>
            <a:noFill/>
          </a:ln>
        </p:spPr>
        <p:txBody>
          <a:bodyPr wrap="square" lIns="0" tIns="0" rIns="0" bIns="0" rtlCol="0" anchor="ctr">
            <a:spAutoFit/>
          </a:bodyPr>
          <a:lstStyle/>
          <a:p>
            <a:pPr algn="ctr" defTabSz="457200"/>
            <a:r>
              <a:rPr lang="es-MX" sz="2000">
                <a:solidFill>
                  <a:prstClr val="white"/>
                </a:solidFill>
                <a:latin typeface="Sofia Pro SemiBold" panose="020B0000000000000000" pitchFamily="34" charset="0"/>
                <a:ea typeface="Times New Roman" panose="02020603050405020304" pitchFamily="18" charset="0"/>
                <a:cs typeface="Arial" panose="020B0604020202020204" pitchFamily="34" charset="0"/>
              </a:rPr>
              <a:t>RESULTADO (OUTCOME)</a:t>
            </a:r>
          </a:p>
        </p:txBody>
      </p:sp>
      <p:sp>
        <p:nvSpPr>
          <p:cNvPr id="30" name="Rectángulo: esquinas redondeadas 21">
            <a:extLst>
              <a:ext uri="{FF2B5EF4-FFF2-40B4-BE49-F238E27FC236}">
                <a16:creationId xmlns:a16="http://schemas.microsoft.com/office/drawing/2014/main" id="{C1C3372F-708D-94D0-708A-2184DAB73594}"/>
              </a:ext>
            </a:extLst>
          </p:cNvPr>
          <p:cNvSpPr/>
          <p:nvPr/>
        </p:nvSpPr>
        <p:spPr>
          <a:xfrm>
            <a:off x="7056620" y="3908811"/>
            <a:ext cx="2450301" cy="735996"/>
          </a:xfrm>
          <a:custGeom>
            <a:avLst/>
            <a:gdLst>
              <a:gd name="connsiteX0" fmla="*/ 0 w 2078326"/>
              <a:gd name="connsiteY0" fmla="*/ 140077 h 840443"/>
              <a:gd name="connsiteX1" fmla="*/ 140077 w 2078326"/>
              <a:gd name="connsiteY1" fmla="*/ 0 h 840443"/>
              <a:gd name="connsiteX2" fmla="*/ 1938249 w 2078326"/>
              <a:gd name="connsiteY2" fmla="*/ 0 h 840443"/>
              <a:gd name="connsiteX3" fmla="*/ 2078326 w 2078326"/>
              <a:gd name="connsiteY3" fmla="*/ 140077 h 840443"/>
              <a:gd name="connsiteX4" fmla="*/ 2078326 w 2078326"/>
              <a:gd name="connsiteY4" fmla="*/ 700366 h 840443"/>
              <a:gd name="connsiteX5" fmla="*/ 1938249 w 2078326"/>
              <a:gd name="connsiteY5" fmla="*/ 840443 h 840443"/>
              <a:gd name="connsiteX6" fmla="*/ 140077 w 2078326"/>
              <a:gd name="connsiteY6" fmla="*/ 840443 h 840443"/>
              <a:gd name="connsiteX7" fmla="*/ 0 w 2078326"/>
              <a:gd name="connsiteY7" fmla="*/ 700366 h 840443"/>
              <a:gd name="connsiteX8" fmla="*/ 0 w 2078326"/>
              <a:gd name="connsiteY8" fmla="*/ 140077 h 840443"/>
              <a:gd name="connsiteX0" fmla="*/ 0 w 2078326"/>
              <a:gd name="connsiteY0" fmla="*/ 140077 h 840443"/>
              <a:gd name="connsiteX1" fmla="*/ 140077 w 2078326"/>
              <a:gd name="connsiteY1" fmla="*/ 0 h 840443"/>
              <a:gd name="connsiteX2" fmla="*/ 1938249 w 2078326"/>
              <a:gd name="connsiteY2" fmla="*/ 0 h 840443"/>
              <a:gd name="connsiteX3" fmla="*/ 2078326 w 2078326"/>
              <a:gd name="connsiteY3" fmla="*/ 140077 h 840443"/>
              <a:gd name="connsiteX4" fmla="*/ 2078326 w 2078326"/>
              <a:gd name="connsiteY4" fmla="*/ 700366 h 840443"/>
              <a:gd name="connsiteX5" fmla="*/ 1938249 w 2078326"/>
              <a:gd name="connsiteY5" fmla="*/ 840443 h 840443"/>
              <a:gd name="connsiteX6" fmla="*/ 140077 w 2078326"/>
              <a:gd name="connsiteY6" fmla="*/ 840443 h 840443"/>
              <a:gd name="connsiteX7" fmla="*/ 4762 w 2078326"/>
              <a:gd name="connsiteY7" fmla="*/ 524153 h 840443"/>
              <a:gd name="connsiteX8" fmla="*/ 0 w 2078326"/>
              <a:gd name="connsiteY8" fmla="*/ 140077 h 840443"/>
              <a:gd name="connsiteX0" fmla="*/ 0 w 2078326"/>
              <a:gd name="connsiteY0" fmla="*/ 140077 h 840443"/>
              <a:gd name="connsiteX1" fmla="*/ 140077 w 2078326"/>
              <a:gd name="connsiteY1" fmla="*/ 0 h 840443"/>
              <a:gd name="connsiteX2" fmla="*/ 1938249 w 2078326"/>
              <a:gd name="connsiteY2" fmla="*/ 0 h 840443"/>
              <a:gd name="connsiteX3" fmla="*/ 2078326 w 2078326"/>
              <a:gd name="connsiteY3" fmla="*/ 140077 h 840443"/>
              <a:gd name="connsiteX4" fmla="*/ 2078326 w 2078326"/>
              <a:gd name="connsiteY4" fmla="*/ 700366 h 840443"/>
              <a:gd name="connsiteX5" fmla="*/ 1938249 w 2078326"/>
              <a:gd name="connsiteY5" fmla="*/ 840443 h 840443"/>
              <a:gd name="connsiteX6" fmla="*/ 254377 w 2078326"/>
              <a:gd name="connsiteY6" fmla="*/ 840443 h 840443"/>
              <a:gd name="connsiteX7" fmla="*/ 4762 w 2078326"/>
              <a:gd name="connsiteY7" fmla="*/ 524153 h 840443"/>
              <a:gd name="connsiteX8" fmla="*/ 0 w 2078326"/>
              <a:gd name="connsiteY8" fmla="*/ 140077 h 840443"/>
              <a:gd name="connsiteX0" fmla="*/ 0 w 2078326"/>
              <a:gd name="connsiteY0" fmla="*/ 140077 h 840443"/>
              <a:gd name="connsiteX1" fmla="*/ 140077 w 2078326"/>
              <a:gd name="connsiteY1" fmla="*/ 0 h 840443"/>
              <a:gd name="connsiteX2" fmla="*/ 1938249 w 2078326"/>
              <a:gd name="connsiteY2" fmla="*/ 0 h 840443"/>
              <a:gd name="connsiteX3" fmla="*/ 2078326 w 2078326"/>
              <a:gd name="connsiteY3" fmla="*/ 140077 h 840443"/>
              <a:gd name="connsiteX4" fmla="*/ 2078326 w 2078326"/>
              <a:gd name="connsiteY4" fmla="*/ 700366 h 840443"/>
              <a:gd name="connsiteX5" fmla="*/ 1938249 w 2078326"/>
              <a:gd name="connsiteY5" fmla="*/ 840443 h 840443"/>
              <a:gd name="connsiteX6" fmla="*/ 254377 w 2078326"/>
              <a:gd name="connsiteY6" fmla="*/ 840443 h 840443"/>
              <a:gd name="connsiteX7" fmla="*/ 4762 w 2078326"/>
              <a:gd name="connsiteY7" fmla="*/ 524153 h 840443"/>
              <a:gd name="connsiteX8" fmla="*/ 0 w 2078326"/>
              <a:gd name="connsiteY8" fmla="*/ 140077 h 840443"/>
              <a:gd name="connsiteX0" fmla="*/ 0 w 2078326"/>
              <a:gd name="connsiteY0" fmla="*/ 140077 h 840443"/>
              <a:gd name="connsiteX1" fmla="*/ 140077 w 2078326"/>
              <a:gd name="connsiteY1" fmla="*/ 0 h 840443"/>
              <a:gd name="connsiteX2" fmla="*/ 1938249 w 2078326"/>
              <a:gd name="connsiteY2" fmla="*/ 0 h 840443"/>
              <a:gd name="connsiteX3" fmla="*/ 2078326 w 2078326"/>
              <a:gd name="connsiteY3" fmla="*/ 140077 h 840443"/>
              <a:gd name="connsiteX4" fmla="*/ 2078326 w 2078326"/>
              <a:gd name="connsiteY4" fmla="*/ 700366 h 840443"/>
              <a:gd name="connsiteX5" fmla="*/ 1938249 w 2078326"/>
              <a:gd name="connsiteY5" fmla="*/ 840443 h 840443"/>
              <a:gd name="connsiteX6" fmla="*/ 254377 w 2078326"/>
              <a:gd name="connsiteY6" fmla="*/ 840443 h 840443"/>
              <a:gd name="connsiteX7" fmla="*/ 4762 w 2078326"/>
              <a:gd name="connsiteY7" fmla="*/ 524153 h 840443"/>
              <a:gd name="connsiteX8" fmla="*/ 0 w 2078326"/>
              <a:gd name="connsiteY8" fmla="*/ 140077 h 840443"/>
              <a:gd name="connsiteX0" fmla="*/ 0 w 2078326"/>
              <a:gd name="connsiteY0" fmla="*/ 140077 h 865208"/>
              <a:gd name="connsiteX1" fmla="*/ 140077 w 2078326"/>
              <a:gd name="connsiteY1" fmla="*/ 0 h 865208"/>
              <a:gd name="connsiteX2" fmla="*/ 1938249 w 2078326"/>
              <a:gd name="connsiteY2" fmla="*/ 0 h 865208"/>
              <a:gd name="connsiteX3" fmla="*/ 2078326 w 2078326"/>
              <a:gd name="connsiteY3" fmla="*/ 140077 h 865208"/>
              <a:gd name="connsiteX4" fmla="*/ 2078326 w 2078326"/>
              <a:gd name="connsiteY4" fmla="*/ 700366 h 865208"/>
              <a:gd name="connsiteX5" fmla="*/ 1938249 w 2078326"/>
              <a:gd name="connsiteY5" fmla="*/ 840443 h 865208"/>
              <a:gd name="connsiteX6" fmla="*/ 229612 w 2078326"/>
              <a:gd name="connsiteY6" fmla="*/ 865208 h 865208"/>
              <a:gd name="connsiteX7" fmla="*/ 4762 w 2078326"/>
              <a:gd name="connsiteY7" fmla="*/ 524153 h 865208"/>
              <a:gd name="connsiteX8" fmla="*/ 0 w 2078326"/>
              <a:gd name="connsiteY8" fmla="*/ 140077 h 865208"/>
              <a:gd name="connsiteX0" fmla="*/ 0 w 2078326"/>
              <a:gd name="connsiteY0" fmla="*/ 140077 h 865208"/>
              <a:gd name="connsiteX1" fmla="*/ 140077 w 2078326"/>
              <a:gd name="connsiteY1" fmla="*/ 0 h 865208"/>
              <a:gd name="connsiteX2" fmla="*/ 1938249 w 2078326"/>
              <a:gd name="connsiteY2" fmla="*/ 0 h 865208"/>
              <a:gd name="connsiteX3" fmla="*/ 2078326 w 2078326"/>
              <a:gd name="connsiteY3" fmla="*/ 140077 h 865208"/>
              <a:gd name="connsiteX4" fmla="*/ 2078326 w 2078326"/>
              <a:gd name="connsiteY4" fmla="*/ 700366 h 865208"/>
              <a:gd name="connsiteX5" fmla="*/ 1938249 w 2078326"/>
              <a:gd name="connsiteY5" fmla="*/ 840443 h 865208"/>
              <a:gd name="connsiteX6" fmla="*/ 229612 w 2078326"/>
              <a:gd name="connsiteY6" fmla="*/ 865208 h 865208"/>
              <a:gd name="connsiteX7" fmla="*/ 4762 w 2078326"/>
              <a:gd name="connsiteY7" fmla="*/ 524153 h 865208"/>
              <a:gd name="connsiteX8" fmla="*/ 0 w 2078326"/>
              <a:gd name="connsiteY8" fmla="*/ 140077 h 86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326" h="865208">
                <a:moveTo>
                  <a:pt x="0" y="140077"/>
                </a:moveTo>
                <a:cubicBezTo>
                  <a:pt x="0" y="62715"/>
                  <a:pt x="62715" y="0"/>
                  <a:pt x="140077" y="0"/>
                </a:cubicBezTo>
                <a:lnTo>
                  <a:pt x="1938249" y="0"/>
                </a:lnTo>
                <a:cubicBezTo>
                  <a:pt x="2015611" y="0"/>
                  <a:pt x="2078326" y="62715"/>
                  <a:pt x="2078326" y="140077"/>
                </a:cubicBezTo>
                <a:lnTo>
                  <a:pt x="2078326" y="700366"/>
                </a:lnTo>
                <a:cubicBezTo>
                  <a:pt x="2078326" y="777728"/>
                  <a:pt x="2015611" y="840443"/>
                  <a:pt x="1938249" y="840443"/>
                </a:cubicBezTo>
                <a:lnTo>
                  <a:pt x="229612" y="865208"/>
                </a:lnTo>
                <a:cubicBezTo>
                  <a:pt x="179873" y="765195"/>
                  <a:pt x="80962" y="612945"/>
                  <a:pt x="4762" y="524153"/>
                </a:cubicBezTo>
                <a:cubicBezTo>
                  <a:pt x="4762" y="337390"/>
                  <a:pt x="0" y="326840"/>
                  <a:pt x="0" y="140077"/>
                </a:cubicBezTo>
                <a:close/>
              </a:path>
            </a:pathLst>
          </a:custGeom>
          <a:ln w="38100">
            <a:solidFill>
              <a:srgbClr val="422B7C"/>
            </a:solidFill>
          </a:ln>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31" name="Flecha: a la derecha 30">
            <a:extLst>
              <a:ext uri="{FF2B5EF4-FFF2-40B4-BE49-F238E27FC236}">
                <a16:creationId xmlns:a16="http://schemas.microsoft.com/office/drawing/2014/main" id="{FD40C2CD-309A-9E95-BE01-D3B3242F1D4A}"/>
              </a:ext>
            </a:extLst>
          </p:cNvPr>
          <p:cNvSpPr/>
          <p:nvPr/>
        </p:nvSpPr>
        <p:spPr>
          <a:xfrm rot="19048218">
            <a:off x="8616390" y="3313514"/>
            <a:ext cx="890965" cy="314175"/>
          </a:xfrm>
          <a:prstGeom prst="rightArrow">
            <a:avLst/>
          </a:prstGeom>
          <a:solidFill>
            <a:srgbClr val="BC1E78"/>
          </a:solidFill>
          <a:ln w="28575">
            <a:noFill/>
          </a:ln>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32" name="CuadroTexto 31">
            <a:extLst>
              <a:ext uri="{FF2B5EF4-FFF2-40B4-BE49-F238E27FC236}">
                <a16:creationId xmlns:a16="http://schemas.microsoft.com/office/drawing/2014/main" id="{E6A4ED22-0CA5-F10D-28C3-6BCE65A2AD29}"/>
              </a:ext>
            </a:extLst>
          </p:cNvPr>
          <p:cNvSpPr txBox="1"/>
          <p:nvPr/>
        </p:nvSpPr>
        <p:spPr>
          <a:xfrm>
            <a:off x="2700519" y="4357157"/>
            <a:ext cx="2110281" cy="830997"/>
          </a:xfrm>
          <a:prstGeom prst="rect">
            <a:avLst/>
          </a:prstGeom>
          <a:noFill/>
        </p:spPr>
        <p:txBody>
          <a:bodyPr wrap="square" rtlCol="0">
            <a:spAutoFit/>
          </a:bodyPr>
          <a:lstStyle/>
          <a:p>
            <a:pPr algn="ctr" defTabSz="457200"/>
            <a:r>
              <a:rPr lang="es-MX" sz="1600">
                <a:latin typeface="Sofia Pro" panose="020B0000000000000000" pitchFamily="34" charset="0"/>
                <a:cs typeface="Arial" panose="020B0604020202020204" pitchFamily="34" charset="0"/>
              </a:rPr>
              <a:t>GOBIERNO ESTATAL</a:t>
            </a:r>
          </a:p>
          <a:p>
            <a:pPr algn="ctr" defTabSz="457200"/>
            <a:r>
              <a:rPr lang="es-MX" sz="1600">
                <a:latin typeface="Sofia Pro" panose="020B0000000000000000" pitchFamily="34" charset="0"/>
                <a:cs typeface="Arial" panose="020B0604020202020204" pitchFamily="34" charset="0"/>
              </a:rPr>
              <a:t>Gestión para resultados</a:t>
            </a:r>
          </a:p>
        </p:txBody>
      </p:sp>
      <p:sp>
        <p:nvSpPr>
          <p:cNvPr id="33" name="CuadroTexto 32">
            <a:extLst>
              <a:ext uri="{FF2B5EF4-FFF2-40B4-BE49-F238E27FC236}">
                <a16:creationId xmlns:a16="http://schemas.microsoft.com/office/drawing/2014/main" id="{95D56E5B-D7FE-ACA9-1526-E79990B072D8}"/>
              </a:ext>
            </a:extLst>
          </p:cNvPr>
          <p:cNvSpPr txBox="1"/>
          <p:nvPr/>
        </p:nvSpPr>
        <p:spPr>
          <a:xfrm>
            <a:off x="2702778" y="3193236"/>
            <a:ext cx="2110281" cy="400110"/>
          </a:xfrm>
          <a:prstGeom prst="rect">
            <a:avLst/>
          </a:prstGeom>
          <a:noFill/>
        </p:spPr>
        <p:txBody>
          <a:bodyPr wrap="square" rtlCol="0">
            <a:spAutoFit/>
          </a:bodyPr>
          <a:lstStyle/>
          <a:p>
            <a:pPr algn="ctr" defTabSz="457200"/>
            <a:r>
              <a:rPr lang="es-MX" sz="2000" b="1">
                <a:latin typeface="Sofia Pro" panose="020B0000000000000000" pitchFamily="34" charset="0"/>
                <a:cs typeface="Arial" panose="020B0604020202020204" pitchFamily="34" charset="0"/>
              </a:rPr>
              <a:t>DESEMPEÑO</a:t>
            </a:r>
          </a:p>
        </p:txBody>
      </p:sp>
      <p:sp>
        <p:nvSpPr>
          <p:cNvPr id="34" name="CuadroTexto 33">
            <a:extLst>
              <a:ext uri="{FF2B5EF4-FFF2-40B4-BE49-F238E27FC236}">
                <a16:creationId xmlns:a16="http://schemas.microsoft.com/office/drawing/2014/main" id="{AC1AA9E1-B638-C3DE-7328-540AA3B09DFD}"/>
              </a:ext>
            </a:extLst>
          </p:cNvPr>
          <p:cNvSpPr txBox="1"/>
          <p:nvPr/>
        </p:nvSpPr>
        <p:spPr>
          <a:xfrm>
            <a:off x="1386475" y="4874279"/>
            <a:ext cx="1751281" cy="707886"/>
          </a:xfrm>
          <a:prstGeom prst="rect">
            <a:avLst/>
          </a:prstGeom>
          <a:noFill/>
        </p:spPr>
        <p:txBody>
          <a:bodyPr wrap="square" rtlCol="0">
            <a:spAutoFit/>
          </a:bodyPr>
          <a:lstStyle/>
          <a:p>
            <a:pPr algn="ctr" defTabSz="457200"/>
            <a:r>
              <a:rPr lang="es-MX" sz="2000" b="1">
                <a:latin typeface="Sofia Pro" panose="020B0000000000000000" pitchFamily="34" charset="0"/>
                <a:cs typeface="Arial" panose="020B0604020202020204" pitchFamily="34" charset="0"/>
              </a:rPr>
              <a:t>EFICIENCIA</a:t>
            </a:r>
          </a:p>
          <a:p>
            <a:pPr algn="ctr" defTabSz="457200"/>
            <a:r>
              <a:rPr lang="es-MX" sz="2000" b="1">
                <a:latin typeface="Sofia Pro" panose="020B0000000000000000" pitchFamily="34" charset="0"/>
                <a:cs typeface="Arial" panose="020B0604020202020204" pitchFamily="34" charset="0"/>
              </a:rPr>
              <a:t>EFICACIA</a:t>
            </a:r>
          </a:p>
        </p:txBody>
      </p:sp>
      <p:grpSp>
        <p:nvGrpSpPr>
          <p:cNvPr id="4" name="Grupo 3">
            <a:extLst>
              <a:ext uri="{FF2B5EF4-FFF2-40B4-BE49-F238E27FC236}">
                <a16:creationId xmlns:a16="http://schemas.microsoft.com/office/drawing/2014/main" id="{DEB9BB92-8B5F-36E4-E2F5-6068D54C1B05}"/>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28CF3D4E-0AE3-02E0-1E3B-DE9257927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FC0E49C8-2C3B-52B4-D7A6-F093D59FCA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8" name="Conector recto 7">
              <a:extLst>
                <a:ext uri="{FF2B5EF4-FFF2-40B4-BE49-F238E27FC236}">
                  <a16:creationId xmlns:a16="http://schemas.microsoft.com/office/drawing/2014/main" id="{D33E6C4E-AC80-9D14-60A8-899D1CFB77D9}"/>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
        <p:nvSpPr>
          <p:cNvPr id="10" name="Elipse 9">
            <a:extLst>
              <a:ext uri="{FF2B5EF4-FFF2-40B4-BE49-F238E27FC236}">
                <a16:creationId xmlns:a16="http://schemas.microsoft.com/office/drawing/2014/main" id="{EC8D6F21-7E6A-04B2-2840-9A8E16A4C057}"/>
              </a:ext>
            </a:extLst>
          </p:cNvPr>
          <p:cNvSpPr/>
          <p:nvPr/>
        </p:nvSpPr>
        <p:spPr>
          <a:xfrm>
            <a:off x="4450226" y="4644676"/>
            <a:ext cx="1605857" cy="1125168"/>
          </a:xfrm>
          <a:prstGeom prst="ellipse">
            <a:avLst/>
          </a:prstGeom>
          <a:solidFill>
            <a:sysClr val="window" lastClr="FFFFFF"/>
          </a:solidFill>
        </p:spPr>
        <p:txBody>
          <a:bodyPr wrap="square" rtlCol="0" anchor="ctr">
            <a:spAutoFit/>
          </a:bodyPr>
          <a:lstStyle/>
          <a:p>
            <a:pPr marL="0" marR="0" lvl="0" indent="0" algn="just"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35" name="CuadroTexto 34">
            <a:extLst>
              <a:ext uri="{FF2B5EF4-FFF2-40B4-BE49-F238E27FC236}">
                <a16:creationId xmlns:a16="http://schemas.microsoft.com/office/drawing/2014/main" id="{149F35B3-63B0-CEF2-60EA-35105667B6CF}"/>
              </a:ext>
            </a:extLst>
          </p:cNvPr>
          <p:cNvSpPr txBox="1"/>
          <p:nvPr/>
        </p:nvSpPr>
        <p:spPr>
          <a:xfrm>
            <a:off x="4487715" y="4894172"/>
            <a:ext cx="1544098" cy="584775"/>
          </a:xfrm>
          <a:prstGeom prst="rect">
            <a:avLst/>
          </a:prstGeom>
          <a:noFill/>
        </p:spPr>
        <p:txBody>
          <a:bodyPr wrap="square" rtlCol="0">
            <a:spAutoFit/>
          </a:bodyPr>
          <a:lstStyle/>
          <a:p>
            <a:pPr algn="ctr" defTabSz="457200"/>
            <a:r>
              <a:rPr lang="es-MX" sz="1600" b="1">
                <a:latin typeface="Sofia Pro" panose="020B0000000000000000" pitchFamily="34" charset="0"/>
                <a:cs typeface="Arial" panose="020B0604020202020204" pitchFamily="34" charset="0"/>
              </a:rPr>
              <a:t>CALIDAD</a:t>
            </a:r>
          </a:p>
          <a:p>
            <a:pPr algn="ctr" defTabSz="457200"/>
            <a:r>
              <a:rPr lang="es-MX" sz="1600" b="1">
                <a:latin typeface="Sofia Pro" panose="020B0000000000000000" pitchFamily="34" charset="0"/>
                <a:cs typeface="Arial" panose="020B0604020202020204" pitchFamily="34" charset="0"/>
              </a:rPr>
              <a:t>EQUIDAD</a:t>
            </a:r>
          </a:p>
        </p:txBody>
      </p:sp>
    </p:spTree>
    <p:extLst>
      <p:ext uri="{BB962C8B-B14F-4D97-AF65-F5344CB8AC3E}">
        <p14:creationId xmlns:p14="http://schemas.microsoft.com/office/powerpoint/2010/main" val="31829488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esquinas redondeadas 5">
            <a:extLst>
              <a:ext uri="{FF2B5EF4-FFF2-40B4-BE49-F238E27FC236}">
                <a16:creationId xmlns:a16="http://schemas.microsoft.com/office/drawing/2014/main" id="{EB0A3414-2AFC-0C4F-54A1-BF914601CF6F}"/>
              </a:ext>
            </a:extLst>
          </p:cNvPr>
          <p:cNvSpPr/>
          <p:nvPr/>
        </p:nvSpPr>
        <p:spPr>
          <a:xfrm>
            <a:off x="1476375" y="1945457"/>
            <a:ext cx="9153207" cy="525780"/>
          </a:xfrm>
          <a:prstGeom prst="roundRect">
            <a:avLst/>
          </a:prstGeom>
          <a:solidFill>
            <a:srgbClr val="E1DAF2"/>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400" b="1">
                <a:solidFill>
                  <a:schemeClr val="tx1"/>
                </a:solidFill>
              </a:rPr>
              <a:t>            Constitución Política de los Estados Unidos Mexicanos</a:t>
            </a:r>
          </a:p>
        </p:txBody>
      </p:sp>
      <p:sp>
        <p:nvSpPr>
          <p:cNvPr id="7" name="Rectángulo: esquinas redondeadas 6">
            <a:extLst>
              <a:ext uri="{FF2B5EF4-FFF2-40B4-BE49-F238E27FC236}">
                <a16:creationId xmlns:a16="http://schemas.microsoft.com/office/drawing/2014/main" id="{69B893F6-E83D-F50D-A290-F7E07A9F0E72}"/>
              </a:ext>
            </a:extLst>
          </p:cNvPr>
          <p:cNvSpPr/>
          <p:nvPr/>
        </p:nvSpPr>
        <p:spPr>
          <a:xfrm>
            <a:off x="939165" y="3678670"/>
            <a:ext cx="10239664" cy="525780"/>
          </a:xfrm>
          <a:prstGeom prst="roundRect">
            <a:avLst/>
          </a:prstGeom>
          <a:solidFill>
            <a:srgbClr val="E1DAF2"/>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s-MX" sz="2400" b="1">
                <a:solidFill>
                  <a:schemeClr val="tx1"/>
                </a:solidFill>
              </a:rPr>
              <a:t>     Constitución Política del Estado Libre y Soberano de Tlaxcala            </a:t>
            </a:r>
          </a:p>
        </p:txBody>
      </p:sp>
      <p:sp>
        <p:nvSpPr>
          <p:cNvPr id="8" name="Elipse 7">
            <a:extLst>
              <a:ext uri="{FF2B5EF4-FFF2-40B4-BE49-F238E27FC236}">
                <a16:creationId xmlns:a16="http://schemas.microsoft.com/office/drawing/2014/main" id="{5B6913BB-447A-87C9-67A1-5ABCA922C583}"/>
              </a:ext>
            </a:extLst>
          </p:cNvPr>
          <p:cNvSpPr/>
          <p:nvPr/>
        </p:nvSpPr>
        <p:spPr>
          <a:xfrm>
            <a:off x="1148715" y="1825441"/>
            <a:ext cx="1245870" cy="765811"/>
          </a:xfrm>
          <a:prstGeom prst="ellipse">
            <a:avLst/>
          </a:prstGeom>
          <a:solidFill>
            <a:srgbClr val="422B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400" b="1">
                <a:latin typeface="Sofia Pro SemiBold" panose="020B0000000000000000" pitchFamily="34" charset="0"/>
              </a:rPr>
              <a:t>Art. 134</a:t>
            </a:r>
          </a:p>
        </p:txBody>
      </p:sp>
      <p:sp>
        <p:nvSpPr>
          <p:cNvPr id="9" name="Elipse 8">
            <a:extLst>
              <a:ext uri="{FF2B5EF4-FFF2-40B4-BE49-F238E27FC236}">
                <a16:creationId xmlns:a16="http://schemas.microsoft.com/office/drawing/2014/main" id="{649E237C-59E9-E021-A17A-C93A6E458FAA}"/>
              </a:ext>
            </a:extLst>
          </p:cNvPr>
          <p:cNvSpPr/>
          <p:nvPr/>
        </p:nvSpPr>
        <p:spPr>
          <a:xfrm>
            <a:off x="10010775" y="3558655"/>
            <a:ext cx="1245870" cy="765811"/>
          </a:xfrm>
          <a:prstGeom prst="ellipse">
            <a:avLst/>
          </a:prstGeom>
          <a:solidFill>
            <a:srgbClr val="422B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400" b="1">
                <a:solidFill>
                  <a:schemeClr val="bg1"/>
                </a:solidFill>
                <a:latin typeface="Sofia Pro SemiBold" panose="020B0000000000000000" pitchFamily="34" charset="0"/>
              </a:rPr>
              <a:t>Art. 99</a:t>
            </a:r>
          </a:p>
        </p:txBody>
      </p:sp>
      <p:sp>
        <p:nvSpPr>
          <p:cNvPr id="11" name="CuadroTexto 10">
            <a:extLst>
              <a:ext uri="{FF2B5EF4-FFF2-40B4-BE49-F238E27FC236}">
                <a16:creationId xmlns:a16="http://schemas.microsoft.com/office/drawing/2014/main" id="{23CE2E56-9339-A94B-C6AA-67B6EA39BFD4}"/>
              </a:ext>
            </a:extLst>
          </p:cNvPr>
          <p:cNvSpPr txBox="1"/>
          <p:nvPr/>
        </p:nvSpPr>
        <p:spPr>
          <a:xfrm>
            <a:off x="1112043" y="2669840"/>
            <a:ext cx="9881869" cy="707886"/>
          </a:xfrm>
          <a:prstGeom prst="rect">
            <a:avLst/>
          </a:prstGeom>
          <a:noFill/>
        </p:spPr>
        <p:txBody>
          <a:bodyPr wrap="square">
            <a:spAutoFit/>
          </a:bodyPr>
          <a:lstStyle/>
          <a:p>
            <a:pPr algn="ctr"/>
            <a:r>
              <a:rPr lang="es-ES" sz="2000"/>
              <a:t>Los recursos económicos se administrarán con </a:t>
            </a:r>
            <a:r>
              <a:rPr lang="es-ES" sz="2000" b="1">
                <a:latin typeface="Sofia Pro SemiBold" panose="020B0000000000000000" pitchFamily="34" charset="0"/>
              </a:rPr>
              <a:t>eficiencia, eficacia, economía, transparencia y honradez</a:t>
            </a:r>
            <a:r>
              <a:rPr lang="es-ES" sz="2000"/>
              <a:t> para satisfacer los </a:t>
            </a:r>
            <a:r>
              <a:rPr lang="es-ES" sz="2000" b="1">
                <a:latin typeface="Sofia Pro SemiBold" panose="020B0000000000000000" pitchFamily="34" charset="0"/>
              </a:rPr>
              <a:t>objetivos</a:t>
            </a:r>
            <a:r>
              <a:rPr lang="es-ES" sz="2000"/>
              <a:t> a los que estén destinados.</a:t>
            </a:r>
            <a:endParaRPr lang="es-MX" sz="2000"/>
          </a:p>
        </p:txBody>
      </p:sp>
      <p:sp>
        <p:nvSpPr>
          <p:cNvPr id="15" name="CuadroTexto 14">
            <a:extLst>
              <a:ext uri="{FF2B5EF4-FFF2-40B4-BE49-F238E27FC236}">
                <a16:creationId xmlns:a16="http://schemas.microsoft.com/office/drawing/2014/main" id="{D29A700F-3DFE-2DE7-ABB8-F5552AE2DFC5}"/>
              </a:ext>
            </a:extLst>
          </p:cNvPr>
          <p:cNvSpPr txBox="1"/>
          <p:nvPr/>
        </p:nvSpPr>
        <p:spPr>
          <a:xfrm>
            <a:off x="2266950" y="4325868"/>
            <a:ext cx="7620000" cy="1631216"/>
          </a:xfrm>
          <a:prstGeom prst="rect">
            <a:avLst/>
          </a:prstGeom>
          <a:noFill/>
        </p:spPr>
        <p:txBody>
          <a:bodyPr wrap="square">
            <a:spAutoFit/>
          </a:bodyPr>
          <a:lstStyle/>
          <a:p>
            <a:r>
              <a:rPr lang="es-MX" sz="2000"/>
              <a:t>La planeación del Estado es </a:t>
            </a:r>
            <a:r>
              <a:rPr lang="es-MX" sz="2000">
                <a:latin typeface="Sofia Pro SemiBold" panose="020B0000000000000000" pitchFamily="34" charset="0"/>
              </a:rPr>
              <a:t>obligatoria para el Poder Público. </a:t>
            </a:r>
          </a:p>
          <a:p>
            <a:r>
              <a:rPr lang="es-MX" sz="2000" b="1">
                <a:latin typeface="Sofia Pro SemiBold" panose="020B0000000000000000" pitchFamily="34" charset="0"/>
              </a:rPr>
              <a:t>Niveles: </a:t>
            </a:r>
            <a:endParaRPr lang="es-MX" sz="2000"/>
          </a:p>
          <a:p>
            <a:r>
              <a:rPr lang="es-MX" sz="2000" b="1">
                <a:latin typeface="Sofia Pro SemiBold" panose="020B0000000000000000" pitchFamily="34" charset="0"/>
              </a:rPr>
              <a:t>a) </a:t>
            </a:r>
            <a:r>
              <a:rPr lang="es-MX" sz="2000">
                <a:latin typeface="Sofia Pro SemiBold" panose="020B0000000000000000" pitchFamily="34" charset="0"/>
              </a:rPr>
              <a:t>Obligación para la administración pública,</a:t>
            </a:r>
          </a:p>
          <a:p>
            <a:r>
              <a:rPr lang="es-MX" sz="2000" b="1">
                <a:latin typeface="Sofia Pro SemiBold" panose="020B0000000000000000" pitchFamily="34" charset="0"/>
              </a:rPr>
              <a:t>b) </a:t>
            </a:r>
            <a:r>
              <a:rPr lang="es-MX" sz="2000"/>
              <a:t>Coordinación con gobiernos federal, estatales y municipales,</a:t>
            </a:r>
          </a:p>
          <a:p>
            <a:r>
              <a:rPr lang="es-MX" sz="2000" b="1">
                <a:latin typeface="Sofia Pro SemiBold" panose="020B0000000000000000" pitchFamily="34" charset="0"/>
              </a:rPr>
              <a:t>c) </a:t>
            </a:r>
            <a:r>
              <a:rPr lang="es-MX" sz="2000"/>
              <a:t>Concertación e inducción sectores privado y social.</a:t>
            </a:r>
          </a:p>
        </p:txBody>
      </p:sp>
      <p:sp>
        <p:nvSpPr>
          <p:cNvPr id="2" name="CuadroTexto 1">
            <a:extLst>
              <a:ext uri="{FF2B5EF4-FFF2-40B4-BE49-F238E27FC236}">
                <a16:creationId xmlns:a16="http://schemas.microsoft.com/office/drawing/2014/main" id="{D54C6025-5586-15F3-B11A-0FA3E330FA4D}"/>
              </a:ext>
            </a:extLst>
          </p:cNvPr>
          <p:cNvSpPr txBox="1"/>
          <p:nvPr/>
        </p:nvSpPr>
        <p:spPr>
          <a:xfrm>
            <a:off x="1918019" y="1043372"/>
            <a:ext cx="8282938" cy="646331"/>
          </a:xfrm>
          <a:prstGeom prst="rect">
            <a:avLst/>
          </a:prstGeom>
          <a:noFill/>
        </p:spPr>
        <p:txBody>
          <a:bodyPr wrap="square" rtlCol="0">
            <a:spAutoFit/>
          </a:bodyPr>
          <a:lstStyle/>
          <a:p>
            <a:r>
              <a:rPr lang="es-MX" sz="3600">
                <a:solidFill>
                  <a:srgbClr val="BDB091"/>
                </a:solidFill>
                <a:latin typeface="Sofia Pro SemiBold" panose="020B0000000000000000" pitchFamily="34" charset="0"/>
              </a:rPr>
              <a:t>3. MODELO DE PLANEACIÓN ESTATAL</a:t>
            </a:r>
          </a:p>
        </p:txBody>
      </p:sp>
      <p:grpSp>
        <p:nvGrpSpPr>
          <p:cNvPr id="4" name="Grupo 3">
            <a:extLst>
              <a:ext uri="{FF2B5EF4-FFF2-40B4-BE49-F238E27FC236}">
                <a16:creationId xmlns:a16="http://schemas.microsoft.com/office/drawing/2014/main" id="{EC7AAC6B-4BF3-75D3-7627-E8BD9525E549}"/>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3A5E1312-111D-4AEB-A78E-45D3E108BB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0" name="Imagen 9" descr="Imagen que contiene Interfaz de usuario gráfica&#10;&#10;Descripción generada automáticamente">
              <a:extLst>
                <a:ext uri="{FF2B5EF4-FFF2-40B4-BE49-F238E27FC236}">
                  <a16:creationId xmlns:a16="http://schemas.microsoft.com/office/drawing/2014/main" id="{8E42133E-B9F3-9EB8-1E6F-599BEE502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2" name="Conector recto 11">
              <a:extLst>
                <a:ext uri="{FF2B5EF4-FFF2-40B4-BE49-F238E27FC236}">
                  <a16:creationId xmlns:a16="http://schemas.microsoft.com/office/drawing/2014/main" id="{C99E0A2B-3C69-9DC5-079D-D2F30D5FB52F}"/>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
        <p:nvSpPr>
          <p:cNvPr id="14" name="CuadroTexto 13">
            <a:extLst>
              <a:ext uri="{FF2B5EF4-FFF2-40B4-BE49-F238E27FC236}">
                <a16:creationId xmlns:a16="http://schemas.microsoft.com/office/drawing/2014/main" id="{1E78FA31-03D7-A131-470C-FE15117DD3D8}"/>
              </a:ext>
            </a:extLst>
          </p:cNvPr>
          <p:cNvSpPr txBox="1"/>
          <p:nvPr/>
        </p:nvSpPr>
        <p:spPr>
          <a:xfrm>
            <a:off x="880918" y="6078502"/>
            <a:ext cx="10377632" cy="400110"/>
          </a:xfrm>
          <a:prstGeom prst="rect">
            <a:avLst/>
          </a:prstGeom>
          <a:noFill/>
        </p:spPr>
        <p:txBody>
          <a:bodyPr wrap="square" lIns="91440" tIns="45720" rIns="91440" bIns="45720" anchor="t">
            <a:spAutoFit/>
          </a:bodyPr>
          <a:lstStyle/>
          <a:p>
            <a:r>
              <a:rPr lang="es-MX" sz="2000"/>
              <a:t>Requisitos y especificaciones del </a:t>
            </a:r>
            <a:r>
              <a:rPr lang="es-MX" sz="2000" b="1">
                <a:latin typeface="Sofia Pro SemiBold"/>
              </a:rPr>
              <a:t>Plan Estatal de Desarrollo </a:t>
            </a:r>
            <a:r>
              <a:rPr lang="es-MX" sz="2000"/>
              <a:t>y de los </a:t>
            </a:r>
            <a:r>
              <a:rPr lang="es-MX" sz="2000">
                <a:latin typeface="Sofia Pro Light"/>
              </a:rPr>
              <a:t>P</a:t>
            </a:r>
            <a:r>
              <a:rPr lang="es-MX" sz="2000" b="1">
                <a:latin typeface="Sofia Pro SemiBold"/>
              </a:rPr>
              <a:t>lanes Municipales.</a:t>
            </a:r>
            <a:endParaRPr lang="es-MX" sz="2000">
              <a:latin typeface="Sofia Pro SemiBold"/>
            </a:endParaRPr>
          </a:p>
        </p:txBody>
      </p:sp>
    </p:spTree>
    <p:extLst>
      <p:ext uri="{BB962C8B-B14F-4D97-AF65-F5344CB8AC3E}">
        <p14:creationId xmlns:p14="http://schemas.microsoft.com/office/powerpoint/2010/main" val="4098546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D5B0B39C-E945-AF66-CA56-5179AF0D115F}"/>
              </a:ext>
            </a:extLst>
          </p:cNvPr>
          <p:cNvSpPr/>
          <p:nvPr/>
        </p:nvSpPr>
        <p:spPr>
          <a:xfrm>
            <a:off x="1920240" y="2095500"/>
            <a:ext cx="6595110" cy="4162425"/>
          </a:xfrm>
          <a:prstGeom prst="roundRect">
            <a:avLst>
              <a:gd name="adj" fmla="val 6541"/>
            </a:avLst>
          </a:prstGeom>
          <a:solidFill>
            <a:srgbClr val="D6CE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Rectángulo: esquinas redondeadas 2">
            <a:extLst>
              <a:ext uri="{FF2B5EF4-FFF2-40B4-BE49-F238E27FC236}">
                <a16:creationId xmlns:a16="http://schemas.microsoft.com/office/drawing/2014/main" id="{E9585D20-9262-88D2-7B7D-50BD766FF120}"/>
              </a:ext>
            </a:extLst>
          </p:cNvPr>
          <p:cNvSpPr/>
          <p:nvPr/>
        </p:nvSpPr>
        <p:spPr>
          <a:xfrm>
            <a:off x="1614488" y="1070326"/>
            <a:ext cx="8963024" cy="361365"/>
          </a:xfrm>
          <a:prstGeom prst="round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3100"/>
              </a:lnSpc>
            </a:pPr>
            <a:r>
              <a:rPr lang="es-MX" sz="3600" b="1">
                <a:solidFill>
                  <a:srgbClr val="BDB091"/>
                </a:solidFill>
                <a:latin typeface="Sofia Pro SemiBold" panose="020B0000000000000000" pitchFamily="34" charset="0"/>
              </a:rPr>
              <a:t>CONSTITUCIÓN POLÍTICA DEL ESTADO LIBRE Y SOBERANO DE TLAXCALA</a:t>
            </a:r>
          </a:p>
        </p:txBody>
      </p:sp>
      <p:sp>
        <p:nvSpPr>
          <p:cNvPr id="4" name="Elipse 3">
            <a:extLst>
              <a:ext uri="{FF2B5EF4-FFF2-40B4-BE49-F238E27FC236}">
                <a16:creationId xmlns:a16="http://schemas.microsoft.com/office/drawing/2014/main" id="{08A8DA70-FA43-B72B-2763-B0C07EBAEDFB}"/>
              </a:ext>
            </a:extLst>
          </p:cNvPr>
          <p:cNvSpPr/>
          <p:nvPr/>
        </p:nvSpPr>
        <p:spPr>
          <a:xfrm>
            <a:off x="2450310" y="2182149"/>
            <a:ext cx="3055618" cy="740070"/>
          </a:xfrm>
          <a:prstGeom prst="ellipse">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Ley Orgánica de la Administración Pública</a:t>
            </a:r>
          </a:p>
        </p:txBody>
      </p:sp>
      <p:sp>
        <p:nvSpPr>
          <p:cNvPr id="5" name="Elipse 4">
            <a:extLst>
              <a:ext uri="{FF2B5EF4-FFF2-40B4-BE49-F238E27FC236}">
                <a16:creationId xmlns:a16="http://schemas.microsoft.com/office/drawing/2014/main" id="{A562FAF1-CD5A-1834-01D1-850502CBB139}"/>
              </a:ext>
            </a:extLst>
          </p:cNvPr>
          <p:cNvSpPr/>
          <p:nvPr/>
        </p:nvSpPr>
        <p:spPr>
          <a:xfrm>
            <a:off x="2450310" y="2991661"/>
            <a:ext cx="3055618" cy="740070"/>
          </a:xfrm>
          <a:prstGeom prst="ellipse">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Decretos o leyes de creación de entidades</a:t>
            </a:r>
          </a:p>
        </p:txBody>
      </p:sp>
      <p:sp>
        <p:nvSpPr>
          <p:cNvPr id="6" name="Elipse 5">
            <a:extLst>
              <a:ext uri="{FF2B5EF4-FFF2-40B4-BE49-F238E27FC236}">
                <a16:creationId xmlns:a16="http://schemas.microsoft.com/office/drawing/2014/main" id="{22F20573-ABF4-540E-01F9-1273D663F245}"/>
              </a:ext>
            </a:extLst>
          </p:cNvPr>
          <p:cNvSpPr/>
          <p:nvPr/>
        </p:nvSpPr>
        <p:spPr>
          <a:xfrm>
            <a:off x="2450310" y="3798788"/>
            <a:ext cx="3055618" cy="740070"/>
          </a:xfrm>
          <a:prstGeom prst="ellipse">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Presupuesto de Ingresos</a:t>
            </a:r>
          </a:p>
        </p:txBody>
      </p:sp>
      <p:sp>
        <p:nvSpPr>
          <p:cNvPr id="7" name="Elipse 6">
            <a:extLst>
              <a:ext uri="{FF2B5EF4-FFF2-40B4-BE49-F238E27FC236}">
                <a16:creationId xmlns:a16="http://schemas.microsoft.com/office/drawing/2014/main" id="{986B4211-26F5-AC5A-DD9F-C7219B63EFFB}"/>
              </a:ext>
            </a:extLst>
          </p:cNvPr>
          <p:cNvSpPr/>
          <p:nvPr/>
        </p:nvSpPr>
        <p:spPr>
          <a:xfrm>
            <a:off x="2450309" y="4621978"/>
            <a:ext cx="3055618" cy="739647"/>
          </a:xfrm>
          <a:prstGeom prst="ellipse">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Presupuesto de Egresos</a:t>
            </a:r>
          </a:p>
        </p:txBody>
      </p:sp>
      <p:sp>
        <p:nvSpPr>
          <p:cNvPr id="8" name="Elipse 7">
            <a:extLst>
              <a:ext uri="{FF2B5EF4-FFF2-40B4-BE49-F238E27FC236}">
                <a16:creationId xmlns:a16="http://schemas.microsoft.com/office/drawing/2014/main" id="{D2C742B0-7B0F-9FD9-FE56-5403EF662CB1}"/>
              </a:ext>
            </a:extLst>
          </p:cNvPr>
          <p:cNvSpPr/>
          <p:nvPr/>
        </p:nvSpPr>
        <p:spPr>
          <a:xfrm>
            <a:off x="2450309" y="5433351"/>
            <a:ext cx="3055618" cy="739646"/>
          </a:xfrm>
          <a:prstGeom prst="ellipse">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Código Financiero Estado y Municipios</a:t>
            </a:r>
          </a:p>
        </p:txBody>
      </p:sp>
      <p:sp>
        <p:nvSpPr>
          <p:cNvPr id="9" name="Rectángulo: esquinas redondeadas 8">
            <a:extLst>
              <a:ext uri="{FF2B5EF4-FFF2-40B4-BE49-F238E27FC236}">
                <a16:creationId xmlns:a16="http://schemas.microsoft.com/office/drawing/2014/main" id="{76AFD7E4-DCED-EE14-F82A-A77F588C5A8B}"/>
              </a:ext>
            </a:extLst>
          </p:cNvPr>
          <p:cNvSpPr/>
          <p:nvPr/>
        </p:nvSpPr>
        <p:spPr>
          <a:xfrm>
            <a:off x="5825968" y="2196718"/>
            <a:ext cx="2369341" cy="1838858"/>
          </a:xfrm>
          <a:prstGeom prst="roundRect">
            <a:avLst/>
          </a:prstGeom>
          <a:solidFill>
            <a:srgbClr val="EFECE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s-MX" sz="1600">
                <a:solidFill>
                  <a:schemeClr val="tx1"/>
                </a:solidFill>
              </a:rPr>
              <a:t>Atribuciones y responsabilidades</a:t>
            </a:r>
          </a:p>
          <a:p>
            <a:pPr marL="285750" indent="-285750">
              <a:buFont typeface="Arial" panose="020B0604020202020204" pitchFamily="34" charset="0"/>
              <a:buChar char="•"/>
            </a:pPr>
            <a:r>
              <a:rPr lang="es-MX" sz="1600">
                <a:solidFill>
                  <a:schemeClr val="tx1"/>
                </a:solidFill>
              </a:rPr>
              <a:t>Reglamentos y manuales</a:t>
            </a:r>
          </a:p>
          <a:p>
            <a:pPr marL="285750" indent="-285750">
              <a:buFont typeface="Arial" panose="020B0604020202020204" pitchFamily="34" charset="0"/>
              <a:buChar char="•"/>
            </a:pPr>
            <a:r>
              <a:rPr lang="es-MX" sz="1600">
                <a:solidFill>
                  <a:schemeClr val="tx1"/>
                </a:solidFill>
              </a:rPr>
              <a:t>Proyecto programático presupuestal</a:t>
            </a:r>
          </a:p>
        </p:txBody>
      </p:sp>
      <p:sp>
        <p:nvSpPr>
          <p:cNvPr id="10" name="Rectángulo: esquinas redondeadas 9">
            <a:extLst>
              <a:ext uri="{FF2B5EF4-FFF2-40B4-BE49-F238E27FC236}">
                <a16:creationId xmlns:a16="http://schemas.microsoft.com/office/drawing/2014/main" id="{C114F2FF-5DA4-6326-9260-45B88A165067}"/>
              </a:ext>
            </a:extLst>
          </p:cNvPr>
          <p:cNvSpPr/>
          <p:nvPr/>
        </p:nvSpPr>
        <p:spPr>
          <a:xfrm>
            <a:off x="5825969" y="4085518"/>
            <a:ext cx="2369341" cy="2012130"/>
          </a:xfrm>
          <a:prstGeom prst="roundRect">
            <a:avLst/>
          </a:prstGeom>
          <a:solidFill>
            <a:srgbClr val="EFECE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s-MX" sz="1600">
                <a:solidFill>
                  <a:schemeClr val="tx1"/>
                </a:solidFill>
              </a:rPr>
              <a:t>Proyecto programático presupuestal</a:t>
            </a:r>
          </a:p>
          <a:p>
            <a:pPr marL="285750" indent="-285750">
              <a:buFont typeface="Arial" panose="020B0604020202020204" pitchFamily="34" charset="0"/>
              <a:buChar char="•"/>
            </a:pPr>
            <a:r>
              <a:rPr lang="es-MX" sz="1600">
                <a:solidFill>
                  <a:schemeClr val="tx1"/>
                </a:solidFill>
              </a:rPr>
              <a:t>Metodología de Marco Lógico</a:t>
            </a:r>
          </a:p>
          <a:p>
            <a:pPr marL="285750" indent="-285750">
              <a:buFont typeface="Arial" panose="020B0604020202020204" pitchFamily="34" charset="0"/>
              <a:buChar char="•"/>
            </a:pPr>
            <a:r>
              <a:rPr lang="es-MX" sz="1600">
                <a:solidFill>
                  <a:schemeClr val="tx1"/>
                </a:solidFill>
              </a:rPr>
              <a:t>Matriz de Indicadores de Resultados (MIR)</a:t>
            </a:r>
          </a:p>
        </p:txBody>
      </p:sp>
      <p:sp>
        <p:nvSpPr>
          <p:cNvPr id="12" name="Elipse 11">
            <a:extLst>
              <a:ext uri="{FF2B5EF4-FFF2-40B4-BE49-F238E27FC236}">
                <a16:creationId xmlns:a16="http://schemas.microsoft.com/office/drawing/2014/main" id="{FD98BB0B-51FF-0A98-AA71-617250E30233}"/>
              </a:ext>
            </a:extLst>
          </p:cNvPr>
          <p:cNvSpPr/>
          <p:nvPr/>
        </p:nvSpPr>
        <p:spPr>
          <a:xfrm>
            <a:off x="8679583" y="3276189"/>
            <a:ext cx="3196588" cy="1196868"/>
          </a:xfrm>
          <a:prstGeom prst="ellipse">
            <a:avLst/>
          </a:prstGeom>
          <a:solidFill>
            <a:srgbClr val="422B7C"/>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b="1">
                <a:latin typeface="Sofia Pro SemiBold" panose="020B0000000000000000" pitchFamily="34" charset="0"/>
              </a:rPr>
              <a:t>SISTEMA DE EVALUACIÓN DEL DESEMPEÑO</a:t>
            </a:r>
          </a:p>
        </p:txBody>
      </p:sp>
      <p:sp>
        <p:nvSpPr>
          <p:cNvPr id="13" name="Rectángulo: esquinas redondeadas 12">
            <a:extLst>
              <a:ext uri="{FF2B5EF4-FFF2-40B4-BE49-F238E27FC236}">
                <a16:creationId xmlns:a16="http://schemas.microsoft.com/office/drawing/2014/main" id="{9EA89323-AEC8-FB14-D31D-919DEB416215}"/>
              </a:ext>
            </a:extLst>
          </p:cNvPr>
          <p:cNvSpPr/>
          <p:nvPr/>
        </p:nvSpPr>
        <p:spPr>
          <a:xfrm>
            <a:off x="8679583" y="4558067"/>
            <a:ext cx="3196588" cy="1622631"/>
          </a:xfrm>
          <a:prstGeom prst="roundRect">
            <a:avLst/>
          </a:prstGeom>
          <a:solidFill>
            <a:srgbClr val="EFECE5"/>
          </a:solidFill>
          <a:ln w="381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285750" indent="-285750">
              <a:buFont typeface="Arial" panose="020B0604020202020204" pitchFamily="34" charset="0"/>
              <a:buChar char="•"/>
            </a:pPr>
            <a:r>
              <a:rPr lang="es-MX" sz="1400">
                <a:solidFill>
                  <a:schemeClr val="tx1"/>
                </a:solidFill>
              </a:rPr>
              <a:t>Disposiciones generales del SED</a:t>
            </a:r>
          </a:p>
          <a:p>
            <a:pPr marL="285750" indent="-285750">
              <a:buFont typeface="Arial" panose="020B0604020202020204" pitchFamily="34" charset="0"/>
              <a:buChar char="•"/>
            </a:pPr>
            <a:r>
              <a:rPr lang="es-MX" sz="1400">
                <a:solidFill>
                  <a:schemeClr val="tx1"/>
                </a:solidFill>
              </a:rPr>
              <a:t>Lineamientos generales de evaluación </a:t>
            </a:r>
          </a:p>
          <a:p>
            <a:pPr marL="285750" indent="-285750">
              <a:buFont typeface="Arial" panose="020B0604020202020204" pitchFamily="34" charset="0"/>
              <a:buChar char="•"/>
            </a:pPr>
            <a:r>
              <a:rPr lang="es-MX" sz="1400">
                <a:solidFill>
                  <a:schemeClr val="tx1"/>
                </a:solidFill>
              </a:rPr>
              <a:t>Lineamientos del proceso presupuestario </a:t>
            </a:r>
          </a:p>
          <a:p>
            <a:pPr marL="285750" indent="-285750">
              <a:buFont typeface="Arial" panose="020B0604020202020204" pitchFamily="34" charset="0"/>
              <a:buChar char="•"/>
            </a:pPr>
            <a:r>
              <a:rPr lang="es-MX" sz="1400">
                <a:solidFill>
                  <a:schemeClr val="tx1"/>
                </a:solidFill>
              </a:rPr>
              <a:t>Lineamientos de armonización contable CONAC</a:t>
            </a:r>
          </a:p>
        </p:txBody>
      </p:sp>
      <p:sp>
        <p:nvSpPr>
          <p:cNvPr id="14" name="Rectángulo: esquinas redondeadas 13">
            <a:extLst>
              <a:ext uri="{FF2B5EF4-FFF2-40B4-BE49-F238E27FC236}">
                <a16:creationId xmlns:a16="http://schemas.microsoft.com/office/drawing/2014/main" id="{844BD019-7C9E-88EA-8D52-ACF686EDE2CF}"/>
              </a:ext>
            </a:extLst>
          </p:cNvPr>
          <p:cNvSpPr/>
          <p:nvPr/>
        </p:nvSpPr>
        <p:spPr>
          <a:xfrm>
            <a:off x="226691" y="3447526"/>
            <a:ext cx="2059385" cy="1481502"/>
          </a:xfrm>
          <a:prstGeom prst="roundRect">
            <a:avLst/>
          </a:prstGeom>
          <a:solidFill>
            <a:srgbClr val="422B7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000" b="1">
                <a:latin typeface="Sofia Pro SemiBold" panose="020B0000000000000000" pitchFamily="34" charset="0"/>
              </a:rPr>
              <a:t>PRESUPUESTO BASADO EN RESULTADOS</a:t>
            </a:r>
          </a:p>
          <a:p>
            <a:pPr algn="ctr"/>
            <a:r>
              <a:rPr lang="es-MX" sz="2000" b="1">
                <a:latin typeface="Sofia Pro SemiBold" panose="020B0000000000000000" pitchFamily="34" charset="0"/>
              </a:rPr>
              <a:t>(</a:t>
            </a:r>
            <a:r>
              <a:rPr lang="es-MX" sz="2000" b="1" err="1">
                <a:latin typeface="Sofia Pro SemiBold" panose="020B0000000000000000" pitchFamily="34" charset="0"/>
              </a:rPr>
              <a:t>PbR</a:t>
            </a:r>
            <a:r>
              <a:rPr lang="es-MX" sz="2000" b="1">
                <a:latin typeface="Sofia Pro SemiBold" panose="020B0000000000000000" pitchFamily="34" charset="0"/>
              </a:rPr>
              <a:t>)</a:t>
            </a:r>
          </a:p>
        </p:txBody>
      </p:sp>
      <p:sp>
        <p:nvSpPr>
          <p:cNvPr id="16" name="CuadroTexto 15">
            <a:extLst>
              <a:ext uri="{FF2B5EF4-FFF2-40B4-BE49-F238E27FC236}">
                <a16:creationId xmlns:a16="http://schemas.microsoft.com/office/drawing/2014/main" id="{41F5442C-B60D-CEC7-1B97-422C2E4607B8}"/>
              </a:ext>
            </a:extLst>
          </p:cNvPr>
          <p:cNvSpPr txBox="1"/>
          <p:nvPr/>
        </p:nvSpPr>
        <p:spPr>
          <a:xfrm>
            <a:off x="8945460" y="2640846"/>
            <a:ext cx="2515545" cy="584775"/>
          </a:xfrm>
          <a:prstGeom prst="rect">
            <a:avLst/>
          </a:prstGeom>
          <a:noFill/>
        </p:spPr>
        <p:txBody>
          <a:bodyPr wrap="square" rtlCol="0">
            <a:spAutoFit/>
          </a:bodyPr>
          <a:lstStyle/>
          <a:p>
            <a:pPr algn="ctr"/>
            <a:r>
              <a:rPr lang="es-MX" sz="1600"/>
              <a:t>Antes, durante y en el ejercicio del presupuesto</a:t>
            </a:r>
          </a:p>
        </p:txBody>
      </p:sp>
      <p:sp>
        <p:nvSpPr>
          <p:cNvPr id="17" name="CuadroTexto 16">
            <a:extLst>
              <a:ext uri="{FF2B5EF4-FFF2-40B4-BE49-F238E27FC236}">
                <a16:creationId xmlns:a16="http://schemas.microsoft.com/office/drawing/2014/main" id="{BF5AB288-71D3-2077-9802-4CB05D36BCD9}"/>
              </a:ext>
            </a:extLst>
          </p:cNvPr>
          <p:cNvSpPr txBox="1"/>
          <p:nvPr/>
        </p:nvSpPr>
        <p:spPr>
          <a:xfrm>
            <a:off x="2242386" y="1654501"/>
            <a:ext cx="5993949" cy="461665"/>
          </a:xfrm>
          <a:prstGeom prst="rect">
            <a:avLst/>
          </a:prstGeom>
          <a:noFill/>
          <a:ln>
            <a:noFill/>
          </a:ln>
        </p:spPr>
        <p:txBody>
          <a:bodyPr wrap="none" rtlCol="0">
            <a:spAutoFit/>
          </a:bodyPr>
          <a:lstStyle/>
          <a:p>
            <a:pPr algn="ctr"/>
            <a:r>
              <a:rPr lang="es-MX" sz="2400" b="1">
                <a:solidFill>
                  <a:srgbClr val="422B7C"/>
                </a:solidFill>
                <a:latin typeface="Sofia Pro SemiBold" panose="020B0000000000000000" pitchFamily="34" charset="0"/>
              </a:rPr>
              <a:t>Plan  Estatal  de  Desarrollo  2021 – 2027</a:t>
            </a:r>
          </a:p>
        </p:txBody>
      </p:sp>
      <p:sp>
        <p:nvSpPr>
          <p:cNvPr id="19" name="CuadroTexto 18">
            <a:extLst>
              <a:ext uri="{FF2B5EF4-FFF2-40B4-BE49-F238E27FC236}">
                <a16:creationId xmlns:a16="http://schemas.microsoft.com/office/drawing/2014/main" id="{E1042F40-EC77-9AFF-CF31-D14A5C3F5053}"/>
              </a:ext>
            </a:extLst>
          </p:cNvPr>
          <p:cNvSpPr txBox="1"/>
          <p:nvPr/>
        </p:nvSpPr>
        <p:spPr>
          <a:xfrm>
            <a:off x="2521606" y="6290721"/>
            <a:ext cx="8446455" cy="400110"/>
          </a:xfrm>
          <a:prstGeom prst="rect">
            <a:avLst/>
          </a:prstGeom>
          <a:noFill/>
        </p:spPr>
        <p:txBody>
          <a:bodyPr wrap="square" lIns="91440" tIns="45720" rIns="91440" bIns="45720" anchor="t">
            <a:spAutoFit/>
          </a:bodyPr>
          <a:lstStyle/>
          <a:p>
            <a:pPr algn="ctr"/>
            <a:r>
              <a:rPr lang="es-ES" sz="2000" b="1">
                <a:latin typeface="Sofia Pro SemiBold" panose="020B0000000000000000" pitchFamily="34" charset="0"/>
              </a:rPr>
              <a:t>Atributos: </a:t>
            </a:r>
            <a:r>
              <a:rPr lang="es-ES" sz="2000" b="1"/>
              <a:t>E</a:t>
            </a:r>
            <a:r>
              <a:rPr lang="es-ES" sz="2000"/>
              <a:t>ficiencia, eficacia, economía, transparencia y honradez </a:t>
            </a:r>
            <a:endParaRPr lang="es-MX" sz="2000"/>
          </a:p>
        </p:txBody>
      </p:sp>
      <p:sp>
        <p:nvSpPr>
          <p:cNvPr id="20" name="CuadroTexto 19">
            <a:extLst>
              <a:ext uri="{FF2B5EF4-FFF2-40B4-BE49-F238E27FC236}">
                <a16:creationId xmlns:a16="http://schemas.microsoft.com/office/drawing/2014/main" id="{F30A7AB7-C32B-19BD-326F-BC3B66DA5A14}"/>
              </a:ext>
            </a:extLst>
          </p:cNvPr>
          <p:cNvSpPr txBox="1"/>
          <p:nvPr/>
        </p:nvSpPr>
        <p:spPr>
          <a:xfrm>
            <a:off x="9411655" y="2278907"/>
            <a:ext cx="1556406" cy="400110"/>
          </a:xfrm>
          <a:prstGeom prst="rect">
            <a:avLst/>
          </a:prstGeom>
          <a:solidFill>
            <a:schemeClr val="bg1"/>
          </a:solidFill>
        </p:spPr>
        <p:txBody>
          <a:bodyPr wrap="square">
            <a:spAutoFit/>
          </a:bodyPr>
          <a:lstStyle/>
          <a:p>
            <a:pPr algn="ctr"/>
            <a:r>
              <a:rPr lang="es-ES" sz="2000" b="1">
                <a:latin typeface="Sofia Pro SemiBold" panose="020B0000000000000000" pitchFamily="34" charset="0"/>
              </a:rPr>
              <a:t>OBJETIVOS</a:t>
            </a:r>
            <a:endParaRPr lang="es-MX" sz="2000">
              <a:latin typeface="Sofia Pro SemiBold" panose="020B0000000000000000" pitchFamily="34" charset="0"/>
            </a:endParaRPr>
          </a:p>
        </p:txBody>
      </p:sp>
      <p:sp>
        <p:nvSpPr>
          <p:cNvPr id="21" name="Flecha: hacia abajo 20">
            <a:extLst>
              <a:ext uri="{FF2B5EF4-FFF2-40B4-BE49-F238E27FC236}">
                <a16:creationId xmlns:a16="http://schemas.microsoft.com/office/drawing/2014/main" id="{65B46EC3-5440-62AF-4303-74A5C7AE947B}"/>
              </a:ext>
            </a:extLst>
          </p:cNvPr>
          <p:cNvSpPr/>
          <p:nvPr/>
        </p:nvSpPr>
        <p:spPr>
          <a:xfrm>
            <a:off x="10033630" y="2015740"/>
            <a:ext cx="312457" cy="241800"/>
          </a:xfrm>
          <a:prstGeom prst="down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11" name="Grupo 10">
            <a:extLst>
              <a:ext uri="{FF2B5EF4-FFF2-40B4-BE49-F238E27FC236}">
                <a16:creationId xmlns:a16="http://schemas.microsoft.com/office/drawing/2014/main" id="{E32F5A71-D2B0-80D0-147F-9F17247A65DE}"/>
              </a:ext>
            </a:extLst>
          </p:cNvPr>
          <p:cNvGrpSpPr/>
          <p:nvPr/>
        </p:nvGrpSpPr>
        <p:grpSpPr>
          <a:xfrm>
            <a:off x="420999" y="211355"/>
            <a:ext cx="3153628" cy="452688"/>
            <a:chOff x="420999" y="211355"/>
            <a:chExt cx="3153628" cy="452688"/>
          </a:xfrm>
        </p:grpSpPr>
        <p:pic>
          <p:nvPicPr>
            <p:cNvPr id="18" name="Imagen 17" descr="Texto&#10;&#10;Descripción generada automáticamente con confianza media">
              <a:extLst>
                <a:ext uri="{FF2B5EF4-FFF2-40B4-BE49-F238E27FC236}">
                  <a16:creationId xmlns:a16="http://schemas.microsoft.com/office/drawing/2014/main" id="{0BEB1B72-11A7-4126-BE37-15186798B6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22" name="Imagen 21" descr="Imagen que contiene Interfaz de usuario gráfica&#10;&#10;Descripción generada automáticamente">
              <a:extLst>
                <a:ext uri="{FF2B5EF4-FFF2-40B4-BE49-F238E27FC236}">
                  <a16:creationId xmlns:a16="http://schemas.microsoft.com/office/drawing/2014/main" id="{0EEC4C0B-E27E-C667-87E2-FF33C74AA0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3" name="Conector recto 22">
              <a:extLst>
                <a:ext uri="{FF2B5EF4-FFF2-40B4-BE49-F238E27FC236}">
                  <a16:creationId xmlns:a16="http://schemas.microsoft.com/office/drawing/2014/main" id="{866E39F1-6C2E-87A4-975F-B40A51FB492F}"/>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035964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4EADA5E-B6F0-5E8E-EBA9-AAAC76B15CAD}"/>
              </a:ext>
            </a:extLst>
          </p:cNvPr>
          <p:cNvSpPr txBox="1"/>
          <p:nvPr/>
        </p:nvSpPr>
        <p:spPr>
          <a:xfrm>
            <a:off x="2199106" y="1043215"/>
            <a:ext cx="7720763" cy="646331"/>
          </a:xfrm>
          <a:prstGeom prst="rect">
            <a:avLst/>
          </a:prstGeom>
          <a:solidFill>
            <a:sysClr val="window" lastClr="FFFFFF"/>
          </a:solidFill>
        </p:spPr>
        <p:txBody>
          <a:bodyPr wrap="square" rtlCol="0">
            <a:spAutoFit/>
          </a:bodyPr>
          <a:lstStyle/>
          <a:p>
            <a:pPr eaLnBrk="0" fontAlgn="base" hangingPunct="0">
              <a:spcBef>
                <a:spcPct val="0"/>
              </a:spcBef>
              <a:spcAft>
                <a:spcPct val="0"/>
              </a:spcAft>
              <a:defRPr/>
            </a:pPr>
            <a:r>
              <a:rPr lang="es-MX" sz="3600" b="1" kern="0">
                <a:solidFill>
                  <a:srgbClr val="BDB091"/>
                </a:solidFill>
                <a:latin typeface="Sofia Pro SemiBold" panose="020B0000000000000000" pitchFamily="34" charset="0"/>
                <a:cs typeface="Arial" panose="020B0604020202020204" pitchFamily="34" charset="0"/>
              </a:rPr>
              <a:t>MODELO DE PLANEACIÓN DEL PED</a:t>
            </a:r>
          </a:p>
        </p:txBody>
      </p:sp>
      <p:grpSp>
        <p:nvGrpSpPr>
          <p:cNvPr id="3" name="Grupo 2">
            <a:extLst>
              <a:ext uri="{FF2B5EF4-FFF2-40B4-BE49-F238E27FC236}">
                <a16:creationId xmlns:a16="http://schemas.microsoft.com/office/drawing/2014/main" id="{4D08E49E-27DE-6E60-45E5-2B22AEA8DE9F}"/>
              </a:ext>
            </a:extLst>
          </p:cNvPr>
          <p:cNvGrpSpPr/>
          <p:nvPr/>
        </p:nvGrpSpPr>
        <p:grpSpPr>
          <a:xfrm>
            <a:off x="149091" y="1777051"/>
            <a:ext cx="11573009" cy="4623749"/>
            <a:chOff x="149091" y="892625"/>
            <a:chExt cx="8743389" cy="6019802"/>
          </a:xfrm>
        </p:grpSpPr>
        <p:sp>
          <p:nvSpPr>
            <p:cNvPr id="4" name="Triángulo isósceles 3">
              <a:extLst>
                <a:ext uri="{FF2B5EF4-FFF2-40B4-BE49-F238E27FC236}">
                  <a16:creationId xmlns:a16="http://schemas.microsoft.com/office/drawing/2014/main" id="{90CCB204-C708-E7DA-B53B-8C1FC567A3E0}"/>
                </a:ext>
              </a:extLst>
            </p:cNvPr>
            <p:cNvSpPr/>
            <p:nvPr/>
          </p:nvSpPr>
          <p:spPr>
            <a:xfrm rot="16200000">
              <a:off x="1510885" y="-469169"/>
              <a:ext cx="6019802" cy="8743389"/>
            </a:xfrm>
            <a:prstGeom prst="triangle">
              <a:avLst/>
            </a:prstGeom>
            <a:solidFill>
              <a:srgbClr val="BDB09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white"/>
                </a:solidFill>
                <a:effectLst/>
                <a:uLnTx/>
                <a:uFillTx/>
                <a:ea typeface="+mn-ea"/>
                <a:cs typeface="+mn-cs"/>
              </a:endParaRPr>
            </a:p>
          </p:txBody>
        </p:sp>
        <p:sp>
          <p:nvSpPr>
            <p:cNvPr id="5" name="Rectángulo: esquinas redondeadas 4">
              <a:extLst>
                <a:ext uri="{FF2B5EF4-FFF2-40B4-BE49-F238E27FC236}">
                  <a16:creationId xmlns:a16="http://schemas.microsoft.com/office/drawing/2014/main" id="{09B22ED7-7200-CCC4-8617-96876815E15B}"/>
                </a:ext>
              </a:extLst>
            </p:cNvPr>
            <p:cNvSpPr/>
            <p:nvPr/>
          </p:nvSpPr>
          <p:spPr>
            <a:xfrm>
              <a:off x="1313506" y="2994533"/>
              <a:ext cx="1522851" cy="500743"/>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0" i="0" u="none" strike="noStrike" kern="0" cap="none" spc="0" normalizeH="0" baseline="0" noProof="0">
                  <a:ln>
                    <a:noFill/>
                  </a:ln>
                  <a:effectLst/>
                  <a:uLnTx/>
                  <a:uFillTx/>
                  <a:ea typeface="+mn-ea"/>
                  <a:cs typeface="Arial" panose="020B0604020202020204" pitchFamily="34" charset="0"/>
                </a:rPr>
                <a:t>Diagnóstico</a:t>
              </a:r>
            </a:p>
          </p:txBody>
        </p:sp>
        <p:sp>
          <p:nvSpPr>
            <p:cNvPr id="6" name="Rectángulo: esquinas redondeadas 5">
              <a:extLst>
                <a:ext uri="{FF2B5EF4-FFF2-40B4-BE49-F238E27FC236}">
                  <a16:creationId xmlns:a16="http://schemas.microsoft.com/office/drawing/2014/main" id="{04BE7F71-2057-3362-3517-55D12DCD19F4}"/>
                </a:ext>
              </a:extLst>
            </p:cNvPr>
            <p:cNvSpPr/>
            <p:nvPr/>
          </p:nvSpPr>
          <p:spPr>
            <a:xfrm>
              <a:off x="1313505" y="3590859"/>
              <a:ext cx="1522851" cy="880440"/>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0" i="0" u="none" strike="noStrike" kern="0" cap="none" spc="0" normalizeH="0" baseline="0" noProof="0">
                  <a:ln>
                    <a:noFill/>
                  </a:ln>
                  <a:effectLst/>
                  <a:uLnTx/>
                  <a:uFillTx/>
                  <a:ea typeface="+mn-ea"/>
                  <a:cs typeface="Arial" panose="020B0604020202020204" pitchFamily="34" charset="0"/>
                </a:rPr>
                <a:t>Escenarios prospectivos</a:t>
              </a:r>
            </a:p>
          </p:txBody>
        </p:sp>
        <p:sp>
          <p:nvSpPr>
            <p:cNvPr id="7" name="Rectángulo: esquinas redondeadas 6">
              <a:extLst>
                <a:ext uri="{FF2B5EF4-FFF2-40B4-BE49-F238E27FC236}">
                  <a16:creationId xmlns:a16="http://schemas.microsoft.com/office/drawing/2014/main" id="{5F33D0B3-8AA4-3AF3-A17A-931E0B3BE865}"/>
                </a:ext>
              </a:extLst>
            </p:cNvPr>
            <p:cNvSpPr/>
            <p:nvPr/>
          </p:nvSpPr>
          <p:spPr>
            <a:xfrm>
              <a:off x="149091" y="3374892"/>
              <a:ext cx="1077919" cy="1149710"/>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a:ln>
                    <a:noFill/>
                  </a:ln>
                  <a:effectLst/>
                  <a:uLnTx/>
                  <a:uFillTx/>
                  <a:latin typeface="Sofia Pro SemiBold" panose="020B0000000000000000" pitchFamily="34" charset="0"/>
                  <a:cs typeface="Arial" panose="020B0604020202020204" pitchFamily="34" charset="0"/>
                </a:rPr>
                <a:t>VISIÓN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a:ln>
                    <a:noFill/>
                  </a:ln>
                  <a:effectLst/>
                  <a:uLnTx/>
                  <a:uFillTx/>
                  <a:latin typeface="Sofia Pro SemiBold" panose="020B0000000000000000" pitchFamily="34" charset="0"/>
                  <a:cs typeface="Arial" panose="020B0604020202020204" pitchFamily="34" charset="0"/>
                </a:rPr>
                <a:t>DE LA 4T</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a:ln>
                    <a:noFill/>
                  </a:ln>
                  <a:effectLst/>
                  <a:uLnTx/>
                  <a:uFillTx/>
                  <a:latin typeface="Sofia Pro SemiBold" panose="020B0000000000000000" pitchFamily="34" charset="0"/>
                  <a:cs typeface="Arial" panose="020B0604020202020204" pitchFamily="34" charset="0"/>
                </a:rPr>
                <a:t>en Tlaxcala</a:t>
              </a:r>
            </a:p>
          </p:txBody>
        </p:sp>
        <p:sp>
          <p:nvSpPr>
            <p:cNvPr id="8" name="Rectángulo: esquinas redondeadas 7">
              <a:extLst>
                <a:ext uri="{FF2B5EF4-FFF2-40B4-BE49-F238E27FC236}">
                  <a16:creationId xmlns:a16="http://schemas.microsoft.com/office/drawing/2014/main" id="{BB94C384-9186-5254-7285-748E89A28F79}"/>
                </a:ext>
              </a:extLst>
            </p:cNvPr>
            <p:cNvSpPr/>
            <p:nvPr/>
          </p:nvSpPr>
          <p:spPr>
            <a:xfrm>
              <a:off x="1325627" y="4554480"/>
              <a:ext cx="1522851" cy="800594"/>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1600" b="0" i="0" u="none" strike="noStrike" kern="0" cap="none" spc="0" normalizeH="0" baseline="0" noProof="0">
                  <a:ln>
                    <a:noFill/>
                  </a:ln>
                  <a:effectLst/>
                  <a:uLnTx/>
                  <a:uFillTx/>
                  <a:ea typeface="+mn-ea"/>
                  <a:cs typeface="Arial" panose="020B0604020202020204" pitchFamily="34" charset="0"/>
                </a:rPr>
                <a:t>Misión, visión, valores</a:t>
              </a:r>
            </a:p>
          </p:txBody>
        </p:sp>
        <p:sp>
          <p:nvSpPr>
            <p:cNvPr id="9" name="Rectángulo: esquinas redondeadas 8">
              <a:extLst>
                <a:ext uri="{FF2B5EF4-FFF2-40B4-BE49-F238E27FC236}">
                  <a16:creationId xmlns:a16="http://schemas.microsoft.com/office/drawing/2014/main" id="{8D828C51-526F-2331-AAFD-E3157AEA194B}"/>
                </a:ext>
              </a:extLst>
            </p:cNvPr>
            <p:cNvSpPr/>
            <p:nvPr/>
          </p:nvSpPr>
          <p:spPr>
            <a:xfrm>
              <a:off x="2947094" y="2419239"/>
              <a:ext cx="1397437" cy="1502519"/>
            </a:xfrm>
            <a:prstGeom prst="roundRect">
              <a:avLst/>
            </a:prstGeom>
            <a:solidFill>
              <a:srgbClr val="EFECE5"/>
            </a:solidFill>
            <a:ln w="12700" cap="flat" cmpd="sng" algn="ctr">
              <a:noFill/>
              <a:prstDash val="solid"/>
              <a:miter lim="800000"/>
            </a:ln>
            <a:effectLst/>
          </p:spPr>
          <p:txBody>
            <a:bodyPr lIns="0" rIns="0" rtlCol="0" anchor="t"/>
            <a:lstStyle/>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MX" sz="1600" b="0" i="0" u="none" strike="noStrike" kern="0" cap="none" spc="0" normalizeH="0" baseline="0" noProof="0">
                  <a:ln>
                    <a:noFill/>
                  </a:ln>
                  <a:effectLst/>
                  <a:uLnTx/>
                  <a:uFillTx/>
                  <a:ea typeface="+mn-ea"/>
                  <a:cs typeface="Arial" panose="020B0604020202020204" pitchFamily="34" charset="0"/>
                </a:rPr>
                <a:t>Objetivo general</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MX" sz="1600" b="0" i="0" u="none" strike="noStrike" kern="0" cap="none" spc="0" normalizeH="0" baseline="0" noProof="0">
                  <a:ln>
                    <a:noFill/>
                  </a:ln>
                  <a:effectLst/>
                  <a:uLnTx/>
                  <a:uFillTx/>
                  <a:ea typeface="+mn-ea"/>
                  <a:cs typeface="Arial" panose="020B0604020202020204" pitchFamily="34" charset="0"/>
                </a:rPr>
                <a:t>Estrategia general</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endParaRPr kumimoji="0" lang="es-MX" sz="1600" b="0" i="0" u="none" strike="noStrike" kern="0" cap="none" spc="0" normalizeH="0" baseline="0" noProof="0">
                <a:ln>
                  <a:noFill/>
                </a:ln>
                <a:effectLst/>
                <a:uLnTx/>
                <a:uFillTx/>
                <a:ea typeface="+mn-ea"/>
                <a:cs typeface="Arial" panose="020B0604020202020204" pitchFamily="34" charset="0"/>
              </a:endParaRPr>
            </a:p>
          </p:txBody>
        </p:sp>
        <p:sp>
          <p:nvSpPr>
            <p:cNvPr id="10" name="Rectángulo: esquinas redondeadas 9">
              <a:extLst>
                <a:ext uri="{FF2B5EF4-FFF2-40B4-BE49-F238E27FC236}">
                  <a16:creationId xmlns:a16="http://schemas.microsoft.com/office/drawing/2014/main" id="{336DD3FD-D61E-A8E3-0CF6-3A5CE7A76BC2}"/>
                </a:ext>
              </a:extLst>
            </p:cNvPr>
            <p:cNvSpPr/>
            <p:nvPr/>
          </p:nvSpPr>
          <p:spPr>
            <a:xfrm>
              <a:off x="2947094" y="4141117"/>
              <a:ext cx="1397437" cy="1502519"/>
            </a:xfrm>
            <a:prstGeom prst="roundRect">
              <a:avLst/>
            </a:prstGeom>
            <a:solidFill>
              <a:srgbClr val="EFECE5"/>
            </a:solidFill>
            <a:ln w="12700" cap="flat" cmpd="sng" algn="ctr">
              <a:noFill/>
              <a:prstDash val="solid"/>
              <a:miter lim="800000"/>
            </a:ln>
            <a:effectLst/>
          </p:spPr>
          <p:txBody>
            <a:bodyPr lIns="0" rIns="0" rtlCol="0" anchor="t"/>
            <a:lstStyle/>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MX" sz="1600" b="0" i="0" u="none" strike="noStrike" kern="0" cap="none" spc="0" normalizeH="0" baseline="0" noProof="0">
                  <a:ln>
                    <a:noFill/>
                  </a:ln>
                  <a:effectLst/>
                  <a:uLnTx/>
                  <a:uFillTx/>
                  <a:ea typeface="+mn-ea"/>
                  <a:cs typeface="Arial" panose="020B0604020202020204" pitchFamily="34" charset="0"/>
                </a:rPr>
                <a:t>Objetivos específicos</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MX" sz="1600" b="0" i="0" u="none" strike="noStrike" kern="0" cap="none" spc="0" normalizeH="0" baseline="0" noProof="0">
                  <a:ln>
                    <a:noFill/>
                  </a:ln>
                  <a:effectLst/>
                  <a:uLnTx/>
                  <a:uFillTx/>
                  <a:ea typeface="+mn-ea"/>
                  <a:cs typeface="Arial" panose="020B0604020202020204" pitchFamily="34" charset="0"/>
                </a:rPr>
                <a:t>Estrategias específicas</a:t>
              </a:r>
            </a:p>
          </p:txBody>
        </p:sp>
        <p:sp>
          <p:nvSpPr>
            <p:cNvPr id="11" name="Rectángulo: esquinas redondeadas 10">
              <a:extLst>
                <a:ext uri="{FF2B5EF4-FFF2-40B4-BE49-F238E27FC236}">
                  <a16:creationId xmlns:a16="http://schemas.microsoft.com/office/drawing/2014/main" id="{BF291CFA-28F9-4D67-DEBB-4707934D4D37}"/>
                </a:ext>
              </a:extLst>
            </p:cNvPr>
            <p:cNvSpPr/>
            <p:nvPr/>
          </p:nvSpPr>
          <p:spPr>
            <a:xfrm>
              <a:off x="4614386" y="1915257"/>
              <a:ext cx="4220971" cy="4352324"/>
            </a:xfrm>
            <a:prstGeom prst="roundRect">
              <a:avLst/>
            </a:prstGeom>
            <a:solidFill>
              <a:srgbClr val="EFECE5"/>
            </a:solidFill>
            <a:ln w="12700" cap="flat" cmpd="sng" algn="ctr">
              <a:noFill/>
              <a:prstDash val="solid"/>
              <a:miter lim="800000"/>
            </a:ln>
            <a:effectLst/>
          </p:spPr>
          <p:txBody>
            <a:bodyPr lIns="0" tIns="45720" rIns="0" bIns="45720" rtlCol="0" anchor="t"/>
            <a:lstStyle/>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71 programas</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184 objetivos</a:t>
              </a:r>
              <a:endParaRPr lang="es-ES" sz="2000" b="0" i="0" u="none" strike="noStrike" kern="0" cap="none" spc="0" normalizeH="0" baseline="0" noProof="0">
                <a:ln>
                  <a:noFill/>
                </a:ln>
                <a:effectLst/>
                <a:uLnTx/>
                <a:uFillTx/>
                <a:ea typeface="+mn-ea"/>
                <a:cs typeface="Arial"/>
              </a:endParaRPr>
            </a:p>
            <a:p>
              <a:pPr marL="342900"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a:rPr>
                <a:t>27 estrategias</a:t>
              </a:r>
              <a:r>
                <a:rPr lang="es-ES" sz="2000" kern="0">
                  <a:cs typeface="Arial"/>
                </a:rPr>
                <a:t> </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1,317 líneas de acción</a:t>
              </a:r>
              <a:endParaRPr lang="es-ES" sz="2000" b="0" i="0" u="none" strike="noStrike" kern="0" cap="none" spc="0" normalizeH="0" baseline="0" noProof="0">
                <a:ln>
                  <a:noFill/>
                </a:ln>
                <a:effectLst/>
                <a:uLnTx/>
                <a:uFillTx/>
                <a:ea typeface="+mn-ea"/>
                <a:cs typeface="Arial"/>
              </a:endParaRP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6 ejes:</a:t>
              </a:r>
              <a:endParaRPr lang="es-ES" sz="2000" b="0" i="0" u="none" strike="noStrike" kern="0" cap="none" spc="0" normalizeH="0" baseline="0" noProof="0">
                <a:ln>
                  <a:noFill/>
                </a:ln>
                <a:effectLst/>
                <a:uLnTx/>
                <a:uFillTx/>
                <a:ea typeface="+mn-ea"/>
                <a:cs typeface="Arial"/>
              </a:endParaRPr>
            </a:p>
            <a:p>
              <a:pPr marL="742950" marR="0" lvl="1" indent="-285750" defTabSz="457200" eaLnBrk="1" fontAlgn="auto" latinLnBrk="0" hangingPunct="1">
                <a:lnSpc>
                  <a:spcPct val="100000"/>
                </a:lnSpc>
                <a:spcBef>
                  <a:spcPts val="0"/>
                </a:spcBef>
                <a:spcAft>
                  <a:spcPts val="0"/>
                </a:spcAft>
                <a:buClr>
                  <a:schemeClr val="tx1"/>
                </a:buClr>
                <a:buSzPct val="75000"/>
                <a:buFont typeface="Arial" panose="020B0604020202020204" pitchFamily="34" charset="0"/>
                <a:buChar char="•"/>
                <a:tabLst/>
                <a:defRPr/>
              </a:pPr>
              <a:r>
                <a:rPr kumimoji="0" lang="es-ES" sz="1600" b="0" i="0" u="none" strike="noStrike" kern="0" cap="none" spc="0" normalizeH="0" baseline="0" noProof="0">
                  <a:ln>
                    <a:noFill/>
                  </a:ln>
                  <a:effectLst/>
                  <a:uLnTx/>
                  <a:uFillTx/>
                  <a:ea typeface="+mn-ea"/>
                  <a:cs typeface="Arial"/>
                </a:rPr>
                <a:t>1) Estado de derecho y seguridad.</a:t>
              </a:r>
              <a:endParaRPr lang="es-ES" sz="1600" b="0" i="0" u="none" strike="noStrike" kern="0" cap="none" spc="0" normalizeH="0" baseline="0" noProof="0">
                <a:ln>
                  <a:noFill/>
                </a:ln>
                <a:effectLst/>
                <a:uLnTx/>
                <a:uFillTx/>
                <a:ea typeface="+mn-ea"/>
                <a:cs typeface="Arial"/>
              </a:endParaRPr>
            </a:p>
            <a:p>
              <a:pPr marL="742950" lvl="1" indent="-285750" defTabSz="457200">
                <a:buClr>
                  <a:schemeClr val="tx1"/>
                </a:buClr>
                <a:buSzPct val="75000"/>
                <a:buFont typeface="Arial" panose="020B0604020202020204" pitchFamily="34" charset="0"/>
                <a:buChar char="•"/>
                <a:defRPr/>
              </a:pPr>
              <a:r>
                <a:rPr kumimoji="0" lang="es-ES" sz="1600" b="0" i="0" u="none" strike="noStrike" kern="0" cap="none" spc="0" normalizeH="0" baseline="0" noProof="0">
                  <a:ln>
                    <a:noFill/>
                  </a:ln>
                  <a:effectLst/>
                  <a:uLnTx/>
                  <a:uFillTx/>
                  <a:ea typeface="+mn-ea"/>
                  <a:cs typeface="Arial"/>
                </a:rPr>
                <a:t>2) Bienestar para todos.</a:t>
              </a:r>
              <a:r>
                <a:rPr lang="es-ES" sz="1600" kern="0">
                  <a:cs typeface="Arial"/>
                </a:rPr>
                <a:t> </a:t>
              </a:r>
              <a:endParaRPr lang="es-ES" sz="1600" b="0" i="0" u="none" strike="noStrike" kern="0" cap="none" spc="0" normalizeH="0" baseline="0" noProof="0">
                <a:ln>
                  <a:noFill/>
                </a:ln>
                <a:effectLst/>
                <a:uLnTx/>
                <a:uFillTx/>
                <a:ea typeface="+mn-ea"/>
                <a:cs typeface="Arial" panose="020B0604020202020204" pitchFamily="34" charset="0"/>
              </a:endParaRPr>
            </a:p>
            <a:p>
              <a:pPr marL="742950" marR="0" lvl="1" indent="-285750" defTabSz="457200" eaLnBrk="1" fontAlgn="auto" latinLnBrk="0" hangingPunct="1">
                <a:lnSpc>
                  <a:spcPct val="100000"/>
                </a:lnSpc>
                <a:spcBef>
                  <a:spcPts val="0"/>
                </a:spcBef>
                <a:spcAft>
                  <a:spcPts val="0"/>
                </a:spcAft>
                <a:buClr>
                  <a:schemeClr val="tx1"/>
                </a:buClr>
                <a:buSzPct val="75000"/>
                <a:buFont typeface="Arial" panose="020B0604020202020204" pitchFamily="34" charset="0"/>
                <a:buChar char="•"/>
                <a:tabLst/>
                <a:defRPr/>
              </a:pPr>
              <a:r>
                <a:rPr kumimoji="0" lang="es-ES" sz="1600" b="0" i="0" u="none" strike="noStrike" kern="0" cap="none" spc="0" normalizeH="0" baseline="0" noProof="0">
                  <a:ln>
                    <a:noFill/>
                  </a:ln>
                  <a:effectLst/>
                  <a:uLnTx/>
                  <a:uFillTx/>
                  <a:ea typeface="+mn-ea"/>
                  <a:cs typeface="Arial"/>
                </a:rPr>
                <a:t>3) Desarrollo económico y medio ambiente.</a:t>
              </a:r>
              <a:endParaRPr lang="es-ES" sz="1600" b="0" i="0" u="none" strike="noStrike" kern="0" cap="none" spc="0" normalizeH="0" baseline="0" noProof="0">
                <a:ln>
                  <a:noFill/>
                </a:ln>
                <a:effectLst/>
                <a:uLnTx/>
                <a:uFillTx/>
                <a:ea typeface="+mn-ea"/>
                <a:cs typeface="Arial"/>
              </a:endParaRPr>
            </a:p>
            <a:p>
              <a:pPr marL="742950" marR="0" lvl="1" indent="-285750" defTabSz="457200" eaLnBrk="1" fontAlgn="auto" latinLnBrk="0" hangingPunct="1">
                <a:lnSpc>
                  <a:spcPct val="100000"/>
                </a:lnSpc>
                <a:spcBef>
                  <a:spcPts val="0"/>
                </a:spcBef>
                <a:spcAft>
                  <a:spcPts val="0"/>
                </a:spcAft>
                <a:buClr>
                  <a:schemeClr val="tx1"/>
                </a:buClr>
                <a:buSzPct val="75000"/>
                <a:buFont typeface="Arial" panose="020B0604020202020204" pitchFamily="34" charset="0"/>
                <a:buChar char="•"/>
                <a:tabLst/>
                <a:defRPr/>
              </a:pPr>
              <a:r>
                <a:rPr kumimoji="0" lang="es-ES" sz="1600" b="0" i="0" u="none" strike="noStrike" kern="0" cap="none" spc="0" normalizeH="0" baseline="0" noProof="0">
                  <a:ln>
                    <a:noFill/>
                  </a:ln>
                  <a:effectLst/>
                  <a:uLnTx/>
                  <a:uFillTx/>
                  <a:ea typeface="+mn-ea"/>
                  <a:cs typeface="Arial"/>
                </a:rPr>
                <a:t>4) Gobierno cercano con visión extendida.</a:t>
              </a:r>
              <a:endParaRPr lang="es-ES" sz="1600" b="0" i="0" u="none" strike="noStrike" kern="0" cap="none" spc="0" normalizeH="0" baseline="0" noProof="0">
                <a:ln>
                  <a:noFill/>
                </a:ln>
                <a:effectLst/>
                <a:uLnTx/>
                <a:uFillTx/>
                <a:ea typeface="+mn-ea"/>
                <a:cs typeface="Arial"/>
              </a:endParaRPr>
            </a:p>
            <a:p>
              <a:pPr marL="742950" marR="0" lvl="1" indent="-285750" defTabSz="457200" eaLnBrk="1" fontAlgn="auto" latinLnBrk="0" hangingPunct="1">
                <a:lnSpc>
                  <a:spcPct val="100000"/>
                </a:lnSpc>
                <a:spcBef>
                  <a:spcPts val="0"/>
                </a:spcBef>
                <a:spcAft>
                  <a:spcPts val="0"/>
                </a:spcAft>
                <a:buClr>
                  <a:schemeClr val="tx1"/>
                </a:buClr>
                <a:buSzPct val="75000"/>
                <a:buFont typeface="Arial" panose="020B0604020202020204" pitchFamily="34" charset="0"/>
                <a:buChar char="•"/>
                <a:tabLst/>
                <a:defRPr/>
              </a:pPr>
              <a:r>
                <a:rPr kumimoji="0" lang="es-ES" sz="1600" b="0" i="0" u="none" strike="noStrike" kern="0" cap="none" spc="0" normalizeH="0" baseline="0" noProof="0">
                  <a:ln>
                    <a:noFill/>
                  </a:ln>
                  <a:effectLst/>
                  <a:uLnTx/>
                  <a:uFillTx/>
                  <a:ea typeface="+mn-ea"/>
                  <a:cs typeface="Arial"/>
                </a:rPr>
                <a:t>Transversal 1) Género e igualdad.</a:t>
              </a:r>
              <a:endParaRPr lang="es-ES" sz="1600" b="0" i="0" u="none" strike="noStrike" kern="0" cap="none" spc="0" normalizeH="0" baseline="0" noProof="0">
                <a:ln>
                  <a:noFill/>
                </a:ln>
                <a:effectLst/>
                <a:uLnTx/>
                <a:uFillTx/>
                <a:ea typeface="+mn-ea"/>
                <a:cs typeface="Arial"/>
              </a:endParaRPr>
            </a:p>
            <a:p>
              <a:pPr marL="742950" marR="0" lvl="1" indent="-285750" defTabSz="457200" eaLnBrk="1" fontAlgn="auto" latinLnBrk="0" hangingPunct="1">
                <a:lnSpc>
                  <a:spcPct val="100000"/>
                </a:lnSpc>
                <a:spcBef>
                  <a:spcPts val="0"/>
                </a:spcBef>
                <a:spcAft>
                  <a:spcPts val="0"/>
                </a:spcAft>
                <a:buClr>
                  <a:schemeClr val="tx1"/>
                </a:buClr>
                <a:buSzPct val="75000"/>
                <a:buFont typeface="Arial" panose="020B0604020202020204" pitchFamily="34" charset="0"/>
                <a:buChar char="•"/>
                <a:tabLst/>
                <a:defRPr/>
              </a:pPr>
              <a:r>
                <a:rPr kumimoji="0" lang="es-ES" sz="1600" b="0" i="0" u="none" strike="noStrike" kern="0" cap="none" spc="0" normalizeH="0" baseline="0" noProof="0">
                  <a:ln>
                    <a:noFill/>
                  </a:ln>
                  <a:effectLst/>
                  <a:uLnTx/>
                  <a:uFillTx/>
                  <a:ea typeface="+mn-ea"/>
                  <a:cs typeface="Arial"/>
                </a:rPr>
                <a:t>Transversal 2) Desarrollo regional.</a:t>
              </a:r>
              <a:endParaRPr kumimoji="0" lang="es-MX" sz="1600" b="0" i="0" u="none" strike="noStrike" kern="0" cap="none" spc="0" normalizeH="0" baseline="0" noProof="0">
                <a:ln>
                  <a:noFill/>
                </a:ln>
                <a:effectLst/>
                <a:uLnTx/>
                <a:uFillTx/>
                <a:ea typeface="+mn-ea"/>
                <a:cs typeface="Arial"/>
              </a:endParaRPr>
            </a:p>
            <a:p>
              <a:pPr marL="285750" marR="0" lvl="0" indent="-285750" defTabSz="457200" eaLnBrk="1" fontAlgn="auto" latinLnBrk="0" hangingPunct="1">
                <a:lnSpc>
                  <a:spcPct val="100000"/>
                </a:lnSpc>
                <a:spcBef>
                  <a:spcPts val="0"/>
                </a:spcBef>
                <a:spcAft>
                  <a:spcPts val="0"/>
                </a:spcAft>
                <a:buClr>
                  <a:srgbClr val="C00000"/>
                </a:buClr>
                <a:buSzTx/>
                <a:buFont typeface="Wingdings" panose="05000000000000000000" pitchFamily="2" charset="2"/>
                <a:buChar char="§"/>
                <a:tabLst/>
                <a:defRPr/>
              </a:pPr>
              <a:endParaRPr kumimoji="0" lang="es-MX" sz="2000" b="0" i="0" u="none" strike="noStrike" kern="0" cap="none" spc="0" normalizeH="0" baseline="0" noProof="0">
                <a:ln>
                  <a:noFill/>
                </a:ln>
                <a:effectLst/>
                <a:uLnTx/>
                <a:uFillTx/>
                <a:ea typeface="+mn-ea"/>
                <a:cs typeface="Arial" panose="020B0604020202020204" pitchFamily="34" charset="0"/>
              </a:endParaRPr>
            </a:p>
          </p:txBody>
        </p:sp>
      </p:grpSp>
      <p:sp>
        <p:nvSpPr>
          <p:cNvPr id="12" name="Elipse 11">
            <a:extLst>
              <a:ext uri="{FF2B5EF4-FFF2-40B4-BE49-F238E27FC236}">
                <a16:creationId xmlns:a16="http://schemas.microsoft.com/office/drawing/2014/main" id="{7B764B34-FF9E-9C95-BD7B-CA246751F6AA}"/>
              </a:ext>
            </a:extLst>
          </p:cNvPr>
          <p:cNvSpPr/>
          <p:nvPr/>
        </p:nvSpPr>
        <p:spPr>
          <a:xfrm>
            <a:off x="149091" y="2455272"/>
            <a:ext cx="1426766" cy="883081"/>
          </a:xfrm>
          <a:prstGeom prst="ellipse">
            <a:avLst/>
          </a:prstGeom>
          <a:solidFill>
            <a:srgbClr val="422B7C"/>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s-MX" sz="2000" b="1">
                <a:latin typeface="Sofia Pro SemiBold" panose="020B0000000000000000" pitchFamily="34" charset="0"/>
              </a:rPr>
              <a:t>IDEARIO</a:t>
            </a:r>
          </a:p>
          <a:p>
            <a:pPr algn="ctr"/>
            <a:r>
              <a:rPr lang="es-MX" sz="2000" b="1">
                <a:latin typeface="Sofia Pro SemiBold" panose="020B0000000000000000" pitchFamily="34" charset="0"/>
              </a:rPr>
              <a:t>LCC</a:t>
            </a:r>
          </a:p>
        </p:txBody>
      </p:sp>
      <p:cxnSp>
        <p:nvCxnSpPr>
          <p:cNvPr id="14" name="Conector recto de flecha 13">
            <a:extLst>
              <a:ext uri="{FF2B5EF4-FFF2-40B4-BE49-F238E27FC236}">
                <a16:creationId xmlns:a16="http://schemas.microsoft.com/office/drawing/2014/main" id="{8F204D3F-5589-6DE2-C1D2-0CD8004AF491}"/>
              </a:ext>
            </a:extLst>
          </p:cNvPr>
          <p:cNvCxnSpPr>
            <a:cxnSpLocks/>
            <a:stCxn id="12" idx="4"/>
            <a:endCxn id="7" idx="0"/>
          </p:cNvCxnSpPr>
          <p:nvPr/>
        </p:nvCxnSpPr>
        <p:spPr>
          <a:xfrm>
            <a:off x="862474" y="3338353"/>
            <a:ext cx="0" cy="345302"/>
          </a:xfrm>
          <a:prstGeom prst="straightConnector1">
            <a:avLst/>
          </a:prstGeom>
          <a:ln w="15875">
            <a:solidFill>
              <a:srgbClr val="BDB091"/>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id="{1F0790BC-7AD9-FD0B-D700-424FFF658468}"/>
              </a:ext>
            </a:extLst>
          </p:cNvPr>
          <p:cNvSpPr txBox="1"/>
          <p:nvPr/>
        </p:nvSpPr>
        <p:spPr>
          <a:xfrm>
            <a:off x="76724" y="1703634"/>
            <a:ext cx="1661032" cy="707886"/>
          </a:xfrm>
          <a:prstGeom prst="rect">
            <a:avLst/>
          </a:prstGeom>
          <a:noFill/>
        </p:spPr>
        <p:txBody>
          <a:bodyPr wrap="none" rtlCol="0">
            <a:spAutoFit/>
          </a:bodyPr>
          <a:lstStyle/>
          <a:p>
            <a:pPr algn="ctr"/>
            <a:r>
              <a:rPr lang="es-MX" sz="2000" b="1">
                <a:solidFill>
                  <a:srgbClr val="422B7C"/>
                </a:solidFill>
                <a:latin typeface="Sofia Pro SemiBold" panose="020B0000000000000000" pitchFamily="34" charset="0"/>
              </a:rPr>
              <a:t>Fundamento</a:t>
            </a:r>
          </a:p>
          <a:p>
            <a:pPr algn="ctr"/>
            <a:r>
              <a:rPr lang="es-MX" sz="2000" b="1">
                <a:solidFill>
                  <a:srgbClr val="422B7C"/>
                </a:solidFill>
                <a:latin typeface="Sofia Pro SemiBold" panose="020B0000000000000000" pitchFamily="34" charset="0"/>
              </a:rPr>
              <a:t>cambio</a:t>
            </a:r>
          </a:p>
        </p:txBody>
      </p:sp>
      <p:sp>
        <p:nvSpPr>
          <p:cNvPr id="18" name="CuadroTexto 17">
            <a:extLst>
              <a:ext uri="{FF2B5EF4-FFF2-40B4-BE49-F238E27FC236}">
                <a16:creationId xmlns:a16="http://schemas.microsoft.com/office/drawing/2014/main" id="{0CEB7933-8FB2-EDFB-04D2-7934162406E0}"/>
              </a:ext>
            </a:extLst>
          </p:cNvPr>
          <p:cNvSpPr txBox="1"/>
          <p:nvPr/>
        </p:nvSpPr>
        <p:spPr>
          <a:xfrm>
            <a:off x="2447418" y="1741166"/>
            <a:ext cx="2810385" cy="400110"/>
          </a:xfrm>
          <a:prstGeom prst="rect">
            <a:avLst/>
          </a:prstGeom>
          <a:noFill/>
        </p:spPr>
        <p:txBody>
          <a:bodyPr wrap="none" rtlCol="0">
            <a:spAutoFit/>
          </a:bodyPr>
          <a:lstStyle/>
          <a:p>
            <a:pPr algn="ctr"/>
            <a:r>
              <a:rPr lang="es-MX" sz="2000" b="1">
                <a:solidFill>
                  <a:srgbClr val="422B7C"/>
                </a:solidFill>
                <a:latin typeface="Sofia Pro SemiBold" panose="020B0000000000000000" pitchFamily="34" charset="0"/>
              </a:rPr>
              <a:t>Diseño de las políticas</a:t>
            </a:r>
          </a:p>
        </p:txBody>
      </p:sp>
      <p:sp>
        <p:nvSpPr>
          <p:cNvPr id="19" name="CuadroTexto 18">
            <a:extLst>
              <a:ext uri="{FF2B5EF4-FFF2-40B4-BE49-F238E27FC236}">
                <a16:creationId xmlns:a16="http://schemas.microsoft.com/office/drawing/2014/main" id="{B8ECF8B7-94F9-D60A-0A05-C30B26460D7F}"/>
              </a:ext>
            </a:extLst>
          </p:cNvPr>
          <p:cNvSpPr txBox="1"/>
          <p:nvPr/>
        </p:nvSpPr>
        <p:spPr>
          <a:xfrm>
            <a:off x="6934199" y="1741166"/>
            <a:ext cx="3331361" cy="400110"/>
          </a:xfrm>
          <a:prstGeom prst="rect">
            <a:avLst/>
          </a:prstGeom>
          <a:noFill/>
        </p:spPr>
        <p:txBody>
          <a:bodyPr wrap="none" rtlCol="0">
            <a:spAutoFit/>
          </a:bodyPr>
          <a:lstStyle/>
          <a:p>
            <a:pPr algn="ctr"/>
            <a:r>
              <a:rPr lang="es-MX" sz="2000" b="1">
                <a:solidFill>
                  <a:srgbClr val="422B7C"/>
                </a:solidFill>
                <a:latin typeface="Sofia Pro SemiBold" panose="020B0000000000000000" pitchFamily="34" charset="0"/>
              </a:rPr>
              <a:t>Configuración de acciones</a:t>
            </a:r>
          </a:p>
        </p:txBody>
      </p:sp>
      <p:grpSp>
        <p:nvGrpSpPr>
          <p:cNvPr id="15" name="Grupo 14">
            <a:extLst>
              <a:ext uri="{FF2B5EF4-FFF2-40B4-BE49-F238E27FC236}">
                <a16:creationId xmlns:a16="http://schemas.microsoft.com/office/drawing/2014/main" id="{0B6A651D-C41A-BC87-102B-51B50B38E98C}"/>
              </a:ext>
            </a:extLst>
          </p:cNvPr>
          <p:cNvGrpSpPr/>
          <p:nvPr/>
        </p:nvGrpSpPr>
        <p:grpSpPr>
          <a:xfrm>
            <a:off x="420999" y="211355"/>
            <a:ext cx="3153628" cy="452688"/>
            <a:chOff x="420999" y="211355"/>
            <a:chExt cx="3153628" cy="452688"/>
          </a:xfrm>
        </p:grpSpPr>
        <p:pic>
          <p:nvPicPr>
            <p:cNvPr id="16" name="Imagen 15" descr="Texto&#10;&#10;Descripción generada automáticamente con confianza media">
              <a:extLst>
                <a:ext uri="{FF2B5EF4-FFF2-40B4-BE49-F238E27FC236}">
                  <a16:creationId xmlns:a16="http://schemas.microsoft.com/office/drawing/2014/main" id="{2CC528D7-F935-8A0A-883A-05B93EE7F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20" name="Imagen 19" descr="Imagen que contiene Interfaz de usuario gráfica&#10;&#10;Descripción generada automáticamente">
              <a:extLst>
                <a:ext uri="{FF2B5EF4-FFF2-40B4-BE49-F238E27FC236}">
                  <a16:creationId xmlns:a16="http://schemas.microsoft.com/office/drawing/2014/main" id="{8A58E341-5870-1FD6-BF09-ED281E8631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1" name="Conector recto 20">
              <a:extLst>
                <a:ext uri="{FF2B5EF4-FFF2-40B4-BE49-F238E27FC236}">
                  <a16:creationId xmlns:a16="http://schemas.microsoft.com/office/drawing/2014/main" id="{C62B08C3-6C83-FB83-CEC3-4DC2327BDB7E}"/>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831984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17A5CB3-742B-38DE-E5D1-69C27ADA7398}"/>
              </a:ext>
            </a:extLst>
          </p:cNvPr>
          <p:cNvSpPr txBox="1"/>
          <p:nvPr/>
        </p:nvSpPr>
        <p:spPr>
          <a:xfrm>
            <a:off x="3162526" y="1656573"/>
            <a:ext cx="5793924" cy="1631216"/>
          </a:xfrm>
          <a:prstGeom prst="rect">
            <a:avLst/>
          </a:prstGeom>
          <a:solidFill>
            <a:sysClr val="window" lastClr="FFFFFF"/>
          </a:solidFill>
          <a:ln w="28575">
            <a:noFill/>
          </a:ln>
        </p:spPr>
        <p:txBody>
          <a:bodyPr wrap="square" lIns="91440" tIns="45720" rIns="91440" bIns="45720" anchor="t">
            <a:spAutoFit/>
          </a:bodyPr>
          <a:lstStyle/>
          <a:p>
            <a:pPr marL="457200" marR="0" lvl="0" indent="-457200" defTabSz="45720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0" cap="none" spc="0" normalizeH="0" baseline="0" noProof="0">
                <a:ln>
                  <a:noFill/>
                </a:ln>
                <a:effectLst/>
                <a:uLnTx/>
                <a:uFillTx/>
                <a:cs typeface="Arial"/>
              </a:rPr>
              <a:t>Estado ineficiente y aumento de inseguridad</a:t>
            </a:r>
            <a:endParaRPr lang="es-ES" sz="2000" b="0" i="0" u="none" strike="noStrike" kern="0" cap="none" spc="0" normalizeH="0" baseline="0" noProof="0">
              <a:ln>
                <a:noFill/>
              </a:ln>
              <a:effectLst/>
              <a:uLnTx/>
              <a:uFillTx/>
              <a:cs typeface="Arial"/>
            </a:endParaRPr>
          </a:p>
          <a:p>
            <a:pPr marL="457200" marR="0" lvl="0" indent="-457200" defTabSz="45720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0" cap="none" spc="0" normalizeH="0" baseline="0" noProof="0">
                <a:ln>
                  <a:noFill/>
                </a:ln>
                <a:effectLst/>
                <a:uLnTx/>
                <a:uFillTx/>
                <a:cs typeface="Arial"/>
              </a:rPr>
              <a:t>Desempleo</a:t>
            </a:r>
            <a:endParaRPr lang="es-ES" sz="2000" b="0" i="0" u="none" strike="noStrike" kern="0" cap="none" spc="0" normalizeH="0" baseline="0" noProof="0">
              <a:ln>
                <a:noFill/>
              </a:ln>
              <a:effectLst/>
              <a:uLnTx/>
              <a:uFillTx/>
              <a:cs typeface="Arial"/>
            </a:endParaRPr>
          </a:p>
          <a:p>
            <a:pPr marL="457200" marR="0" lvl="0" indent="-457200" defTabSz="45720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0" cap="none" spc="0" normalizeH="0" baseline="0" noProof="0">
                <a:ln>
                  <a:noFill/>
                </a:ln>
                <a:effectLst/>
                <a:uLnTx/>
                <a:uFillTx/>
                <a:cs typeface="Arial"/>
              </a:rPr>
              <a:t>Salud</a:t>
            </a:r>
            <a:endParaRPr lang="es-ES" sz="2000" b="0" i="0" u="none" strike="noStrike" kern="0" cap="none" spc="0" normalizeH="0" baseline="0" noProof="0">
              <a:ln>
                <a:noFill/>
              </a:ln>
              <a:effectLst/>
              <a:uLnTx/>
              <a:uFillTx/>
              <a:cs typeface="Arial"/>
            </a:endParaRPr>
          </a:p>
          <a:p>
            <a:pPr marL="457200" marR="0" lvl="0" indent="-457200" defTabSz="45720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0" cap="none" spc="0" normalizeH="0" baseline="0" noProof="0">
                <a:ln>
                  <a:noFill/>
                </a:ln>
                <a:effectLst/>
                <a:uLnTx/>
                <a:uFillTx/>
                <a:cs typeface="Arial"/>
              </a:rPr>
              <a:t>Aumento de precios</a:t>
            </a:r>
            <a:endParaRPr lang="es-ES" sz="2000" b="0" i="0" u="none" strike="noStrike" kern="0" cap="none" spc="0" normalizeH="0" baseline="0" noProof="0">
              <a:ln>
                <a:noFill/>
              </a:ln>
              <a:effectLst/>
              <a:uLnTx/>
              <a:uFillTx/>
              <a:cs typeface="Arial"/>
            </a:endParaRPr>
          </a:p>
          <a:p>
            <a:pPr marL="457200" marR="0" lvl="0" indent="-457200" defTabSz="457200" eaLnBrk="1" fontAlgn="auto" latinLnBrk="0" hangingPunct="1">
              <a:lnSpc>
                <a:spcPct val="100000"/>
              </a:lnSpc>
              <a:spcBef>
                <a:spcPts val="0"/>
              </a:spcBef>
              <a:spcAft>
                <a:spcPts val="0"/>
              </a:spcAft>
              <a:buClrTx/>
              <a:buSzTx/>
              <a:buFont typeface="+mj-lt"/>
              <a:buAutoNum type="arabicPeriod"/>
              <a:tabLst/>
              <a:defRPr/>
            </a:pPr>
            <a:r>
              <a:rPr kumimoji="0" lang="es-ES" sz="2000" b="0" i="0" u="none" strike="noStrike" kern="0" cap="none" spc="0" normalizeH="0" baseline="0" noProof="0">
                <a:ln>
                  <a:noFill/>
                </a:ln>
                <a:effectLst/>
                <a:uLnTx/>
                <a:uFillTx/>
                <a:cs typeface="Arial"/>
              </a:rPr>
              <a:t>Pobreza</a:t>
            </a:r>
            <a:endParaRPr lang="es-MX" sz="2000" b="0" i="0" u="none" strike="noStrike" kern="0" cap="none" spc="0" normalizeH="0" baseline="0" noProof="0">
              <a:ln>
                <a:noFill/>
              </a:ln>
              <a:effectLst/>
              <a:uLnTx/>
              <a:uFillTx/>
              <a:cs typeface="Arial"/>
            </a:endParaRPr>
          </a:p>
        </p:txBody>
      </p:sp>
      <p:sp>
        <p:nvSpPr>
          <p:cNvPr id="4" name="Rectángulo: esquinas redondeadas 3">
            <a:extLst>
              <a:ext uri="{FF2B5EF4-FFF2-40B4-BE49-F238E27FC236}">
                <a16:creationId xmlns:a16="http://schemas.microsoft.com/office/drawing/2014/main" id="{9647D1A9-66D3-E444-D5ED-008278390BD4}"/>
              </a:ext>
            </a:extLst>
          </p:cNvPr>
          <p:cNvSpPr/>
          <p:nvPr/>
        </p:nvSpPr>
        <p:spPr>
          <a:xfrm>
            <a:off x="605517" y="3905712"/>
            <a:ext cx="2291309" cy="1423651"/>
          </a:xfrm>
          <a:prstGeom prst="roundRect">
            <a:avLst/>
          </a:prstGeom>
          <a:solidFill>
            <a:srgbClr val="EFECE5"/>
          </a:solidFill>
          <a:ln w="38100" cap="flat" cmpd="sng" algn="ctr">
            <a:solidFill>
              <a:srgbClr val="422B7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5" name="Rectángulo: esquinas redondeadas 4">
            <a:extLst>
              <a:ext uri="{FF2B5EF4-FFF2-40B4-BE49-F238E27FC236}">
                <a16:creationId xmlns:a16="http://schemas.microsoft.com/office/drawing/2014/main" id="{EF5ACEAF-FAE2-02C5-03E0-5B32D289B28C}"/>
              </a:ext>
            </a:extLst>
          </p:cNvPr>
          <p:cNvSpPr/>
          <p:nvPr/>
        </p:nvSpPr>
        <p:spPr>
          <a:xfrm>
            <a:off x="3590056" y="3905712"/>
            <a:ext cx="2291309" cy="1423651"/>
          </a:xfrm>
          <a:prstGeom prst="roundRect">
            <a:avLst/>
          </a:prstGeom>
          <a:solidFill>
            <a:srgbClr val="EFECE5"/>
          </a:solidFill>
          <a:ln w="38100" cap="flat" cmpd="sng" algn="ctr">
            <a:solidFill>
              <a:srgbClr val="422B7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6" name="Rectángulo: esquinas redondeadas 5">
            <a:extLst>
              <a:ext uri="{FF2B5EF4-FFF2-40B4-BE49-F238E27FC236}">
                <a16:creationId xmlns:a16="http://schemas.microsoft.com/office/drawing/2014/main" id="{B9328033-4A81-68EC-4C90-0A3745898A08}"/>
              </a:ext>
            </a:extLst>
          </p:cNvPr>
          <p:cNvSpPr/>
          <p:nvPr/>
        </p:nvSpPr>
        <p:spPr>
          <a:xfrm>
            <a:off x="6414062" y="3905713"/>
            <a:ext cx="2291309" cy="1423651"/>
          </a:xfrm>
          <a:prstGeom prst="roundRect">
            <a:avLst/>
          </a:prstGeom>
          <a:solidFill>
            <a:srgbClr val="EFECE5"/>
          </a:solidFill>
          <a:ln w="38100" cap="flat" cmpd="sng" algn="ctr">
            <a:solidFill>
              <a:srgbClr val="422B7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7" name="Rectángulo: esquinas redondeadas 6">
            <a:extLst>
              <a:ext uri="{FF2B5EF4-FFF2-40B4-BE49-F238E27FC236}">
                <a16:creationId xmlns:a16="http://schemas.microsoft.com/office/drawing/2014/main" id="{4E90F43C-1852-0F0A-5249-AF4CD75EFC32}"/>
              </a:ext>
            </a:extLst>
          </p:cNvPr>
          <p:cNvSpPr/>
          <p:nvPr/>
        </p:nvSpPr>
        <p:spPr>
          <a:xfrm>
            <a:off x="9230765" y="3905712"/>
            <a:ext cx="2291309" cy="1423651"/>
          </a:xfrm>
          <a:prstGeom prst="roundRect">
            <a:avLst/>
          </a:prstGeom>
          <a:solidFill>
            <a:srgbClr val="EFECE5"/>
          </a:solidFill>
          <a:ln w="38100" cap="flat" cmpd="sng" algn="ctr">
            <a:solidFill>
              <a:srgbClr val="422B7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8" name="CuadroTexto 7">
            <a:extLst>
              <a:ext uri="{FF2B5EF4-FFF2-40B4-BE49-F238E27FC236}">
                <a16:creationId xmlns:a16="http://schemas.microsoft.com/office/drawing/2014/main" id="{5BDB9A62-5EAA-1E91-92B4-D4CCFAF3A6B5}"/>
              </a:ext>
            </a:extLst>
          </p:cNvPr>
          <p:cNvSpPr txBox="1"/>
          <p:nvPr/>
        </p:nvSpPr>
        <p:spPr>
          <a:xfrm>
            <a:off x="979137" y="4137886"/>
            <a:ext cx="1551571" cy="840085"/>
          </a:xfrm>
          <a:prstGeom prst="rect">
            <a:avLst/>
          </a:prstGeom>
          <a:noFill/>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uLnTx/>
                <a:uFillTx/>
                <a:latin typeface="Sofia Pro SemiBold" panose="020B0000000000000000" pitchFamily="34" charset="0"/>
                <a:cs typeface="Arial" panose="020B0604020202020204" pitchFamily="34" charset="0"/>
              </a:rPr>
              <a:t>1) Estado de derecho y seguridad.</a:t>
            </a:r>
          </a:p>
        </p:txBody>
      </p:sp>
      <p:sp>
        <p:nvSpPr>
          <p:cNvPr id="9" name="CuadroTexto 8">
            <a:extLst>
              <a:ext uri="{FF2B5EF4-FFF2-40B4-BE49-F238E27FC236}">
                <a16:creationId xmlns:a16="http://schemas.microsoft.com/office/drawing/2014/main" id="{2EEA25FA-2368-9B38-4E10-1AD53C1B79DE}"/>
              </a:ext>
            </a:extLst>
          </p:cNvPr>
          <p:cNvSpPr txBox="1"/>
          <p:nvPr/>
        </p:nvSpPr>
        <p:spPr>
          <a:xfrm>
            <a:off x="4002126" y="4291296"/>
            <a:ext cx="1493228" cy="585514"/>
          </a:xfrm>
          <a:prstGeom prst="rect">
            <a:avLst/>
          </a:prstGeom>
          <a:noFill/>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uLnTx/>
                <a:uFillTx/>
                <a:latin typeface="Sofia Pro SemiBold" panose="020B0000000000000000" pitchFamily="34" charset="0"/>
                <a:cs typeface="Arial" panose="020B0604020202020204" pitchFamily="34" charset="0"/>
              </a:rPr>
              <a:t>2) Bienestar para todos. </a:t>
            </a:r>
          </a:p>
        </p:txBody>
      </p:sp>
      <p:sp>
        <p:nvSpPr>
          <p:cNvPr id="10" name="CuadroTexto 9">
            <a:extLst>
              <a:ext uri="{FF2B5EF4-FFF2-40B4-BE49-F238E27FC236}">
                <a16:creationId xmlns:a16="http://schemas.microsoft.com/office/drawing/2014/main" id="{9F01C73A-2D83-5650-F9D1-BCDEE0713327}"/>
              </a:ext>
            </a:extLst>
          </p:cNvPr>
          <p:cNvSpPr txBox="1"/>
          <p:nvPr/>
        </p:nvSpPr>
        <p:spPr>
          <a:xfrm>
            <a:off x="6482810" y="4137886"/>
            <a:ext cx="2145368" cy="840085"/>
          </a:xfrm>
          <a:prstGeom prst="rect">
            <a:avLst/>
          </a:prstGeom>
          <a:noFill/>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uLnTx/>
                <a:uFillTx/>
                <a:latin typeface="Sofia Pro SemiBold" panose="020B0000000000000000" pitchFamily="34" charset="0"/>
                <a:cs typeface="Arial" panose="020B0604020202020204" pitchFamily="34" charset="0"/>
              </a:rPr>
              <a:t>3) Desarrollo económico y medio ambiente.</a:t>
            </a:r>
          </a:p>
        </p:txBody>
      </p:sp>
      <p:sp>
        <p:nvSpPr>
          <p:cNvPr id="11" name="CuadroTexto 10">
            <a:extLst>
              <a:ext uri="{FF2B5EF4-FFF2-40B4-BE49-F238E27FC236}">
                <a16:creationId xmlns:a16="http://schemas.microsoft.com/office/drawing/2014/main" id="{7B59E3C3-F239-5F34-613B-23C09ABD8CBD}"/>
              </a:ext>
            </a:extLst>
          </p:cNvPr>
          <p:cNvSpPr txBox="1"/>
          <p:nvPr/>
        </p:nvSpPr>
        <p:spPr>
          <a:xfrm>
            <a:off x="9380590" y="3986765"/>
            <a:ext cx="1948519" cy="1094656"/>
          </a:xfrm>
          <a:prstGeom prst="rect">
            <a:avLst/>
          </a:prstGeom>
          <a:noFill/>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uLnTx/>
                <a:uFillTx/>
                <a:latin typeface="Sofia Pro SemiBold" panose="020B0000000000000000" pitchFamily="34" charset="0"/>
                <a:cs typeface="Arial" panose="020B0604020202020204" pitchFamily="34" charset="0"/>
              </a:rPr>
              <a:t>4) Gobierno cercano con visión extendida.</a:t>
            </a:r>
          </a:p>
        </p:txBody>
      </p:sp>
      <p:sp>
        <p:nvSpPr>
          <p:cNvPr id="12" name="CuadroTexto 11">
            <a:extLst>
              <a:ext uri="{FF2B5EF4-FFF2-40B4-BE49-F238E27FC236}">
                <a16:creationId xmlns:a16="http://schemas.microsoft.com/office/drawing/2014/main" id="{3E2A3024-FA09-BB70-B6ED-40D346A6E745}"/>
              </a:ext>
            </a:extLst>
          </p:cNvPr>
          <p:cNvSpPr txBox="1"/>
          <p:nvPr/>
        </p:nvSpPr>
        <p:spPr>
          <a:xfrm>
            <a:off x="605517" y="6069936"/>
            <a:ext cx="10916557" cy="400110"/>
          </a:xfrm>
          <a:prstGeom prst="rect">
            <a:avLst/>
          </a:prstGeom>
          <a:solidFill>
            <a:srgbClr val="422B7C"/>
          </a:solidFill>
          <a:ln w="38100">
            <a:noFill/>
          </a:ln>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1" i="0" u="none" strike="noStrike" kern="0" cap="none" spc="0" normalizeH="0" baseline="0" noProof="0">
                <a:ln>
                  <a:noFill/>
                </a:ln>
                <a:solidFill>
                  <a:prstClr val="white"/>
                </a:solidFill>
                <a:uLnTx/>
                <a:uFillTx/>
                <a:latin typeface="Sofia Pro SemiBold" panose="020B0000000000000000" pitchFamily="34" charset="0"/>
                <a:cs typeface="Arial" panose="020B0604020202020204" pitchFamily="34" charset="0"/>
              </a:rPr>
              <a:t>Transversal 1) Género e igualdad.</a:t>
            </a:r>
          </a:p>
        </p:txBody>
      </p:sp>
      <p:sp>
        <p:nvSpPr>
          <p:cNvPr id="13" name="CuadroTexto 12">
            <a:extLst>
              <a:ext uri="{FF2B5EF4-FFF2-40B4-BE49-F238E27FC236}">
                <a16:creationId xmlns:a16="http://schemas.microsoft.com/office/drawing/2014/main" id="{94C19563-D5ED-847A-AA9C-F47C4293451B}"/>
              </a:ext>
            </a:extLst>
          </p:cNvPr>
          <p:cNvSpPr txBox="1"/>
          <p:nvPr/>
        </p:nvSpPr>
        <p:spPr>
          <a:xfrm>
            <a:off x="605517" y="5521813"/>
            <a:ext cx="10916557" cy="400110"/>
          </a:xfrm>
          <a:prstGeom prst="rect">
            <a:avLst/>
          </a:prstGeom>
          <a:solidFill>
            <a:srgbClr val="422B7C"/>
          </a:solidFill>
          <a:ln w="38100">
            <a:noFill/>
          </a:ln>
        </p:spPr>
        <p:txBody>
          <a:bodyPr wrap="square" lIns="0" r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1" i="0" u="none" strike="noStrike" kern="0" cap="none" spc="0" normalizeH="0" baseline="0" noProof="0">
                <a:ln>
                  <a:noFill/>
                </a:ln>
                <a:solidFill>
                  <a:prstClr val="white"/>
                </a:solidFill>
                <a:uLnTx/>
                <a:uFillTx/>
                <a:latin typeface="Sofia Pro SemiBold" panose="020B0000000000000000" pitchFamily="34" charset="0"/>
                <a:cs typeface="Arial" panose="020B0604020202020204" pitchFamily="34" charset="0"/>
              </a:rPr>
              <a:t>Transversal 2) Desarrollo regional.</a:t>
            </a:r>
          </a:p>
        </p:txBody>
      </p:sp>
      <p:sp>
        <p:nvSpPr>
          <p:cNvPr id="14" name="CuadroTexto 13">
            <a:extLst>
              <a:ext uri="{FF2B5EF4-FFF2-40B4-BE49-F238E27FC236}">
                <a16:creationId xmlns:a16="http://schemas.microsoft.com/office/drawing/2014/main" id="{6E7DB16E-8100-5AE4-7E32-CFB61DA7E351}"/>
              </a:ext>
            </a:extLst>
          </p:cNvPr>
          <p:cNvSpPr txBox="1"/>
          <p:nvPr/>
        </p:nvSpPr>
        <p:spPr>
          <a:xfrm>
            <a:off x="4606895" y="1038649"/>
            <a:ext cx="2975486" cy="646331"/>
          </a:xfrm>
          <a:prstGeom prst="rect">
            <a:avLst/>
          </a:prstGeom>
          <a:noFill/>
        </p:spPr>
        <p:txBody>
          <a:bodyPr wrap="square" rtlCol="0">
            <a:spAutoFit/>
          </a:bodyPr>
          <a:lstStyle/>
          <a:p>
            <a:pPr defTabSz="457200"/>
            <a:r>
              <a:rPr lang="es-MX" sz="3600" b="1">
                <a:solidFill>
                  <a:srgbClr val="BDB091"/>
                </a:solidFill>
                <a:latin typeface="Sofia Pro SemiBold" panose="020B0000000000000000" pitchFamily="34" charset="0"/>
                <a:cs typeface="Arial" panose="020B0604020202020204" pitchFamily="34" charset="0"/>
              </a:rPr>
              <a:t>PROBLEMAS</a:t>
            </a:r>
          </a:p>
        </p:txBody>
      </p:sp>
      <p:sp>
        <p:nvSpPr>
          <p:cNvPr id="15" name="CuadroTexto 14">
            <a:extLst>
              <a:ext uri="{FF2B5EF4-FFF2-40B4-BE49-F238E27FC236}">
                <a16:creationId xmlns:a16="http://schemas.microsoft.com/office/drawing/2014/main" id="{03F419B1-6E62-E5A2-C973-E0DFA3542CF4}"/>
              </a:ext>
            </a:extLst>
          </p:cNvPr>
          <p:cNvSpPr txBox="1"/>
          <p:nvPr/>
        </p:nvSpPr>
        <p:spPr>
          <a:xfrm>
            <a:off x="3725400" y="3360058"/>
            <a:ext cx="4681326" cy="461665"/>
          </a:xfrm>
          <a:prstGeom prst="rect">
            <a:avLst/>
          </a:prstGeom>
          <a:noFill/>
        </p:spPr>
        <p:txBody>
          <a:bodyPr wrap="square" rtlCol="0">
            <a:spAutoFit/>
          </a:bodyPr>
          <a:lstStyle/>
          <a:p>
            <a:pPr algn="ctr" defTabSz="457200"/>
            <a:r>
              <a:rPr lang="es-MX" sz="2400" b="1">
                <a:solidFill>
                  <a:srgbClr val="422B7C"/>
                </a:solidFill>
                <a:latin typeface="Sofia Pro SemiBold" panose="020B0000000000000000" pitchFamily="34" charset="0"/>
                <a:cs typeface="Arial" panose="020B0604020202020204" pitchFamily="34" charset="0"/>
              </a:rPr>
              <a:t>SOLUCIÓN: EJES DE GOBIERNO</a:t>
            </a:r>
          </a:p>
        </p:txBody>
      </p:sp>
      <p:grpSp>
        <p:nvGrpSpPr>
          <p:cNvPr id="17" name="Grupo 16">
            <a:extLst>
              <a:ext uri="{FF2B5EF4-FFF2-40B4-BE49-F238E27FC236}">
                <a16:creationId xmlns:a16="http://schemas.microsoft.com/office/drawing/2014/main" id="{FCE6E196-D777-F883-BCA9-8AF8586B45F0}"/>
              </a:ext>
            </a:extLst>
          </p:cNvPr>
          <p:cNvGrpSpPr/>
          <p:nvPr/>
        </p:nvGrpSpPr>
        <p:grpSpPr>
          <a:xfrm>
            <a:off x="420999" y="211355"/>
            <a:ext cx="3153628" cy="452688"/>
            <a:chOff x="420999" y="211355"/>
            <a:chExt cx="3153628" cy="452688"/>
          </a:xfrm>
        </p:grpSpPr>
        <p:pic>
          <p:nvPicPr>
            <p:cNvPr id="18" name="Imagen 17" descr="Texto&#10;&#10;Descripción generada automáticamente con confianza media">
              <a:extLst>
                <a:ext uri="{FF2B5EF4-FFF2-40B4-BE49-F238E27FC236}">
                  <a16:creationId xmlns:a16="http://schemas.microsoft.com/office/drawing/2014/main" id="{7820A547-8F29-6AA9-B6D2-468BAEAF7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9" name="Imagen 18" descr="Imagen que contiene Interfaz de usuario gráfica&#10;&#10;Descripción generada automáticamente">
              <a:extLst>
                <a:ext uri="{FF2B5EF4-FFF2-40B4-BE49-F238E27FC236}">
                  <a16:creationId xmlns:a16="http://schemas.microsoft.com/office/drawing/2014/main" id="{045C31DE-233B-0DF9-FD02-CAA7E23726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0" name="Conector recto 19">
              <a:extLst>
                <a:ext uri="{FF2B5EF4-FFF2-40B4-BE49-F238E27FC236}">
                  <a16:creationId xmlns:a16="http://schemas.microsoft.com/office/drawing/2014/main" id="{01094A96-9A6E-EB84-729D-BF4392C72B0F}"/>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453573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B90DE51-B169-380C-DA5E-E00CE424E82C}"/>
              </a:ext>
            </a:extLst>
          </p:cNvPr>
          <p:cNvSpPr>
            <a:spLocks noGrp="1"/>
          </p:cNvSpPr>
          <p:nvPr>
            <p:ph type="title"/>
          </p:nvPr>
        </p:nvSpPr>
        <p:spPr>
          <a:xfrm>
            <a:off x="4362648" y="2600325"/>
            <a:ext cx="3466703" cy="828675"/>
          </a:xfrm>
        </p:spPr>
        <p:txBody>
          <a:bodyPr>
            <a:noAutofit/>
          </a:bodyPr>
          <a:lstStyle/>
          <a:p>
            <a:r>
              <a:rPr lang="es-MX" sz="6600" b="1">
                <a:solidFill>
                  <a:srgbClr val="BDB091"/>
                </a:solidFill>
                <a:latin typeface="Sofia Pro SemiBold"/>
              </a:rPr>
              <a:t>Temario</a:t>
            </a:r>
            <a:endParaRPr lang="es-MX" sz="6600" b="1">
              <a:solidFill>
                <a:srgbClr val="BDB091"/>
              </a:solidFill>
              <a:latin typeface="Sofia Pro SemiBold" panose="020B0000000000000000" pitchFamily="34" charset="0"/>
            </a:endParaRPr>
          </a:p>
        </p:txBody>
      </p:sp>
      <p:pic>
        <p:nvPicPr>
          <p:cNvPr id="3" name="Imagen 2" descr="Texto&#10;&#10;Descripción generada automáticamente con confianza media">
            <a:extLst>
              <a:ext uri="{FF2B5EF4-FFF2-40B4-BE49-F238E27FC236}">
                <a16:creationId xmlns:a16="http://schemas.microsoft.com/office/drawing/2014/main" id="{FC23C940-761F-2C5D-1E51-18F76CCF7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6D214EFF-7F63-1B1F-611E-F8D90E615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2D6C0376-3448-1BCC-0646-DA1877591C87}"/>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73731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F634F09-A5DF-F5E9-6008-2B2FFBD3C141}"/>
              </a:ext>
            </a:extLst>
          </p:cNvPr>
          <p:cNvSpPr txBox="1"/>
          <p:nvPr/>
        </p:nvSpPr>
        <p:spPr>
          <a:xfrm>
            <a:off x="9754280" y="2510305"/>
            <a:ext cx="1878240" cy="2554545"/>
          </a:xfrm>
          <a:prstGeom prst="rect">
            <a:avLst/>
          </a:prstGeom>
          <a:solidFill>
            <a:srgbClr val="EFECE5"/>
          </a:solidFill>
        </p:spPr>
        <p:txBody>
          <a:bodyPr wrap="square">
            <a:spAutoFit/>
          </a:bodyPr>
          <a:lstStyle/>
          <a:p>
            <a:pPr eaLnBrk="0" fontAlgn="base" hangingPunct="0">
              <a:spcBef>
                <a:spcPct val="0"/>
              </a:spcBef>
              <a:spcAft>
                <a:spcPct val="0"/>
              </a:spcAft>
            </a:pPr>
            <a:r>
              <a:rPr lang="es-ES" sz="2000" b="1">
                <a:latin typeface="Sofia Pro SemiBold" panose="020B0000000000000000" pitchFamily="34" charset="0"/>
              </a:rPr>
              <a:t>Visión:</a:t>
            </a:r>
          </a:p>
          <a:p>
            <a:pPr eaLnBrk="0" fontAlgn="base" hangingPunct="0">
              <a:spcBef>
                <a:spcPct val="0"/>
              </a:spcBef>
              <a:spcAft>
                <a:spcPct val="0"/>
              </a:spcAft>
            </a:pPr>
            <a:endParaRPr lang="es-ES" sz="2000">
              <a:effectLst>
                <a:outerShdw blurRad="38100" dist="38100" dir="2700000" algn="tl">
                  <a:srgbClr val="000000">
                    <a:alpha val="43137"/>
                  </a:srgbClr>
                </a:outerShdw>
              </a:effectLst>
            </a:endParaRPr>
          </a:p>
          <a:p>
            <a:pPr marL="342900" indent="-342900" eaLnBrk="0" fontAlgn="base" hangingPunct="0">
              <a:spcBef>
                <a:spcPct val="0"/>
              </a:spcBef>
              <a:spcAft>
                <a:spcPct val="0"/>
              </a:spcAft>
              <a:buClr>
                <a:schemeClr val="tx1"/>
              </a:buClr>
              <a:buFont typeface="Arial" panose="020B0604020202020204" pitchFamily="34" charset="0"/>
              <a:buChar char="•"/>
            </a:pPr>
            <a:r>
              <a:rPr lang="es-ES" sz="2000"/>
              <a:t>Pueblo. </a:t>
            </a:r>
          </a:p>
          <a:p>
            <a:pPr marL="342900" indent="-342900" eaLnBrk="0" fontAlgn="base" hangingPunct="0">
              <a:spcBef>
                <a:spcPct val="0"/>
              </a:spcBef>
              <a:spcAft>
                <a:spcPct val="0"/>
              </a:spcAft>
              <a:buClr>
                <a:schemeClr val="tx1"/>
              </a:buClr>
              <a:buFont typeface="Arial" panose="020B0604020202020204" pitchFamily="34" charset="0"/>
              <a:buChar char="•"/>
            </a:pPr>
            <a:r>
              <a:rPr lang="es-ES" sz="2000"/>
              <a:t>Familias. </a:t>
            </a:r>
          </a:p>
          <a:p>
            <a:pPr marL="342900" indent="-342900" eaLnBrk="0" fontAlgn="base" hangingPunct="0">
              <a:spcBef>
                <a:spcPct val="0"/>
              </a:spcBef>
              <a:spcAft>
                <a:spcPct val="0"/>
              </a:spcAft>
              <a:buClr>
                <a:schemeClr val="tx1"/>
              </a:buClr>
              <a:buFont typeface="Arial" panose="020B0604020202020204" pitchFamily="34" charset="0"/>
              <a:buChar char="•"/>
            </a:pPr>
            <a:r>
              <a:rPr lang="es-ES" sz="2000"/>
              <a:t>Sociedad. </a:t>
            </a:r>
          </a:p>
          <a:p>
            <a:pPr marL="342900" indent="-342900" eaLnBrk="0" fontAlgn="base" hangingPunct="0">
              <a:spcBef>
                <a:spcPct val="0"/>
              </a:spcBef>
              <a:spcAft>
                <a:spcPct val="0"/>
              </a:spcAft>
              <a:buClr>
                <a:schemeClr val="tx1"/>
              </a:buClr>
              <a:buFont typeface="Arial" panose="020B0604020202020204" pitchFamily="34" charset="0"/>
              <a:buChar char="•"/>
            </a:pPr>
            <a:r>
              <a:rPr lang="es-ES" sz="2000"/>
              <a:t>Economía. </a:t>
            </a:r>
          </a:p>
          <a:p>
            <a:pPr marL="342900" indent="-342900" eaLnBrk="0" fontAlgn="base" hangingPunct="0">
              <a:spcBef>
                <a:spcPct val="0"/>
              </a:spcBef>
              <a:spcAft>
                <a:spcPct val="0"/>
              </a:spcAft>
              <a:buClr>
                <a:schemeClr val="tx1"/>
              </a:buClr>
              <a:buFont typeface="Arial" panose="020B0604020202020204" pitchFamily="34" charset="0"/>
              <a:buChar char="•"/>
            </a:pPr>
            <a:r>
              <a:rPr lang="es-ES" sz="2000"/>
              <a:t>Nación.</a:t>
            </a:r>
          </a:p>
          <a:p>
            <a:pPr lvl="1" eaLnBrk="0" fontAlgn="base" hangingPunct="0">
              <a:spcBef>
                <a:spcPct val="0"/>
              </a:spcBef>
              <a:spcAft>
                <a:spcPct val="0"/>
              </a:spcAft>
              <a:buClr>
                <a:schemeClr val="tx1"/>
              </a:buClr>
            </a:pPr>
            <a:r>
              <a:rPr lang="es-ES" sz="2000"/>
              <a:t> </a:t>
            </a:r>
            <a:endParaRPr lang="es-MX" sz="2000"/>
          </a:p>
        </p:txBody>
      </p:sp>
      <p:sp>
        <p:nvSpPr>
          <p:cNvPr id="3" name="CuadroTexto 2">
            <a:extLst>
              <a:ext uri="{FF2B5EF4-FFF2-40B4-BE49-F238E27FC236}">
                <a16:creationId xmlns:a16="http://schemas.microsoft.com/office/drawing/2014/main" id="{2AA17F48-9DD3-E1D4-5826-44FF7BD0A7C2}"/>
              </a:ext>
            </a:extLst>
          </p:cNvPr>
          <p:cNvSpPr txBox="1"/>
          <p:nvPr/>
        </p:nvSpPr>
        <p:spPr>
          <a:xfrm>
            <a:off x="559480" y="1586976"/>
            <a:ext cx="7677151" cy="4401205"/>
          </a:xfrm>
          <a:prstGeom prst="rect">
            <a:avLst/>
          </a:prstGeom>
          <a:solidFill>
            <a:srgbClr val="E1DAF2"/>
          </a:solidFill>
        </p:spPr>
        <p:txBody>
          <a:bodyPr wrap="square">
            <a:spAutoFit/>
          </a:bodyPr>
          <a:lstStyle/>
          <a:p>
            <a:pPr eaLnBrk="0" fontAlgn="base" hangingPunct="0">
              <a:spcBef>
                <a:spcPct val="0"/>
              </a:spcBef>
              <a:spcAft>
                <a:spcPct val="0"/>
              </a:spcAft>
            </a:pPr>
            <a:r>
              <a:rPr lang="es-ES" sz="2000" b="1">
                <a:latin typeface="Sofia Pro SemiBold" panose="020B0000000000000000" pitchFamily="34" charset="0"/>
              </a:rPr>
              <a:t>Misión:</a:t>
            </a:r>
          </a:p>
          <a:p>
            <a:pPr eaLnBrk="0" fontAlgn="base" hangingPunct="0">
              <a:spcBef>
                <a:spcPct val="0"/>
              </a:spcBef>
              <a:spcAft>
                <a:spcPct val="0"/>
              </a:spcAft>
            </a:pPr>
            <a:endParaRPr lang="es-ES" sz="2000"/>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Gobierno </a:t>
            </a:r>
            <a:r>
              <a:rPr lang="es-ES" sz="2000" b="1">
                <a:latin typeface="Sofia Pro SemiBold" panose="020B0000000000000000" pitchFamily="34" charset="0"/>
              </a:rPr>
              <a:t>cercano</a:t>
            </a:r>
            <a:r>
              <a:rPr lang="es-ES" sz="2000"/>
              <a:t> con visión extendida. </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Transformar las </a:t>
            </a:r>
            <a:r>
              <a:rPr lang="es-ES" sz="2000" b="1">
                <a:latin typeface="Sofia Pro SemiBold" panose="020B0000000000000000" pitchFamily="34" charset="0"/>
              </a:rPr>
              <a:t>condiciones de desarrollo </a:t>
            </a:r>
            <a:r>
              <a:rPr lang="es-ES" sz="2000"/>
              <a:t>de Tlaxcala.</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Consolidar las bases del </a:t>
            </a:r>
            <a:r>
              <a:rPr lang="es-ES" sz="2000" b="1">
                <a:latin typeface="Sofia Pro SemiBold" panose="020B0000000000000000" pitchFamily="34" charset="0"/>
              </a:rPr>
              <a:t>Estado.</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Garantizar </a:t>
            </a:r>
            <a:r>
              <a:rPr lang="es-ES" sz="2000" b="1">
                <a:latin typeface="Sofia Pro SemiBold" panose="020B0000000000000000" pitchFamily="34" charset="0"/>
              </a:rPr>
              <a:t>seguridad y paz.</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Prever las situaciones de </a:t>
            </a:r>
            <a:r>
              <a:rPr lang="es-ES" sz="2000" b="1">
                <a:latin typeface="Sofia Pro SemiBold" panose="020B0000000000000000" pitchFamily="34" charset="0"/>
              </a:rPr>
              <a:t>emergencia sanitaria</a:t>
            </a:r>
            <a:r>
              <a:rPr lang="es-ES" sz="2000"/>
              <a:t>.</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Promover el </a:t>
            </a:r>
            <a:r>
              <a:rPr lang="es-ES" sz="2000" b="1">
                <a:latin typeface="Sofia Pro SemiBold" panose="020B0000000000000000" pitchFamily="34" charset="0"/>
              </a:rPr>
              <a:t>empleo.</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Lograr que la gente disfrute de una </a:t>
            </a:r>
            <a:r>
              <a:rPr lang="es-ES" sz="2000" b="1">
                <a:latin typeface="Sofia Pro SemiBold" panose="020B0000000000000000" pitchFamily="34" charset="0"/>
              </a:rPr>
              <a:t>vida digna y segura</a:t>
            </a:r>
            <a:r>
              <a:rPr lang="es-ES" sz="2000"/>
              <a:t>, moderna y en unidad.</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Progresión de los </a:t>
            </a:r>
            <a:r>
              <a:rPr lang="es-ES" sz="2000" b="1">
                <a:latin typeface="Sofia Pro SemiBold" panose="020B0000000000000000" pitchFamily="34" charset="0"/>
              </a:rPr>
              <a:t>derechos</a:t>
            </a:r>
            <a:r>
              <a:rPr lang="es-ES" sz="2000"/>
              <a:t>.</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Perspectiva de </a:t>
            </a:r>
            <a:r>
              <a:rPr lang="es-ES" sz="2000" b="1">
                <a:latin typeface="Sofia Pro SemiBold" panose="020B0000000000000000" pitchFamily="34" charset="0"/>
              </a:rPr>
              <a:t>género</a:t>
            </a:r>
            <a:r>
              <a:rPr lang="es-ES" sz="2000"/>
              <a:t>.</a:t>
            </a:r>
          </a:p>
          <a:p>
            <a:pPr marL="800100" lvl="1" indent="-342900" eaLnBrk="0" fontAlgn="base" hangingPunct="0">
              <a:spcBef>
                <a:spcPct val="0"/>
              </a:spcBef>
              <a:spcAft>
                <a:spcPct val="0"/>
              </a:spcAft>
              <a:buClr>
                <a:schemeClr val="tx1"/>
              </a:buClr>
              <a:buFont typeface="Arial" panose="020B0604020202020204" pitchFamily="34" charset="0"/>
              <a:buChar char="•"/>
            </a:pPr>
            <a:r>
              <a:rPr lang="es-ES" sz="2000"/>
              <a:t>Felicidad de las </a:t>
            </a:r>
            <a:r>
              <a:rPr lang="es-ES" sz="2000" b="1">
                <a:latin typeface="Sofia Pro SemiBold" panose="020B0000000000000000" pitchFamily="34" charset="0"/>
              </a:rPr>
              <a:t>familias y las personas</a:t>
            </a:r>
            <a:r>
              <a:rPr lang="es-ES" sz="2000"/>
              <a:t>.</a:t>
            </a:r>
          </a:p>
          <a:p>
            <a:pPr marL="800100" lvl="1" indent="-342900" eaLnBrk="0" fontAlgn="base" hangingPunct="0">
              <a:spcBef>
                <a:spcPct val="0"/>
              </a:spcBef>
              <a:spcAft>
                <a:spcPct val="0"/>
              </a:spcAft>
              <a:buClr>
                <a:schemeClr val="tx1"/>
              </a:buClr>
              <a:buFont typeface="Arial" panose="020B0604020202020204" pitchFamily="34" charset="0"/>
              <a:buChar char="•"/>
            </a:pPr>
            <a:endParaRPr lang="es-MX" sz="2000"/>
          </a:p>
        </p:txBody>
      </p:sp>
      <p:sp>
        <p:nvSpPr>
          <p:cNvPr id="4" name="Triángulo isósceles 3">
            <a:extLst>
              <a:ext uri="{FF2B5EF4-FFF2-40B4-BE49-F238E27FC236}">
                <a16:creationId xmlns:a16="http://schemas.microsoft.com/office/drawing/2014/main" id="{864AA9AE-4259-73DA-8623-FBFEF2241257}"/>
              </a:ext>
            </a:extLst>
          </p:cNvPr>
          <p:cNvSpPr/>
          <p:nvPr/>
        </p:nvSpPr>
        <p:spPr>
          <a:xfrm rot="5400000">
            <a:off x="6348458" y="3137341"/>
            <a:ext cx="4886323" cy="1300477"/>
          </a:xfrm>
          <a:prstGeom prst="triangle">
            <a:avLst>
              <a:gd name="adj" fmla="val 50000"/>
            </a:avLst>
          </a:prstGeom>
          <a:solidFill>
            <a:srgbClr val="E1DAF2"/>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upo 5">
            <a:extLst>
              <a:ext uri="{FF2B5EF4-FFF2-40B4-BE49-F238E27FC236}">
                <a16:creationId xmlns:a16="http://schemas.microsoft.com/office/drawing/2014/main" id="{6DE370EE-1446-256F-59C4-2BF877630B32}"/>
              </a:ext>
            </a:extLst>
          </p:cNvPr>
          <p:cNvGrpSpPr/>
          <p:nvPr/>
        </p:nvGrpSpPr>
        <p:grpSpPr>
          <a:xfrm>
            <a:off x="420999" y="211355"/>
            <a:ext cx="3153628" cy="452688"/>
            <a:chOff x="420999" y="211355"/>
            <a:chExt cx="3153628" cy="452688"/>
          </a:xfrm>
        </p:grpSpPr>
        <p:pic>
          <p:nvPicPr>
            <p:cNvPr id="7" name="Imagen 6" descr="Texto&#10;&#10;Descripción generada automáticamente con confianza media">
              <a:extLst>
                <a:ext uri="{FF2B5EF4-FFF2-40B4-BE49-F238E27FC236}">
                  <a16:creationId xmlns:a16="http://schemas.microsoft.com/office/drawing/2014/main" id="{B8CA7EEE-9E28-D27E-6A99-5BD77E554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8" name="Imagen 7" descr="Imagen que contiene Interfaz de usuario gráfica&#10;&#10;Descripción generada automáticamente">
              <a:extLst>
                <a:ext uri="{FF2B5EF4-FFF2-40B4-BE49-F238E27FC236}">
                  <a16:creationId xmlns:a16="http://schemas.microsoft.com/office/drawing/2014/main" id="{BE28ED55-15DD-8FEE-71BF-F8FE8178B4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8FE7A5E4-766E-E283-656D-F4A72C7D60A5}"/>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076038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BCAF61C-3AA0-B20C-588C-85700444D666}"/>
              </a:ext>
            </a:extLst>
          </p:cNvPr>
          <p:cNvSpPr txBox="1"/>
          <p:nvPr/>
        </p:nvSpPr>
        <p:spPr>
          <a:xfrm>
            <a:off x="754438" y="943826"/>
            <a:ext cx="10805101" cy="5201424"/>
          </a:xfrm>
          <a:prstGeom prst="rect">
            <a:avLst/>
          </a:prstGeom>
          <a:noFill/>
        </p:spPr>
        <p:txBody>
          <a:bodyPr wrap="square" lIns="91440" tIns="45720" rIns="91440" bIns="45720" anchor="t">
            <a:spAutoFit/>
          </a:bodyPr>
          <a:lstStyle/>
          <a:p>
            <a:pPr defTabSz="457200"/>
            <a:r>
              <a:rPr lang="es-ES" sz="2400" b="1">
                <a:solidFill>
                  <a:srgbClr val="422B7C"/>
                </a:solidFill>
                <a:latin typeface="Sofia Pro SemiBold" panose="020B0000000000000000" pitchFamily="34" charset="0"/>
                <a:cs typeface="Arial"/>
              </a:rPr>
              <a:t>Objetivo general: </a:t>
            </a:r>
          </a:p>
          <a:p>
            <a:pPr defTabSz="457200"/>
            <a:endParaRPr lang="es-ES" sz="2400" b="1">
              <a:latin typeface="Sofia Pro SemiBold" panose="020B0000000000000000" pitchFamily="34" charset="0"/>
              <a:cs typeface="Arial"/>
            </a:endParaRPr>
          </a:p>
          <a:p>
            <a:pPr defTabSz="457200"/>
            <a:r>
              <a:rPr lang="es-ES" sz="2000">
                <a:cs typeface="Arial"/>
              </a:rPr>
              <a:t>Transformar en unidad a Tlaxcala para elevar su potencial de desarrollo y mejorar el bienestar del pueblo.</a:t>
            </a:r>
          </a:p>
          <a:p>
            <a:pPr defTabSz="457200"/>
            <a:endParaRPr lang="es-ES" sz="1600">
              <a:cs typeface="Arial" panose="020B0604020202020204" pitchFamily="34" charset="0"/>
            </a:endParaRPr>
          </a:p>
          <a:p>
            <a:pPr defTabSz="457200"/>
            <a:r>
              <a:rPr lang="es-ES" sz="2400" b="1">
                <a:solidFill>
                  <a:srgbClr val="422B7C"/>
                </a:solidFill>
                <a:latin typeface="Sofia Pro SemiBold" panose="020B0000000000000000" pitchFamily="34" charset="0"/>
                <a:cs typeface="Arial"/>
              </a:rPr>
              <a:t>Objetivos específicos:</a:t>
            </a:r>
          </a:p>
          <a:p>
            <a:pPr defTabSz="457200"/>
            <a:endParaRPr lang="es-ES" sz="2400" b="1">
              <a:latin typeface="Sofia Pro SemiBold" panose="020B0000000000000000" pitchFamily="34" charset="0"/>
              <a:cs typeface="Arial"/>
            </a:endParaRPr>
          </a:p>
          <a:p>
            <a:pPr algn="just" defTabSz="457200"/>
            <a:r>
              <a:rPr lang="es-ES" sz="2000" b="1">
                <a:latin typeface="Sofia Pro SemiBold" panose="020B0000000000000000" pitchFamily="34" charset="0"/>
                <a:cs typeface="Arial"/>
              </a:rPr>
              <a:t>1. Consolidar al Estado </a:t>
            </a:r>
            <a:r>
              <a:rPr lang="es-ES" sz="2000">
                <a:cs typeface="Arial"/>
              </a:rPr>
              <a:t>para garantizar a los individuos una vida plena, en paz y armonía, así como atacar las causas de la inseguridad de manera que incentive la </a:t>
            </a:r>
            <a:r>
              <a:rPr lang="es-ES" sz="2000" b="1">
                <a:latin typeface="Sofia Pro SemiBold" panose="020B0000000000000000" pitchFamily="34" charset="0"/>
                <a:cs typeface="Arial"/>
              </a:rPr>
              <a:t>participación y seguridad ciudadana</a:t>
            </a:r>
            <a:r>
              <a:rPr lang="es-ES" sz="2000">
                <a:cs typeface="Arial"/>
              </a:rPr>
              <a:t>, genere cohesión, prevenga los delitos y combata la violencia y la ilegalidad.</a:t>
            </a:r>
          </a:p>
          <a:p>
            <a:pPr algn="just" defTabSz="457200"/>
            <a:r>
              <a:rPr lang="es-ES" sz="2000" b="1">
                <a:latin typeface="Sofia Pro SemiBold" panose="020B0000000000000000" pitchFamily="34" charset="0"/>
                <a:cs typeface="Arial"/>
              </a:rPr>
              <a:t>2. </a:t>
            </a:r>
            <a:r>
              <a:rPr lang="es-ES" sz="2000">
                <a:cs typeface="Arial"/>
              </a:rPr>
              <a:t>Atemperar las desigualdades y gestionar la lucha </a:t>
            </a:r>
            <a:r>
              <a:rPr lang="es-ES" sz="2000" b="1">
                <a:latin typeface="Sofia Pro SemiBold" panose="020B0000000000000000" pitchFamily="34" charset="0"/>
                <a:cs typeface="Arial"/>
              </a:rPr>
              <a:t>en contra de las inequidades </a:t>
            </a:r>
            <a:r>
              <a:rPr lang="es-ES" sz="2000">
                <a:cs typeface="Arial"/>
              </a:rPr>
              <a:t>mediante una </a:t>
            </a:r>
            <a:r>
              <a:rPr lang="es-ES" sz="2000" b="1">
                <a:latin typeface="Sofia Pro SemiBold" panose="020B0000000000000000" pitchFamily="34" charset="0"/>
                <a:cs typeface="Arial"/>
              </a:rPr>
              <a:t>política social incluyente</a:t>
            </a:r>
            <a:r>
              <a:rPr lang="es-ES" sz="2000">
                <a:cs typeface="Arial"/>
              </a:rPr>
              <a:t>, bajo el principio de la transformación en la unidad.</a:t>
            </a:r>
          </a:p>
          <a:p>
            <a:pPr algn="just" defTabSz="457200"/>
            <a:r>
              <a:rPr lang="es-ES" sz="2000" b="1">
                <a:latin typeface="Sofia Pro SemiBold" panose="020B0000000000000000" pitchFamily="34" charset="0"/>
                <a:cs typeface="Arial"/>
              </a:rPr>
              <a:t>3. </a:t>
            </a:r>
            <a:r>
              <a:rPr lang="es-ES" sz="2000">
                <a:cs typeface="Arial"/>
              </a:rPr>
              <a:t>Atacar la </a:t>
            </a:r>
            <a:r>
              <a:rPr lang="es-ES" sz="2000" b="1">
                <a:latin typeface="Sofia Pro SemiBold" panose="020B0000000000000000" pitchFamily="34" charset="0"/>
                <a:cs typeface="Arial"/>
              </a:rPr>
              <a:t>pobreza salarial y contribuir a la creación de empleo</a:t>
            </a:r>
            <a:r>
              <a:rPr lang="es-ES" sz="2000">
                <a:cs typeface="Arial"/>
              </a:rPr>
              <a:t>, vía la modernización de los sectores económicos, que promueva una mayor </a:t>
            </a:r>
            <a:r>
              <a:rPr lang="es-ES" sz="2000" b="1">
                <a:latin typeface="Sofia Pro SemiBold" panose="020B0000000000000000" pitchFamily="34" charset="0"/>
                <a:cs typeface="Arial"/>
              </a:rPr>
              <a:t>productividad, competitividad e innovación</a:t>
            </a:r>
            <a:r>
              <a:rPr lang="es-ES" sz="2000">
                <a:cs typeface="Arial"/>
              </a:rPr>
              <a:t>, en el contexto de un medio ambiente sano y limpio.</a:t>
            </a:r>
          </a:p>
        </p:txBody>
      </p:sp>
      <p:grpSp>
        <p:nvGrpSpPr>
          <p:cNvPr id="4" name="Grupo 3">
            <a:extLst>
              <a:ext uri="{FF2B5EF4-FFF2-40B4-BE49-F238E27FC236}">
                <a16:creationId xmlns:a16="http://schemas.microsoft.com/office/drawing/2014/main" id="{94685D69-4129-BBBD-B3B1-99600C5EA553}"/>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5E962433-B2C4-C196-81A6-3904A1041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D273B618-68CC-E83B-B30A-D96E166926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4FF9B79B-0A79-FB82-0C27-0A8313364FC9}"/>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886231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BCAF61C-3AA0-B20C-588C-85700444D666}"/>
              </a:ext>
            </a:extLst>
          </p:cNvPr>
          <p:cNvSpPr txBox="1"/>
          <p:nvPr/>
        </p:nvSpPr>
        <p:spPr>
          <a:xfrm>
            <a:off x="1144603" y="1587716"/>
            <a:ext cx="9902793" cy="4093428"/>
          </a:xfrm>
          <a:prstGeom prst="rect">
            <a:avLst/>
          </a:prstGeom>
          <a:noFill/>
        </p:spPr>
        <p:txBody>
          <a:bodyPr wrap="square" lIns="91440" tIns="45720" rIns="91440" bIns="45720" anchor="t">
            <a:spAutoFit/>
          </a:bodyPr>
          <a:lstStyle/>
          <a:p>
            <a:pPr algn="just" defTabSz="457200"/>
            <a:r>
              <a:rPr lang="es-ES" sz="2000">
                <a:latin typeface="Sofia Pro SemiBold" panose="020B0000000000000000" pitchFamily="34" charset="0"/>
                <a:cs typeface="Arial" panose="020B0604020202020204" pitchFamily="34" charset="0"/>
              </a:rPr>
              <a:t>1. </a:t>
            </a:r>
            <a:r>
              <a:rPr lang="es-ES" sz="2000">
                <a:cs typeface="Arial" panose="020B0604020202020204" pitchFamily="34" charset="0"/>
              </a:rPr>
              <a:t>Construir un </a:t>
            </a:r>
            <a:r>
              <a:rPr lang="es-ES" sz="2000" b="1">
                <a:latin typeface="Sofia Pro SemiBold" panose="020B0000000000000000" pitchFamily="34" charset="0"/>
                <a:cs typeface="Arial" panose="020B0604020202020204" pitchFamily="34" charset="0"/>
              </a:rPr>
              <a:t>gobierno al servicio del pueblo</a:t>
            </a:r>
            <a:r>
              <a:rPr lang="es-ES" sz="2000">
                <a:cs typeface="Arial" panose="020B0604020202020204" pitchFamily="34" charset="0"/>
              </a:rPr>
              <a:t>, que diseñe y dirija una transformación en la unidad, impulsando el cambio profundo, a través de la participación y las inversiones en áreas estratégicas y prioritarias, que impliquen beneficios para las personas.</a:t>
            </a:r>
          </a:p>
          <a:p>
            <a:pPr algn="just" defTabSz="457200"/>
            <a:endParaRPr lang="es-ES" sz="2000">
              <a:cs typeface="Arial" panose="020B0604020202020204" pitchFamily="34" charset="0"/>
            </a:endParaRPr>
          </a:p>
          <a:p>
            <a:pPr algn="just" defTabSz="457200"/>
            <a:r>
              <a:rPr lang="es-ES" sz="2000">
                <a:latin typeface="Sofia Pro SemiBold" panose="020B0000000000000000" pitchFamily="34" charset="0"/>
                <a:cs typeface="Arial" panose="020B0604020202020204" pitchFamily="34" charset="0"/>
              </a:rPr>
              <a:t>2. </a:t>
            </a:r>
            <a:r>
              <a:rPr lang="es-ES" sz="2000">
                <a:cs typeface="Arial" panose="020B0604020202020204" pitchFamily="34" charset="0"/>
              </a:rPr>
              <a:t>Contribuir a transformar las estructuras económicas, sociales, culturales e institucionales desiguales, en </a:t>
            </a:r>
            <a:r>
              <a:rPr lang="es-ES" sz="2000" b="1">
                <a:latin typeface="Sofia Pro SemiBold" panose="020B0000000000000000" pitchFamily="34" charset="0"/>
                <a:cs typeface="Arial" panose="020B0604020202020204" pitchFamily="34" charset="0"/>
              </a:rPr>
              <a:t>estructuras iguales y justas para los hombres y las mujeres</a:t>
            </a:r>
            <a:r>
              <a:rPr lang="es-ES" sz="2000">
                <a:cs typeface="Arial" panose="020B0604020202020204" pitchFamily="34" charset="0"/>
              </a:rPr>
              <a:t>, con garantía de derechos y ejercicio libre de la ciudadanía en todas sus formas.</a:t>
            </a:r>
          </a:p>
          <a:p>
            <a:pPr algn="just" defTabSz="457200"/>
            <a:endParaRPr lang="es-ES" sz="2000">
              <a:cs typeface="Arial" panose="020B0604020202020204" pitchFamily="34" charset="0"/>
            </a:endParaRPr>
          </a:p>
          <a:p>
            <a:pPr algn="just" defTabSz="457200"/>
            <a:r>
              <a:rPr lang="es-ES" sz="2000">
                <a:latin typeface="Sofia Pro SemiBold" panose="020B0000000000000000" pitchFamily="34" charset="0"/>
                <a:cs typeface="Arial" panose="020B0604020202020204" pitchFamily="34" charset="0"/>
              </a:rPr>
              <a:t>3. </a:t>
            </a:r>
            <a:r>
              <a:rPr lang="es-ES" sz="2000">
                <a:cs typeface="Arial" panose="020B0604020202020204" pitchFamily="34" charset="0"/>
              </a:rPr>
              <a:t>Generar las condiciones que permitan mejorar el bienestar integral de las personas, a partir de esquemas orientados a disminuir las brechas de desigualdad e inequidad espacial y territorial, en las </a:t>
            </a:r>
            <a:r>
              <a:rPr lang="es-ES" sz="2000" b="1">
                <a:latin typeface="Sofia Pro SemiBold" panose="020B0000000000000000" pitchFamily="34" charset="0"/>
                <a:cs typeface="Arial" panose="020B0604020202020204" pitchFamily="34" charset="0"/>
              </a:rPr>
              <a:t>regiones de la entidad.</a:t>
            </a:r>
            <a:endParaRPr lang="es-MX" sz="2000" b="1">
              <a:latin typeface="Sofia Pro SemiBold" panose="020B0000000000000000" pitchFamily="34" charset="0"/>
              <a:cs typeface="Arial" panose="020B0604020202020204" pitchFamily="34" charset="0"/>
            </a:endParaRPr>
          </a:p>
        </p:txBody>
      </p:sp>
      <p:grpSp>
        <p:nvGrpSpPr>
          <p:cNvPr id="4" name="Grupo 3">
            <a:extLst>
              <a:ext uri="{FF2B5EF4-FFF2-40B4-BE49-F238E27FC236}">
                <a16:creationId xmlns:a16="http://schemas.microsoft.com/office/drawing/2014/main" id="{4309B6D1-4472-2B13-0F29-44777A94CE94}"/>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FD532DD5-4DB0-B6F2-B9DC-C099E4D41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3E15ACDB-FEFA-D08D-2805-96F42B504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9E458D18-765E-7A18-4906-BC3DD3181823}"/>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513373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BB714ECE-928D-9BB9-9510-3B0C1583D196}"/>
              </a:ext>
            </a:extLst>
          </p:cNvPr>
          <p:cNvGrpSpPr>
            <a:grpSpLocks noChangeAspect="1"/>
          </p:cNvGrpSpPr>
          <p:nvPr/>
        </p:nvGrpSpPr>
        <p:grpSpPr>
          <a:xfrm>
            <a:off x="1459022" y="1657350"/>
            <a:ext cx="9218491" cy="4884091"/>
            <a:chOff x="1479342" y="1250817"/>
            <a:chExt cx="6145935" cy="5402387"/>
          </a:xfrm>
        </p:grpSpPr>
        <p:sp>
          <p:nvSpPr>
            <p:cNvPr id="3" name="Triángulo isósceles 2">
              <a:extLst>
                <a:ext uri="{FF2B5EF4-FFF2-40B4-BE49-F238E27FC236}">
                  <a16:creationId xmlns:a16="http://schemas.microsoft.com/office/drawing/2014/main" id="{863F1F5B-D42F-EB87-0E84-65DF5FAEEBB8}"/>
                </a:ext>
              </a:extLst>
            </p:cNvPr>
            <p:cNvSpPr/>
            <p:nvPr/>
          </p:nvSpPr>
          <p:spPr>
            <a:xfrm>
              <a:off x="1479342" y="1250817"/>
              <a:ext cx="6145935" cy="5402387"/>
            </a:xfrm>
            <a:prstGeom prst="triangle">
              <a:avLst>
                <a:gd name="adj" fmla="val 50000"/>
              </a:avLst>
            </a:prstGeom>
            <a:solidFill>
              <a:srgbClr val="BDB09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 name="Rectángulo: esquinas redondeadas 3">
              <a:extLst>
                <a:ext uri="{FF2B5EF4-FFF2-40B4-BE49-F238E27FC236}">
                  <a16:creationId xmlns:a16="http://schemas.microsoft.com/office/drawing/2014/main" id="{09480D44-A3C1-4E7A-C38E-6E4F1A11F0C8}"/>
                </a:ext>
              </a:extLst>
            </p:cNvPr>
            <p:cNvSpPr/>
            <p:nvPr/>
          </p:nvSpPr>
          <p:spPr>
            <a:xfrm>
              <a:off x="3785031" y="2309194"/>
              <a:ext cx="1522851" cy="500744"/>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2000" b="1" i="0" u="none" strike="noStrike" kern="0" cap="none" spc="0" normalizeH="0" baseline="0" noProof="0">
                  <a:ln>
                    <a:noFill/>
                  </a:ln>
                  <a:effectLst/>
                  <a:uLnTx/>
                  <a:uFillTx/>
                  <a:latin typeface="Sofia Pro SemiBold" panose="020B0000000000000000" pitchFamily="34" charset="0"/>
                  <a:cs typeface="Arial" panose="020B0604020202020204" pitchFamily="34" charset="0"/>
                </a:rPr>
                <a:t>Diagnóstico</a:t>
              </a:r>
            </a:p>
          </p:txBody>
        </p:sp>
        <p:sp>
          <p:nvSpPr>
            <p:cNvPr id="5" name="Rectángulo: esquinas redondeadas 4">
              <a:extLst>
                <a:ext uri="{FF2B5EF4-FFF2-40B4-BE49-F238E27FC236}">
                  <a16:creationId xmlns:a16="http://schemas.microsoft.com/office/drawing/2014/main" id="{D59B8A86-4295-8E6C-DE41-DA6F4EE496B0}"/>
                </a:ext>
              </a:extLst>
            </p:cNvPr>
            <p:cNvSpPr/>
            <p:nvPr/>
          </p:nvSpPr>
          <p:spPr>
            <a:xfrm>
              <a:off x="2440311" y="2929327"/>
              <a:ext cx="1624027" cy="771710"/>
            </a:xfrm>
            <a:prstGeom prst="roundRect">
              <a:avLst/>
            </a:prstGeom>
            <a:solidFill>
              <a:srgbClr val="EFECE5"/>
            </a:solidFill>
            <a:ln w="12700" cap="flat" cmpd="sng" algn="ctr">
              <a:noFill/>
              <a:prstDash val="solid"/>
              <a:miter lim="800000"/>
            </a:ln>
            <a:effectLst/>
          </p:spPr>
          <p:txBody>
            <a:bodyPr lIns="0" tIns="45720" rIns="0" bIns="45720" rtlCol="0" anchor="ctr"/>
            <a:lstStyle/>
            <a:p>
              <a:pPr marL="0" marR="0" lvl="0" indent="0" algn="ctr" defTabSz="457200" eaLnBrk="1" fontAlgn="auto" latinLnBrk="0" hangingPunct="1">
                <a:lnSpc>
                  <a:spcPts val="1900"/>
                </a:lnSpc>
                <a:spcBef>
                  <a:spcPts val="0"/>
                </a:spcBef>
                <a:spcAft>
                  <a:spcPts val="0"/>
                </a:spcAft>
                <a:buClrTx/>
                <a:buSzTx/>
                <a:buFontTx/>
                <a:buNone/>
                <a:tabLst/>
                <a:defRPr/>
              </a:pPr>
              <a:r>
                <a:rPr kumimoji="0" lang="es-MX" sz="2000" b="1" i="0" u="none" strike="noStrike" kern="0" cap="none" spc="0" normalizeH="0" baseline="0" noProof="0">
                  <a:ln>
                    <a:noFill/>
                  </a:ln>
                  <a:effectLst/>
                  <a:uLnTx/>
                  <a:uFillTx/>
                  <a:latin typeface="Sofia Pro SemiBold" panose="020B0000000000000000" pitchFamily="34" charset="0"/>
                  <a:cs typeface="Arial"/>
                </a:rPr>
                <a:t>Escenarios prospectivos</a:t>
              </a:r>
              <a:endParaRPr lang="es-MX" sz="2000" b="1" i="0" u="none" strike="noStrike" kern="0" cap="none" spc="0" normalizeH="0" baseline="0" noProof="0">
                <a:ln>
                  <a:noFill/>
                </a:ln>
                <a:effectLst/>
                <a:uLnTx/>
                <a:uFillTx/>
                <a:latin typeface="Sofia Pro SemiBold" panose="020B0000000000000000" pitchFamily="34" charset="0"/>
                <a:cs typeface="Arial"/>
              </a:endParaRPr>
            </a:p>
          </p:txBody>
        </p:sp>
        <p:sp>
          <p:nvSpPr>
            <p:cNvPr id="6" name="Rectángulo: esquinas redondeadas 5">
              <a:extLst>
                <a:ext uri="{FF2B5EF4-FFF2-40B4-BE49-F238E27FC236}">
                  <a16:creationId xmlns:a16="http://schemas.microsoft.com/office/drawing/2014/main" id="{721AFA32-5B4B-5C42-A0A1-DB19AB9E6DC7}"/>
                </a:ext>
              </a:extLst>
            </p:cNvPr>
            <p:cNvSpPr/>
            <p:nvPr/>
          </p:nvSpPr>
          <p:spPr>
            <a:xfrm>
              <a:off x="3715381" y="1418094"/>
              <a:ext cx="1754514" cy="782096"/>
            </a:xfrm>
            <a:prstGeom prst="roundRect">
              <a:avLst/>
            </a:prstGeom>
            <a:solidFill>
              <a:srgbClr val="422B7C"/>
            </a:solidFill>
            <a:ln w="12700" cap="flat" cmpd="sng" algn="ctr">
              <a:noFill/>
              <a:prstDash val="solid"/>
              <a:miter lim="800000"/>
            </a:ln>
            <a:effectLst/>
          </p:spPr>
          <p:txBody>
            <a:bodyPr lIns="0" tIns="45720" rIns="0" bIns="45720" rtlCol="0" anchor="ctr"/>
            <a:lstStyle/>
            <a:p>
              <a:pPr algn="ctr" defTabSz="457200">
                <a:defRPr/>
              </a:pPr>
              <a:r>
                <a:rPr kumimoji="0" lang="es-MX" sz="2400" b="1" i="0" u="none" strike="noStrike" kern="0" cap="none" spc="0" normalizeH="0" baseline="0" noProof="0">
                  <a:ln>
                    <a:noFill/>
                  </a:ln>
                  <a:solidFill>
                    <a:schemeClr val="bg1"/>
                  </a:solidFill>
                  <a:effectLst/>
                  <a:uLnTx/>
                  <a:uFillTx/>
                  <a:latin typeface="Sofia Pro SemiBold" panose="020B0000000000000000" pitchFamily="34" charset="0"/>
                  <a:cs typeface="Arial"/>
                </a:rPr>
                <a:t>VISIÓN</a:t>
              </a:r>
              <a:r>
                <a:rPr lang="es-MX" sz="2400" b="1" kern="0">
                  <a:solidFill>
                    <a:schemeClr val="bg1"/>
                  </a:solidFill>
                  <a:latin typeface="Sofia Pro SemiBold" panose="020B0000000000000000" pitchFamily="34" charset="0"/>
                  <a:cs typeface="Arial"/>
                </a:rPr>
                <a:t> </a:t>
              </a:r>
              <a:r>
                <a:rPr kumimoji="0" lang="es-MX" sz="2400" b="1" i="0" u="none" strike="noStrike" kern="0" cap="none" spc="0" normalizeH="0" baseline="0" noProof="0">
                  <a:ln>
                    <a:noFill/>
                  </a:ln>
                  <a:solidFill>
                    <a:schemeClr val="bg1"/>
                  </a:solidFill>
                  <a:effectLst/>
                  <a:uLnTx/>
                  <a:uFillTx/>
                  <a:latin typeface="Sofia Pro SemiBold" panose="020B0000000000000000" pitchFamily="34" charset="0"/>
                  <a:cs typeface="Arial"/>
                </a:rPr>
                <a:t>DE LA 4T</a:t>
              </a:r>
              <a:endParaRPr lang="es-MX">
                <a:solidFill>
                  <a:schemeClr val="bg1"/>
                </a:solidFill>
                <a:latin typeface="Sofia Pro SemiBold" panose="020B0000000000000000" pitchFamily="34" charset="0"/>
              </a:endParaRPr>
            </a:p>
          </p:txBody>
        </p:sp>
        <p:sp>
          <p:nvSpPr>
            <p:cNvPr id="7" name="Rectángulo: esquinas redondeadas 6">
              <a:extLst>
                <a:ext uri="{FF2B5EF4-FFF2-40B4-BE49-F238E27FC236}">
                  <a16:creationId xmlns:a16="http://schemas.microsoft.com/office/drawing/2014/main" id="{2B9F7671-05CE-C270-30DD-3BF34421D2FE}"/>
                </a:ext>
              </a:extLst>
            </p:cNvPr>
            <p:cNvSpPr/>
            <p:nvPr/>
          </p:nvSpPr>
          <p:spPr>
            <a:xfrm>
              <a:off x="5296038" y="2918941"/>
              <a:ext cx="1522851" cy="782096"/>
            </a:xfrm>
            <a:prstGeom prst="roundRect">
              <a:avLst/>
            </a:prstGeom>
            <a:solidFill>
              <a:srgbClr val="EFECE5"/>
            </a:solidFill>
            <a:ln w="12700" cap="flat" cmpd="sng" algn="ctr">
              <a:noFill/>
              <a:prstDash val="solid"/>
              <a:miter lim="800000"/>
            </a:ln>
            <a:effectLst/>
          </p:spPr>
          <p:txBody>
            <a:bodyPr lIns="0" tIns="45720" rIns="0" bIns="45720" rtlCol="0" anchor="ctr"/>
            <a:lstStyle/>
            <a:p>
              <a:pPr marL="0" marR="0" lvl="0" indent="0" algn="ctr" defTabSz="457200" eaLnBrk="1" fontAlgn="auto" latinLnBrk="0" hangingPunct="1">
                <a:lnSpc>
                  <a:spcPts val="1900"/>
                </a:lnSpc>
                <a:spcBef>
                  <a:spcPts val="0"/>
                </a:spcBef>
                <a:spcAft>
                  <a:spcPts val="0"/>
                </a:spcAft>
                <a:buClrTx/>
                <a:buSzTx/>
                <a:buFontTx/>
                <a:buNone/>
                <a:tabLst/>
                <a:defRPr/>
              </a:pPr>
              <a:r>
                <a:rPr kumimoji="0" lang="es-MX" sz="2000" b="1" i="0" u="none" strike="noStrike" kern="0" cap="none" spc="0" normalizeH="0" baseline="0" noProof="0">
                  <a:ln>
                    <a:noFill/>
                  </a:ln>
                  <a:effectLst/>
                  <a:uLnTx/>
                  <a:uFillTx/>
                  <a:latin typeface="Sofia Pro SemiBold" panose="020B0000000000000000" pitchFamily="34" charset="0"/>
                  <a:cs typeface="Arial"/>
                </a:rPr>
                <a:t>Misión, visión, valores</a:t>
              </a:r>
              <a:endParaRPr lang="es-MX" sz="2000" b="1" i="0" u="none" strike="noStrike" kern="0" cap="none" spc="0" normalizeH="0" baseline="0" noProof="0">
                <a:ln>
                  <a:noFill/>
                </a:ln>
                <a:effectLst/>
                <a:uLnTx/>
                <a:uFillTx/>
                <a:latin typeface="Sofia Pro SemiBold" panose="020B0000000000000000" pitchFamily="34" charset="0"/>
                <a:cs typeface="Arial"/>
              </a:endParaRPr>
            </a:p>
          </p:txBody>
        </p:sp>
        <p:grpSp>
          <p:nvGrpSpPr>
            <p:cNvPr id="8" name="Grupo 7">
              <a:extLst>
                <a:ext uri="{FF2B5EF4-FFF2-40B4-BE49-F238E27FC236}">
                  <a16:creationId xmlns:a16="http://schemas.microsoft.com/office/drawing/2014/main" id="{1516653D-D0F8-92CF-B21F-4AE87A6E5C71}"/>
                </a:ext>
              </a:extLst>
            </p:cNvPr>
            <p:cNvGrpSpPr/>
            <p:nvPr/>
          </p:nvGrpSpPr>
          <p:grpSpPr>
            <a:xfrm>
              <a:off x="1889581" y="3809994"/>
              <a:ext cx="5401643" cy="701802"/>
              <a:chOff x="1987007" y="3816857"/>
              <a:chExt cx="5401643" cy="701802"/>
            </a:xfrm>
          </p:grpSpPr>
          <p:sp>
            <p:nvSpPr>
              <p:cNvPr id="10" name="Rectángulo: esquinas redondeadas 9">
                <a:extLst>
                  <a:ext uri="{FF2B5EF4-FFF2-40B4-BE49-F238E27FC236}">
                    <a16:creationId xmlns:a16="http://schemas.microsoft.com/office/drawing/2014/main" id="{62E6276F-BF06-449C-7CD9-F5AFEADF497E}"/>
                  </a:ext>
                </a:extLst>
              </p:cNvPr>
              <p:cNvSpPr/>
              <p:nvPr/>
            </p:nvSpPr>
            <p:spPr>
              <a:xfrm>
                <a:off x="1987007" y="3816903"/>
                <a:ext cx="2467522" cy="701756"/>
              </a:xfrm>
              <a:prstGeom prst="roundRect">
                <a:avLst/>
              </a:prstGeom>
              <a:solidFill>
                <a:srgbClr val="EFECE5"/>
              </a:solidFill>
              <a:ln w="12700" cap="flat" cmpd="sng" algn="ctr">
                <a:noFill/>
                <a:prstDash val="solid"/>
                <a:miter lim="800000"/>
              </a:ln>
              <a:effectLst/>
            </p:spPr>
            <p:txBody>
              <a:bodyPr lIns="0" rIns="0" rtlCol="0" anchor="t"/>
              <a:lstStyle/>
              <a:p>
                <a:pPr marL="800100" lvl="1" indent="-34290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panose="020B0604020202020204" pitchFamily="34" charset="0"/>
                  </a:rPr>
                  <a:t>Objetivo general</a:t>
                </a:r>
              </a:p>
              <a:p>
                <a:pPr marL="800100" lvl="1" indent="-34290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panose="020B0604020202020204" pitchFamily="34" charset="0"/>
                  </a:rPr>
                  <a:t>Estrategia general</a:t>
                </a:r>
              </a:p>
              <a:p>
                <a:pPr marL="342900" marR="0" lvl="0"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endParaRPr kumimoji="0" lang="es-MX" sz="1600" b="0" i="0" u="none" strike="noStrike" kern="0" cap="none" spc="0" normalizeH="0" baseline="0" noProof="0">
                  <a:ln>
                    <a:noFill/>
                  </a:ln>
                  <a:effectLst/>
                  <a:uLnTx/>
                  <a:uFillTx/>
                  <a:ea typeface="+mn-ea"/>
                  <a:cs typeface="Arial" panose="020B0604020202020204" pitchFamily="34" charset="0"/>
                </a:endParaRPr>
              </a:p>
            </p:txBody>
          </p:sp>
          <p:sp>
            <p:nvSpPr>
              <p:cNvPr id="11" name="Rectángulo: esquinas redondeadas 10">
                <a:extLst>
                  <a:ext uri="{FF2B5EF4-FFF2-40B4-BE49-F238E27FC236}">
                    <a16:creationId xmlns:a16="http://schemas.microsoft.com/office/drawing/2014/main" id="{E2180D31-9255-B18B-1639-17989166320E}"/>
                  </a:ext>
                </a:extLst>
              </p:cNvPr>
              <p:cNvSpPr/>
              <p:nvPr/>
            </p:nvSpPr>
            <p:spPr>
              <a:xfrm>
                <a:off x="4921127" y="3816857"/>
                <a:ext cx="2467523" cy="701758"/>
              </a:xfrm>
              <a:prstGeom prst="roundRect">
                <a:avLst/>
              </a:prstGeom>
              <a:solidFill>
                <a:srgbClr val="EFECE5"/>
              </a:solidFill>
              <a:ln w="12700" cap="flat" cmpd="sng" algn="ctr">
                <a:noFill/>
                <a:prstDash val="solid"/>
                <a:miter lim="800000"/>
              </a:ln>
              <a:effectLst/>
            </p:spPr>
            <p:txBody>
              <a:bodyPr lIns="0" rIns="0" rtlCol="0" anchor="t"/>
              <a:lstStyle/>
              <a:p>
                <a:pPr marL="800100" lvl="1" indent="-34290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panose="020B0604020202020204" pitchFamily="34" charset="0"/>
                  </a:rPr>
                  <a:t>Objetivos específicos</a:t>
                </a:r>
              </a:p>
              <a:p>
                <a:pPr marL="800100" lvl="1" indent="-34290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panose="020B0604020202020204" pitchFamily="34" charset="0"/>
                  </a:rPr>
                  <a:t>Estrategias específicas</a:t>
                </a:r>
              </a:p>
            </p:txBody>
          </p:sp>
        </p:grpSp>
        <p:sp>
          <p:nvSpPr>
            <p:cNvPr id="9" name="Rectángulo: esquinas redondeadas 8">
              <a:extLst>
                <a:ext uri="{FF2B5EF4-FFF2-40B4-BE49-F238E27FC236}">
                  <a16:creationId xmlns:a16="http://schemas.microsoft.com/office/drawing/2014/main" id="{0378C9AB-177A-482A-5BF8-BDB85F540062}"/>
                </a:ext>
              </a:extLst>
            </p:cNvPr>
            <p:cNvSpPr/>
            <p:nvPr/>
          </p:nvSpPr>
          <p:spPr>
            <a:xfrm>
              <a:off x="3312695" y="4663277"/>
              <a:ext cx="2467522" cy="1854720"/>
            </a:xfrm>
            <a:prstGeom prst="roundRect">
              <a:avLst/>
            </a:prstGeom>
            <a:solidFill>
              <a:srgbClr val="EFECE5"/>
            </a:solidFill>
            <a:ln w="12700" cap="flat" cmpd="sng" algn="ctr">
              <a:noFill/>
              <a:prstDash val="solid"/>
              <a:miter lim="800000"/>
            </a:ln>
            <a:effectLst/>
          </p:spPr>
          <p:txBody>
            <a:bodyPr lIns="0" rIns="0" rtlCol="0" anchor="t"/>
            <a:lstStyle/>
            <a:p>
              <a:pPr marL="800100" lvl="1"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panose="020B0604020202020204" pitchFamily="34" charset="0"/>
                </a:rPr>
                <a:t>71 programas.</a:t>
              </a:r>
            </a:p>
            <a:p>
              <a:pPr marL="800100" lvl="1"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panose="020B0604020202020204" pitchFamily="34" charset="0"/>
                </a:rPr>
                <a:t>184 objetivos.</a:t>
              </a:r>
            </a:p>
            <a:p>
              <a:pPr marL="800100" lvl="1"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panose="020B0604020202020204" pitchFamily="34" charset="0"/>
                </a:rPr>
                <a:t>27 estrategias.</a:t>
              </a:r>
            </a:p>
            <a:p>
              <a:pPr marL="800100" lvl="1"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panose="020B0604020202020204" pitchFamily="34" charset="0"/>
                </a:rPr>
                <a:t>1,317 líneas de acción.</a:t>
              </a:r>
            </a:p>
            <a:p>
              <a:pPr marL="800100" lvl="1" indent="-342900" defTabSz="457200">
                <a:buClr>
                  <a:schemeClr val="tx1"/>
                </a:buClr>
                <a:buFont typeface="Arial" panose="020B0604020202020204" pitchFamily="34" charset="0"/>
                <a:buChar char="•"/>
                <a:defRPr/>
              </a:pPr>
              <a:r>
                <a:rPr kumimoji="0" lang="es-ES" sz="2000" b="0" i="0" u="none" strike="noStrike" kern="0" cap="none" spc="0" normalizeH="0" baseline="0" noProof="0">
                  <a:ln>
                    <a:noFill/>
                  </a:ln>
                  <a:effectLst/>
                  <a:uLnTx/>
                  <a:uFillTx/>
                  <a:ea typeface="+mn-ea"/>
                  <a:cs typeface="Arial" panose="020B0604020202020204" pitchFamily="34" charset="0"/>
                </a:rPr>
                <a:t>6 ejes.</a:t>
              </a:r>
            </a:p>
          </p:txBody>
        </p:sp>
      </p:grpSp>
      <p:sp>
        <p:nvSpPr>
          <p:cNvPr id="12" name="CuadroTexto 11">
            <a:extLst>
              <a:ext uri="{FF2B5EF4-FFF2-40B4-BE49-F238E27FC236}">
                <a16:creationId xmlns:a16="http://schemas.microsoft.com/office/drawing/2014/main" id="{9F3B065D-59CF-DB17-A0CA-ED9D249E0B08}"/>
              </a:ext>
            </a:extLst>
          </p:cNvPr>
          <p:cNvSpPr txBox="1"/>
          <p:nvPr/>
        </p:nvSpPr>
        <p:spPr>
          <a:xfrm>
            <a:off x="3558192" y="869142"/>
            <a:ext cx="5020658" cy="646331"/>
          </a:xfrm>
          <a:prstGeom prst="rect">
            <a:avLst/>
          </a:prstGeom>
          <a:noFill/>
        </p:spPr>
        <p:txBody>
          <a:bodyPr wrap="square" rtlCol="0">
            <a:spAutoFit/>
          </a:bodyPr>
          <a:lstStyle/>
          <a:p>
            <a:pPr defTabSz="457200"/>
            <a:r>
              <a:rPr lang="es-MX" sz="3600" b="1">
                <a:solidFill>
                  <a:srgbClr val="BDB091"/>
                </a:solidFill>
                <a:latin typeface="Sofia Pro SemiBold" panose="020B0000000000000000" pitchFamily="34" charset="0"/>
                <a:cs typeface="Arial" panose="020B0604020202020204" pitchFamily="34" charset="0"/>
              </a:rPr>
              <a:t>ESTRUCTURA DEL PED</a:t>
            </a:r>
          </a:p>
        </p:txBody>
      </p:sp>
      <p:grpSp>
        <p:nvGrpSpPr>
          <p:cNvPr id="14" name="Grupo 13">
            <a:extLst>
              <a:ext uri="{FF2B5EF4-FFF2-40B4-BE49-F238E27FC236}">
                <a16:creationId xmlns:a16="http://schemas.microsoft.com/office/drawing/2014/main" id="{A57A3B71-DEC3-A432-D3EA-CECC33CF08AC}"/>
              </a:ext>
            </a:extLst>
          </p:cNvPr>
          <p:cNvGrpSpPr/>
          <p:nvPr/>
        </p:nvGrpSpPr>
        <p:grpSpPr>
          <a:xfrm>
            <a:off x="420999" y="211355"/>
            <a:ext cx="3153628" cy="452688"/>
            <a:chOff x="420999" y="211355"/>
            <a:chExt cx="3153628" cy="452688"/>
          </a:xfrm>
        </p:grpSpPr>
        <p:pic>
          <p:nvPicPr>
            <p:cNvPr id="15" name="Imagen 14" descr="Texto&#10;&#10;Descripción generada automáticamente con confianza media">
              <a:extLst>
                <a:ext uri="{FF2B5EF4-FFF2-40B4-BE49-F238E27FC236}">
                  <a16:creationId xmlns:a16="http://schemas.microsoft.com/office/drawing/2014/main" id="{394A9541-B612-1BB6-E3FA-13C248FAD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6" name="Imagen 15" descr="Imagen que contiene Interfaz de usuario gráfica&#10;&#10;Descripción generada automáticamente">
              <a:extLst>
                <a:ext uri="{FF2B5EF4-FFF2-40B4-BE49-F238E27FC236}">
                  <a16:creationId xmlns:a16="http://schemas.microsoft.com/office/drawing/2014/main" id="{CA69CE2F-9176-2AE9-298A-BCAAA4C7D7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7" name="Conector recto 16">
              <a:extLst>
                <a:ext uri="{FF2B5EF4-FFF2-40B4-BE49-F238E27FC236}">
                  <a16:creationId xmlns:a16="http://schemas.microsoft.com/office/drawing/2014/main" id="{940DF94E-8FAC-79BC-8CF6-4549767D6ACB}"/>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463165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6" name="Imagen 35" descr="Texto&#10;&#10;Descripción generada automáticamente">
            <a:extLst>
              <a:ext uri="{FF2B5EF4-FFF2-40B4-BE49-F238E27FC236}">
                <a16:creationId xmlns:a16="http://schemas.microsoft.com/office/drawing/2014/main" id="{16E3B236-0BD8-533C-5645-D62E7D86F0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31" y="2021302"/>
            <a:ext cx="2518591" cy="1522067"/>
          </a:xfrm>
          <a:prstGeom prst="rect">
            <a:avLst/>
          </a:prstGeom>
        </p:spPr>
      </p:pic>
      <p:grpSp>
        <p:nvGrpSpPr>
          <p:cNvPr id="2" name="Grupo 1">
            <a:extLst>
              <a:ext uri="{FF2B5EF4-FFF2-40B4-BE49-F238E27FC236}">
                <a16:creationId xmlns:a16="http://schemas.microsoft.com/office/drawing/2014/main" id="{6B3DFF3A-6F91-9DB4-6F30-AF83158C0705}"/>
              </a:ext>
            </a:extLst>
          </p:cNvPr>
          <p:cNvGrpSpPr>
            <a:grpSpLocks noChangeAspect="1"/>
          </p:cNvGrpSpPr>
          <p:nvPr/>
        </p:nvGrpSpPr>
        <p:grpSpPr>
          <a:xfrm>
            <a:off x="4090018" y="2029113"/>
            <a:ext cx="6797057" cy="4542536"/>
            <a:chOff x="1479342" y="819346"/>
            <a:chExt cx="6199796" cy="5833858"/>
          </a:xfrm>
        </p:grpSpPr>
        <p:sp>
          <p:nvSpPr>
            <p:cNvPr id="3" name="Triángulo isósceles 2">
              <a:extLst>
                <a:ext uri="{FF2B5EF4-FFF2-40B4-BE49-F238E27FC236}">
                  <a16:creationId xmlns:a16="http://schemas.microsoft.com/office/drawing/2014/main" id="{E55C2B87-D3E4-3421-58F7-C6690DA088F2}"/>
                </a:ext>
              </a:extLst>
            </p:cNvPr>
            <p:cNvSpPr/>
            <p:nvPr/>
          </p:nvSpPr>
          <p:spPr>
            <a:xfrm>
              <a:off x="1479342" y="819346"/>
              <a:ext cx="6199796" cy="5833858"/>
            </a:xfrm>
            <a:prstGeom prst="triangle">
              <a:avLst/>
            </a:prstGeom>
            <a:solidFill>
              <a:srgbClr val="BDB09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1600" b="0" i="0" u="none" strike="noStrike" kern="0" cap="none" spc="0" normalizeH="0" baseline="0" noProof="0">
                <a:ln>
                  <a:noFill/>
                </a:ln>
                <a:effectLst/>
                <a:uLnTx/>
                <a:uFillTx/>
                <a:ea typeface="+mn-ea"/>
                <a:cs typeface="+mn-cs"/>
              </a:endParaRPr>
            </a:p>
          </p:txBody>
        </p:sp>
        <p:sp>
          <p:nvSpPr>
            <p:cNvPr id="4" name="Rectángulo: esquinas redondeadas 3">
              <a:extLst>
                <a:ext uri="{FF2B5EF4-FFF2-40B4-BE49-F238E27FC236}">
                  <a16:creationId xmlns:a16="http://schemas.microsoft.com/office/drawing/2014/main" id="{C017B4D0-0994-E1F0-620D-819AE5DC59C4}"/>
                </a:ext>
              </a:extLst>
            </p:cNvPr>
            <p:cNvSpPr/>
            <p:nvPr/>
          </p:nvSpPr>
          <p:spPr>
            <a:xfrm>
              <a:off x="3810572" y="1848281"/>
              <a:ext cx="1522851" cy="500743"/>
            </a:xfrm>
            <a:prstGeom prst="roundRect">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2000" b="0" i="0" u="none" strike="noStrike" kern="0" cap="none" spc="0" normalizeH="0" baseline="0" noProof="0">
                  <a:ln>
                    <a:noFill/>
                  </a:ln>
                  <a:effectLst/>
                  <a:uLnTx/>
                  <a:uFillTx/>
                  <a:latin typeface="Sofia Pro SemiBold" panose="020B0000000000000000" pitchFamily="34" charset="0"/>
                  <a:cs typeface="Arial" panose="020B0604020202020204" pitchFamily="34" charset="0"/>
                </a:rPr>
                <a:t>Diagnóstico</a:t>
              </a:r>
            </a:p>
          </p:txBody>
        </p:sp>
        <p:sp>
          <p:nvSpPr>
            <p:cNvPr id="5" name="Rectángulo: esquinas redondeadas 4">
              <a:extLst>
                <a:ext uri="{FF2B5EF4-FFF2-40B4-BE49-F238E27FC236}">
                  <a16:creationId xmlns:a16="http://schemas.microsoft.com/office/drawing/2014/main" id="{F47DAE67-42CD-A959-15CB-EDC53F8FF264}"/>
                </a:ext>
              </a:extLst>
            </p:cNvPr>
            <p:cNvSpPr/>
            <p:nvPr/>
          </p:nvSpPr>
          <p:spPr>
            <a:xfrm>
              <a:off x="2369174" y="2532636"/>
              <a:ext cx="2005422" cy="992829"/>
            </a:xfrm>
            <a:prstGeom prst="roundRect">
              <a:avLst/>
            </a:prstGeom>
            <a:solidFill>
              <a:srgbClr val="EFECE5"/>
            </a:solidFill>
            <a:ln w="12700" cap="flat" cmpd="sng" algn="ctr">
              <a:noFill/>
              <a:prstDash val="solid"/>
              <a:miter lim="800000"/>
            </a:ln>
            <a:effectLst/>
          </p:spPr>
          <p:txBody>
            <a:bodyPr lIns="0" tIns="45720" rIns="0" bIns="45720" rtlCol="0" anchor="ctr"/>
            <a:lstStyle/>
            <a:p>
              <a:pPr algn="ctr" defTabSz="457200">
                <a:defRPr/>
              </a:pPr>
              <a:r>
                <a:rPr lang="es-MX" sz="2000" kern="0">
                  <a:latin typeface="Sofia Pro SemiBold" panose="020B0000000000000000" pitchFamily="34" charset="0"/>
                  <a:cs typeface="Arial"/>
                </a:rPr>
                <a:t>Problemas </a:t>
              </a:r>
              <a:endParaRPr lang="es-MX" sz="2000">
                <a:latin typeface="Sofia Pro SemiBold" panose="020B0000000000000000" pitchFamily="34" charset="0"/>
              </a:endParaRPr>
            </a:p>
          </p:txBody>
        </p:sp>
        <p:sp>
          <p:nvSpPr>
            <p:cNvPr id="6" name="Rectángulo: esquinas redondeadas 5">
              <a:extLst>
                <a:ext uri="{FF2B5EF4-FFF2-40B4-BE49-F238E27FC236}">
                  <a16:creationId xmlns:a16="http://schemas.microsoft.com/office/drawing/2014/main" id="{03AAC95E-6F41-C476-D8C9-C580946E912A}"/>
                </a:ext>
              </a:extLst>
            </p:cNvPr>
            <p:cNvSpPr/>
            <p:nvPr/>
          </p:nvSpPr>
          <p:spPr>
            <a:xfrm>
              <a:off x="3980119" y="943423"/>
              <a:ext cx="1179756" cy="782096"/>
            </a:xfrm>
            <a:prstGeom prst="roundRect">
              <a:avLst/>
            </a:prstGeom>
            <a:solidFill>
              <a:srgbClr val="422B7C"/>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ts val="1800"/>
                </a:lnSpc>
                <a:spcBef>
                  <a:spcPts val="0"/>
                </a:spcBef>
                <a:spcAft>
                  <a:spcPts val="0"/>
                </a:spcAft>
                <a:buClrTx/>
                <a:buSzTx/>
                <a:buFontTx/>
                <a:buNone/>
                <a:tabLst/>
                <a:defRPr/>
              </a:pPr>
              <a:r>
                <a:rPr kumimoji="0" lang="es-MX" sz="2000" b="1" i="0" u="none" strike="noStrike" kern="0" cap="none" spc="0" normalizeH="0" baseline="0" noProof="0">
                  <a:ln>
                    <a:noFill/>
                  </a:ln>
                  <a:solidFill>
                    <a:schemeClr val="bg1"/>
                  </a:solidFill>
                  <a:effectLst/>
                  <a:uLnTx/>
                  <a:uFillTx/>
                  <a:latin typeface="Sofia Pro SemiBold" panose="020B0000000000000000" pitchFamily="34" charset="0"/>
                  <a:cs typeface="Arial" panose="020B0604020202020204" pitchFamily="34" charset="0"/>
                </a:rPr>
                <a:t>Visión del sector</a:t>
              </a:r>
            </a:p>
          </p:txBody>
        </p:sp>
        <p:sp>
          <p:nvSpPr>
            <p:cNvPr id="7" name="Rectángulo: esquinas redondeadas 6">
              <a:extLst>
                <a:ext uri="{FF2B5EF4-FFF2-40B4-BE49-F238E27FC236}">
                  <a16:creationId xmlns:a16="http://schemas.microsoft.com/office/drawing/2014/main" id="{8035A0C2-A8AF-33B1-671A-9D3B072E8B53}"/>
                </a:ext>
              </a:extLst>
            </p:cNvPr>
            <p:cNvSpPr/>
            <p:nvPr/>
          </p:nvSpPr>
          <p:spPr>
            <a:xfrm>
              <a:off x="4665027" y="2532636"/>
              <a:ext cx="2484140" cy="992829"/>
            </a:xfrm>
            <a:prstGeom prst="roundRect">
              <a:avLst/>
            </a:prstGeom>
            <a:solidFill>
              <a:srgbClr val="EFECE5"/>
            </a:solidFill>
            <a:ln w="12700" cap="flat" cmpd="sng" algn="ctr">
              <a:noFill/>
              <a:prstDash val="solid"/>
              <a:miter lim="800000"/>
            </a:ln>
            <a:effectLst/>
          </p:spPr>
          <p:txBody>
            <a:bodyPr lIns="0" tIns="45720" rIns="0" bIns="45720" rtlCol="0" anchor="ctr"/>
            <a:lstStyle/>
            <a:p>
              <a:pPr marL="0" marR="0" lvl="0" indent="0" algn="ctr" defTabSz="457200" eaLnBrk="1" fontAlgn="auto" latinLnBrk="0" hangingPunct="1">
                <a:lnSpc>
                  <a:spcPts val="1800"/>
                </a:lnSpc>
                <a:spcBef>
                  <a:spcPts val="0"/>
                </a:spcBef>
                <a:spcAft>
                  <a:spcPts val="0"/>
                </a:spcAft>
                <a:buClrTx/>
                <a:buSzTx/>
                <a:buFontTx/>
                <a:buNone/>
                <a:tabLst/>
                <a:defRPr/>
              </a:pPr>
              <a:r>
                <a:rPr kumimoji="0" lang="es-MX" sz="2000" b="0" i="0" u="none" strike="noStrike" kern="0" cap="none" spc="0" normalizeH="0" baseline="0" noProof="0">
                  <a:ln>
                    <a:noFill/>
                  </a:ln>
                  <a:effectLst/>
                  <a:uLnTx/>
                  <a:uFillTx/>
                  <a:latin typeface="Sofia Pro SemiBold" panose="020B0000000000000000" pitchFamily="34" charset="0"/>
                  <a:cs typeface="Arial"/>
                </a:rPr>
                <a:t>Soluciones</a:t>
              </a:r>
              <a:endParaRPr lang="es-MX" sz="2000" b="0" i="0" u="none" strike="noStrike" kern="0" cap="none" spc="0" normalizeH="0" baseline="0" noProof="0">
                <a:ln>
                  <a:noFill/>
                </a:ln>
                <a:effectLst/>
                <a:uLnTx/>
                <a:uFillTx/>
                <a:latin typeface="Sofia Pro SemiBold" panose="020B0000000000000000" pitchFamily="34" charset="0"/>
                <a:cs typeface="Arial"/>
              </a:endParaRPr>
            </a:p>
            <a:p>
              <a:pPr marL="0" marR="0" lvl="0" indent="0" algn="ctr" defTabSz="457200" eaLnBrk="1" fontAlgn="auto" latinLnBrk="0" hangingPunct="1">
                <a:lnSpc>
                  <a:spcPts val="1800"/>
                </a:lnSpc>
                <a:spcBef>
                  <a:spcPts val="0"/>
                </a:spcBef>
                <a:spcAft>
                  <a:spcPts val="0"/>
                </a:spcAft>
                <a:buClrTx/>
                <a:buSzTx/>
                <a:buFontTx/>
                <a:buNone/>
                <a:tabLst/>
                <a:defRPr/>
              </a:pPr>
              <a:r>
                <a:rPr lang="es-MX" sz="2000" kern="0">
                  <a:latin typeface="Sofia Pro SemiBold" panose="020B0000000000000000" pitchFamily="34" charset="0"/>
                  <a:cs typeface="Arial"/>
                </a:rPr>
                <a:t>Transformación deseada</a:t>
              </a:r>
              <a:endParaRPr lang="es-MX" sz="2000" b="0" i="0" u="none" strike="noStrike" kern="0" cap="none" spc="0" normalizeH="0" baseline="0" noProof="0">
                <a:ln>
                  <a:noFill/>
                </a:ln>
                <a:effectLst/>
                <a:uLnTx/>
                <a:uFillTx/>
                <a:latin typeface="Sofia Pro SemiBold" panose="020B0000000000000000" pitchFamily="34" charset="0"/>
                <a:cs typeface="Arial"/>
              </a:endParaRPr>
            </a:p>
          </p:txBody>
        </p:sp>
        <p:grpSp>
          <p:nvGrpSpPr>
            <p:cNvPr id="8" name="Grupo 7">
              <a:extLst>
                <a:ext uri="{FF2B5EF4-FFF2-40B4-BE49-F238E27FC236}">
                  <a16:creationId xmlns:a16="http://schemas.microsoft.com/office/drawing/2014/main" id="{886F73CB-C2C4-4CDF-D0E3-A377CC8ABC1A}"/>
                </a:ext>
              </a:extLst>
            </p:cNvPr>
            <p:cNvGrpSpPr/>
            <p:nvPr/>
          </p:nvGrpSpPr>
          <p:grpSpPr>
            <a:xfrm>
              <a:off x="1708122" y="3685264"/>
              <a:ext cx="5658247" cy="831727"/>
              <a:chOff x="1805548" y="3692127"/>
              <a:chExt cx="5658247" cy="831727"/>
            </a:xfrm>
          </p:grpSpPr>
          <p:sp>
            <p:nvSpPr>
              <p:cNvPr id="10" name="Rectángulo: esquinas redondeadas 9">
                <a:extLst>
                  <a:ext uri="{FF2B5EF4-FFF2-40B4-BE49-F238E27FC236}">
                    <a16:creationId xmlns:a16="http://schemas.microsoft.com/office/drawing/2014/main" id="{85DC3F68-0C2A-B021-AA55-A0D409ED0841}"/>
                  </a:ext>
                </a:extLst>
              </p:cNvPr>
              <p:cNvSpPr/>
              <p:nvPr/>
            </p:nvSpPr>
            <p:spPr>
              <a:xfrm>
                <a:off x="1805548" y="3692127"/>
                <a:ext cx="2752378" cy="829227"/>
              </a:xfrm>
              <a:prstGeom prst="roundRect">
                <a:avLst/>
              </a:prstGeom>
              <a:solidFill>
                <a:srgbClr val="EFECE5"/>
              </a:solidFill>
              <a:ln w="12700" cap="flat" cmpd="sng" algn="ctr">
                <a:noFill/>
                <a:prstDash val="solid"/>
                <a:miter lim="800000"/>
              </a:ln>
              <a:effectLst/>
            </p:spPr>
            <p:txBody>
              <a:bodyPr lIns="0" tIns="45720" rIns="0" bIns="45720" rtlCol="0" anchor="t"/>
              <a:lstStyle/>
              <a:p>
                <a:pPr marL="742950" lvl="1" indent="-28575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a:rPr>
                  <a:t>Objetivo general</a:t>
                </a:r>
                <a:endParaRPr lang="es-MX" sz="1600" b="0" i="0" u="none" strike="noStrike" kern="0" cap="none" spc="0" normalizeH="0" baseline="0" noProof="0">
                  <a:ln>
                    <a:noFill/>
                  </a:ln>
                  <a:effectLst/>
                  <a:uLnTx/>
                  <a:uFillTx/>
                  <a:ea typeface="+mn-ea"/>
                  <a:cs typeface="Arial"/>
                </a:endParaRPr>
              </a:p>
              <a:p>
                <a:pPr marL="742950" lvl="1" indent="-28575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a:rPr>
                  <a:t>Estrategia general</a:t>
                </a:r>
                <a:endParaRPr lang="es-MX" sz="1600" b="0" i="0" u="none" strike="noStrike" kern="0" cap="none" spc="0" normalizeH="0" baseline="0" noProof="0">
                  <a:ln>
                    <a:noFill/>
                  </a:ln>
                  <a:effectLst/>
                  <a:uLnTx/>
                  <a:uFillTx/>
                  <a:ea typeface="+mn-ea"/>
                  <a:cs typeface="Arial"/>
                </a:endParaRPr>
              </a:p>
              <a:p>
                <a:pPr marL="285750" marR="0" lvl="0" indent="-28575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endParaRPr kumimoji="0" lang="es-MX" sz="1600" b="0" i="0" u="none" strike="noStrike" kern="0" cap="none" spc="0" normalizeH="0" baseline="0" noProof="0">
                  <a:ln>
                    <a:noFill/>
                  </a:ln>
                  <a:effectLst/>
                  <a:uLnTx/>
                  <a:uFillTx/>
                  <a:ea typeface="+mn-ea"/>
                  <a:cs typeface="Arial" panose="020B0604020202020204" pitchFamily="34" charset="0"/>
                </a:endParaRPr>
              </a:p>
            </p:txBody>
          </p:sp>
          <p:sp>
            <p:nvSpPr>
              <p:cNvPr id="11" name="Rectángulo: esquinas redondeadas 10">
                <a:extLst>
                  <a:ext uri="{FF2B5EF4-FFF2-40B4-BE49-F238E27FC236}">
                    <a16:creationId xmlns:a16="http://schemas.microsoft.com/office/drawing/2014/main" id="{89D8FCFB-C714-9898-B7EE-424A2FD2A92C}"/>
                  </a:ext>
                </a:extLst>
              </p:cNvPr>
              <p:cNvSpPr/>
              <p:nvPr/>
            </p:nvSpPr>
            <p:spPr>
              <a:xfrm>
                <a:off x="4711417" y="3694627"/>
                <a:ext cx="2752378" cy="829227"/>
              </a:xfrm>
              <a:prstGeom prst="roundRect">
                <a:avLst/>
              </a:prstGeom>
              <a:solidFill>
                <a:srgbClr val="EFECE5"/>
              </a:solidFill>
              <a:ln w="12700" cap="flat" cmpd="sng" algn="ctr">
                <a:noFill/>
                <a:prstDash val="solid"/>
                <a:miter lim="800000"/>
              </a:ln>
              <a:effectLst/>
            </p:spPr>
            <p:txBody>
              <a:bodyPr lIns="0" tIns="45720" rIns="0" bIns="45720" rtlCol="0" anchor="t"/>
              <a:lstStyle/>
              <a:p>
                <a:pPr marL="742950" lvl="1" indent="-28575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a:rPr>
                  <a:t>Objetivos específicos</a:t>
                </a:r>
                <a:endParaRPr lang="es-MX" sz="1600" b="0" i="0" u="none" strike="noStrike" kern="0" cap="none" spc="0" normalizeH="0" baseline="0" noProof="0">
                  <a:ln>
                    <a:noFill/>
                  </a:ln>
                  <a:effectLst/>
                  <a:uLnTx/>
                  <a:uFillTx/>
                  <a:ea typeface="+mn-ea"/>
                  <a:cs typeface="Arial"/>
                </a:endParaRPr>
              </a:p>
              <a:p>
                <a:pPr marL="742950" lvl="1" indent="-285750" defTabSz="457200">
                  <a:buClr>
                    <a:schemeClr val="tx1"/>
                  </a:buClr>
                  <a:buFont typeface="Arial" panose="020B0604020202020204" pitchFamily="34" charset="0"/>
                  <a:buChar char="•"/>
                  <a:defRPr/>
                </a:pPr>
                <a:r>
                  <a:rPr kumimoji="0" lang="es-MX" sz="1600" b="0" i="0" u="none" strike="noStrike" kern="0" cap="none" spc="0" normalizeH="0" baseline="0" noProof="0">
                    <a:ln>
                      <a:noFill/>
                    </a:ln>
                    <a:effectLst/>
                    <a:uLnTx/>
                    <a:uFillTx/>
                    <a:ea typeface="+mn-ea"/>
                    <a:cs typeface="Arial"/>
                  </a:rPr>
                  <a:t>Estrategias específicas</a:t>
                </a:r>
                <a:endParaRPr lang="es-MX" sz="1600" b="0" i="0" u="none" strike="noStrike" kern="0" cap="none" spc="0" normalizeH="0" baseline="0" noProof="0">
                  <a:ln>
                    <a:noFill/>
                  </a:ln>
                  <a:effectLst/>
                  <a:uLnTx/>
                  <a:uFillTx/>
                  <a:ea typeface="+mn-ea"/>
                  <a:cs typeface="Arial"/>
                </a:endParaRPr>
              </a:p>
            </p:txBody>
          </p:sp>
        </p:grpSp>
        <p:sp>
          <p:nvSpPr>
            <p:cNvPr id="9" name="Rectángulo: esquinas redondeadas 8">
              <a:extLst>
                <a:ext uri="{FF2B5EF4-FFF2-40B4-BE49-F238E27FC236}">
                  <a16:creationId xmlns:a16="http://schemas.microsoft.com/office/drawing/2014/main" id="{D11E39BA-AD10-9CF1-9EBF-5183A47B72BF}"/>
                </a:ext>
              </a:extLst>
            </p:cNvPr>
            <p:cNvSpPr/>
            <p:nvPr/>
          </p:nvSpPr>
          <p:spPr>
            <a:xfrm>
              <a:off x="1479342" y="4673950"/>
              <a:ext cx="6097114" cy="992829"/>
            </a:xfrm>
            <a:prstGeom prst="roundRect">
              <a:avLst/>
            </a:prstGeom>
            <a:solidFill>
              <a:srgbClr val="EFECE5"/>
            </a:solidFill>
            <a:ln w="12700" cap="flat" cmpd="sng" algn="ctr">
              <a:noFill/>
              <a:prstDash val="solid"/>
              <a:miter lim="800000"/>
            </a:ln>
            <a:effectLst/>
          </p:spPr>
          <p:txBody>
            <a:bodyPr lIns="0" tIns="45720" rIns="0" bIns="45720" rtlCol="0" anchor="ctr"/>
            <a:lstStyle/>
            <a:p>
              <a:pPr marL="1714500" marR="0" lvl="3"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Metodología de marco lógico</a:t>
              </a:r>
              <a:endParaRPr lang="es-ES" sz="2000" b="0" i="0" u="none" strike="noStrike" kern="0" cap="none" spc="0" normalizeH="0" baseline="0" noProof="0">
                <a:ln>
                  <a:noFill/>
                </a:ln>
                <a:effectLst/>
                <a:uLnTx/>
                <a:uFillTx/>
                <a:ea typeface="+mn-ea"/>
                <a:cs typeface="Arial"/>
              </a:endParaRPr>
            </a:p>
            <a:p>
              <a:pPr marL="1714500" marR="0" lvl="3" indent="-342900" defTabSz="457200" eaLnBrk="1" fontAlgn="auto" latinLnBrk="0" hangingPunct="1">
                <a:lnSpc>
                  <a:spcPct val="100000"/>
                </a:lnSpc>
                <a:spcBef>
                  <a:spcPts val="0"/>
                </a:spcBef>
                <a:spcAft>
                  <a:spcPts val="0"/>
                </a:spcAft>
                <a:buClr>
                  <a:schemeClr val="tx1"/>
                </a:buClr>
                <a:buSzTx/>
                <a:buFont typeface="Arial" panose="020B0604020202020204" pitchFamily="34" charset="0"/>
                <a:buChar char="•"/>
                <a:tabLst/>
                <a:defRPr/>
              </a:pPr>
              <a:r>
                <a:rPr kumimoji="0" lang="es-ES" sz="2000" b="0" i="0" u="none" strike="noStrike" kern="0" cap="none" spc="0" normalizeH="0" baseline="0" noProof="0">
                  <a:ln>
                    <a:noFill/>
                  </a:ln>
                  <a:effectLst/>
                  <a:uLnTx/>
                  <a:uFillTx/>
                  <a:ea typeface="+mn-ea"/>
                  <a:cs typeface="Arial"/>
                </a:rPr>
                <a:t>Matriz de indicadores de resultados</a:t>
              </a:r>
              <a:endParaRPr lang="es-ES" sz="2000" b="0" i="0" u="none" strike="noStrike" kern="0" cap="none" spc="0" normalizeH="0" baseline="0" noProof="0">
                <a:ln>
                  <a:noFill/>
                </a:ln>
                <a:effectLst/>
                <a:uLnTx/>
                <a:uFillTx/>
                <a:ea typeface="+mn-ea"/>
                <a:cs typeface="Arial"/>
              </a:endParaRPr>
            </a:p>
          </p:txBody>
        </p:sp>
      </p:grpSp>
      <p:sp>
        <p:nvSpPr>
          <p:cNvPr id="12" name="CuadroTexto 11">
            <a:extLst>
              <a:ext uri="{FF2B5EF4-FFF2-40B4-BE49-F238E27FC236}">
                <a16:creationId xmlns:a16="http://schemas.microsoft.com/office/drawing/2014/main" id="{11ECBE9D-6A6B-AD14-4BD6-47D263E26E05}"/>
              </a:ext>
            </a:extLst>
          </p:cNvPr>
          <p:cNvSpPr txBox="1"/>
          <p:nvPr/>
        </p:nvSpPr>
        <p:spPr>
          <a:xfrm>
            <a:off x="1892789" y="838544"/>
            <a:ext cx="8345626" cy="859018"/>
          </a:xfrm>
          <a:prstGeom prst="rect">
            <a:avLst/>
          </a:prstGeom>
          <a:noFill/>
        </p:spPr>
        <p:txBody>
          <a:bodyPr wrap="square" rtlCol="0">
            <a:spAutoFit/>
          </a:bodyPr>
          <a:lstStyle/>
          <a:p>
            <a:pPr algn="ctr" defTabSz="457200">
              <a:lnSpc>
                <a:spcPts val="2900"/>
              </a:lnSpc>
            </a:pPr>
            <a:r>
              <a:rPr lang="es-MX" sz="3600" b="1">
                <a:solidFill>
                  <a:srgbClr val="BDB091"/>
                </a:solidFill>
                <a:latin typeface="Sofia Pro SemiBold" panose="020B0000000000000000" pitchFamily="34" charset="0"/>
                <a:cs typeface="Arial" panose="020B0604020202020204" pitchFamily="34" charset="0"/>
              </a:rPr>
              <a:t>ESTRUCTURA DE LA PROPUESTA DE PROGRAMACIÓN PRESUPUESTARIA</a:t>
            </a:r>
          </a:p>
        </p:txBody>
      </p:sp>
      <p:cxnSp>
        <p:nvCxnSpPr>
          <p:cNvPr id="14" name="Conector recto 13">
            <a:extLst>
              <a:ext uri="{FF2B5EF4-FFF2-40B4-BE49-F238E27FC236}">
                <a16:creationId xmlns:a16="http://schemas.microsoft.com/office/drawing/2014/main" id="{8869F784-80B3-28EE-FEDD-17243773E9E5}"/>
              </a:ext>
            </a:extLst>
          </p:cNvPr>
          <p:cNvCxnSpPr>
            <a:cxnSpLocks/>
          </p:cNvCxnSpPr>
          <p:nvPr/>
        </p:nvCxnSpPr>
        <p:spPr>
          <a:xfrm>
            <a:off x="1800225" y="1982757"/>
            <a:ext cx="5463963" cy="15340"/>
          </a:xfrm>
          <a:prstGeom prst="line">
            <a:avLst/>
          </a:prstGeom>
          <a:noFill/>
          <a:ln w="28575" cap="flat" cmpd="sng" algn="ctr">
            <a:solidFill>
              <a:srgbClr val="BDB091"/>
            </a:solidFill>
            <a:prstDash val="dash"/>
            <a:miter lim="800000"/>
          </a:ln>
          <a:effectLst/>
        </p:spPr>
      </p:cxnSp>
      <p:cxnSp>
        <p:nvCxnSpPr>
          <p:cNvPr id="15" name="Conector recto 14">
            <a:extLst>
              <a:ext uri="{FF2B5EF4-FFF2-40B4-BE49-F238E27FC236}">
                <a16:creationId xmlns:a16="http://schemas.microsoft.com/office/drawing/2014/main" id="{9F38913F-6BAF-5BA1-BA0B-A181CB273AA7}"/>
              </a:ext>
            </a:extLst>
          </p:cNvPr>
          <p:cNvCxnSpPr>
            <a:cxnSpLocks/>
          </p:cNvCxnSpPr>
          <p:nvPr/>
        </p:nvCxnSpPr>
        <p:spPr>
          <a:xfrm>
            <a:off x="420999" y="3648075"/>
            <a:ext cx="3665989" cy="2842249"/>
          </a:xfrm>
          <a:prstGeom prst="line">
            <a:avLst/>
          </a:prstGeom>
          <a:noFill/>
          <a:ln w="28575" cap="flat" cmpd="sng" algn="ctr">
            <a:solidFill>
              <a:srgbClr val="BDB091"/>
            </a:solidFill>
            <a:prstDash val="dash"/>
            <a:miter lim="800000"/>
          </a:ln>
          <a:effectLst/>
        </p:spPr>
      </p:cxnSp>
      <p:sp>
        <p:nvSpPr>
          <p:cNvPr id="18" name="Diagrama de flujo: disco magnético 17">
            <a:extLst>
              <a:ext uri="{FF2B5EF4-FFF2-40B4-BE49-F238E27FC236}">
                <a16:creationId xmlns:a16="http://schemas.microsoft.com/office/drawing/2014/main" id="{789A59CC-C996-5880-9269-9A209F6BC6D4}"/>
              </a:ext>
            </a:extLst>
          </p:cNvPr>
          <p:cNvSpPr/>
          <p:nvPr/>
        </p:nvSpPr>
        <p:spPr>
          <a:xfrm>
            <a:off x="6479295" y="5899158"/>
            <a:ext cx="2170899" cy="642929"/>
          </a:xfrm>
          <a:prstGeom prst="flowChartMagneticDisk">
            <a:avLst/>
          </a:prstGeom>
          <a:solidFill>
            <a:srgbClr val="EFECE5"/>
          </a:solidFill>
          <a:ln>
            <a:solidFill>
              <a:srgbClr val="D6CE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4000" b="1">
                <a:solidFill>
                  <a:schemeClr val="tx1"/>
                </a:solidFill>
                <a:latin typeface="Sofia Pro SemiBold" panose="020B0000000000000000" pitchFamily="34" charset="0"/>
              </a:rPr>
              <a:t>SIIF</a:t>
            </a:r>
          </a:p>
        </p:txBody>
      </p:sp>
      <p:grpSp>
        <p:nvGrpSpPr>
          <p:cNvPr id="17" name="Grupo 16">
            <a:extLst>
              <a:ext uri="{FF2B5EF4-FFF2-40B4-BE49-F238E27FC236}">
                <a16:creationId xmlns:a16="http://schemas.microsoft.com/office/drawing/2014/main" id="{D1E0606C-0242-01F3-5497-91E2B0DDB2CE}"/>
              </a:ext>
            </a:extLst>
          </p:cNvPr>
          <p:cNvGrpSpPr/>
          <p:nvPr/>
        </p:nvGrpSpPr>
        <p:grpSpPr>
          <a:xfrm>
            <a:off x="420999" y="211355"/>
            <a:ext cx="3153628" cy="452688"/>
            <a:chOff x="420999" y="211355"/>
            <a:chExt cx="3153628" cy="452688"/>
          </a:xfrm>
        </p:grpSpPr>
        <p:pic>
          <p:nvPicPr>
            <p:cNvPr id="19" name="Imagen 18" descr="Texto&#10;&#10;Descripción generada automáticamente con confianza media">
              <a:extLst>
                <a:ext uri="{FF2B5EF4-FFF2-40B4-BE49-F238E27FC236}">
                  <a16:creationId xmlns:a16="http://schemas.microsoft.com/office/drawing/2014/main" id="{1EB8691D-5EE4-D59E-D18E-BF19849320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20" name="Imagen 19" descr="Imagen que contiene Interfaz de usuario gráfica&#10;&#10;Descripción generada automáticamente">
              <a:extLst>
                <a:ext uri="{FF2B5EF4-FFF2-40B4-BE49-F238E27FC236}">
                  <a16:creationId xmlns:a16="http://schemas.microsoft.com/office/drawing/2014/main" id="{062FD496-62A3-77AD-D1BF-4ACF18B1A0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1" name="Conector recto 20">
              <a:extLst>
                <a:ext uri="{FF2B5EF4-FFF2-40B4-BE49-F238E27FC236}">
                  <a16:creationId xmlns:a16="http://schemas.microsoft.com/office/drawing/2014/main" id="{0C0036EF-2178-48A5-E762-DD04DF392A79}"/>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108417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la 12">
            <a:extLst>
              <a:ext uri="{FF2B5EF4-FFF2-40B4-BE49-F238E27FC236}">
                <a16:creationId xmlns:a16="http://schemas.microsoft.com/office/drawing/2014/main" id="{E8C9FC07-D905-D6D4-B5C2-898F927084D2}"/>
              </a:ext>
            </a:extLst>
          </p:cNvPr>
          <p:cNvGraphicFramePr>
            <a:graphicFrameLocks noGrp="1"/>
          </p:cNvGraphicFramePr>
          <p:nvPr>
            <p:extLst>
              <p:ext uri="{D42A27DB-BD31-4B8C-83A1-F6EECF244321}">
                <p14:modId xmlns:p14="http://schemas.microsoft.com/office/powerpoint/2010/main" val="646544408"/>
              </p:ext>
            </p:extLst>
          </p:nvPr>
        </p:nvGraphicFramePr>
        <p:xfrm>
          <a:off x="360728" y="1247775"/>
          <a:ext cx="11363967" cy="5321268"/>
        </p:xfrm>
        <a:graphic>
          <a:graphicData uri="http://schemas.openxmlformats.org/drawingml/2006/table">
            <a:tbl>
              <a:tblPr firstRow="1" bandRow="1"/>
              <a:tblGrid>
                <a:gridCol w="5269257">
                  <a:extLst>
                    <a:ext uri="{9D8B030D-6E8A-4147-A177-3AD203B41FA5}">
                      <a16:colId xmlns:a16="http://schemas.microsoft.com/office/drawing/2014/main" val="3387038711"/>
                    </a:ext>
                  </a:extLst>
                </a:gridCol>
                <a:gridCol w="6094710">
                  <a:extLst>
                    <a:ext uri="{9D8B030D-6E8A-4147-A177-3AD203B41FA5}">
                      <a16:colId xmlns:a16="http://schemas.microsoft.com/office/drawing/2014/main" val="733108186"/>
                    </a:ext>
                  </a:extLst>
                </a:gridCol>
              </a:tblGrid>
              <a:tr h="368718">
                <a:tc>
                  <a:txBody>
                    <a:bodyPr/>
                    <a:lstStyle>
                      <a:lvl1pPr marL="0" algn="l" defTabSz="914400" rtl="0" eaLnBrk="1" latinLnBrk="0" hangingPunct="1">
                        <a:defRPr sz="1800" b="1" kern="1200">
                          <a:solidFill>
                            <a:schemeClr val="dk1"/>
                          </a:solidFill>
                          <a:latin typeface="Calibri" panose="020F0502020204030204"/>
                        </a:defRPr>
                      </a:lvl1pPr>
                      <a:lvl2pPr marL="457200" algn="l" defTabSz="914400" rtl="0" eaLnBrk="1" latinLnBrk="0" hangingPunct="1">
                        <a:defRPr sz="1800" b="1" kern="1200">
                          <a:solidFill>
                            <a:schemeClr val="dk1"/>
                          </a:solidFill>
                          <a:latin typeface="Calibri" panose="020F0502020204030204"/>
                        </a:defRPr>
                      </a:lvl2pPr>
                      <a:lvl3pPr marL="914400" algn="l" defTabSz="914400" rtl="0" eaLnBrk="1" latinLnBrk="0" hangingPunct="1">
                        <a:defRPr sz="1800" b="1" kern="1200">
                          <a:solidFill>
                            <a:schemeClr val="dk1"/>
                          </a:solidFill>
                          <a:latin typeface="Calibri" panose="020F0502020204030204"/>
                        </a:defRPr>
                      </a:lvl3pPr>
                      <a:lvl4pPr marL="1371600" algn="l" defTabSz="914400" rtl="0" eaLnBrk="1" latinLnBrk="0" hangingPunct="1">
                        <a:defRPr sz="1800" b="1" kern="1200">
                          <a:solidFill>
                            <a:schemeClr val="dk1"/>
                          </a:solidFill>
                          <a:latin typeface="Calibri" panose="020F0502020204030204"/>
                        </a:defRPr>
                      </a:lvl4pPr>
                      <a:lvl5pPr marL="1828800" algn="l" defTabSz="914400" rtl="0" eaLnBrk="1" latinLnBrk="0" hangingPunct="1">
                        <a:defRPr sz="1800" b="1" kern="1200">
                          <a:solidFill>
                            <a:schemeClr val="dk1"/>
                          </a:solidFill>
                          <a:latin typeface="Calibri" panose="020F0502020204030204"/>
                        </a:defRPr>
                      </a:lvl5pPr>
                      <a:lvl6pPr marL="2286000" algn="l" defTabSz="914400" rtl="0" eaLnBrk="1" latinLnBrk="0" hangingPunct="1">
                        <a:defRPr sz="1800" b="1" kern="1200">
                          <a:solidFill>
                            <a:schemeClr val="dk1"/>
                          </a:solidFill>
                          <a:latin typeface="Calibri" panose="020F0502020204030204"/>
                        </a:defRPr>
                      </a:lvl6pPr>
                      <a:lvl7pPr marL="2743200" algn="l" defTabSz="914400" rtl="0" eaLnBrk="1" latinLnBrk="0" hangingPunct="1">
                        <a:defRPr sz="1800" b="1" kern="1200">
                          <a:solidFill>
                            <a:schemeClr val="dk1"/>
                          </a:solidFill>
                          <a:latin typeface="Calibri" panose="020F0502020204030204"/>
                        </a:defRPr>
                      </a:lvl7pPr>
                      <a:lvl8pPr marL="3200400" algn="l" defTabSz="914400" rtl="0" eaLnBrk="1" latinLnBrk="0" hangingPunct="1">
                        <a:defRPr sz="1800" b="1" kern="1200">
                          <a:solidFill>
                            <a:schemeClr val="dk1"/>
                          </a:solidFill>
                          <a:latin typeface="Calibri" panose="020F0502020204030204"/>
                        </a:defRPr>
                      </a:lvl8pPr>
                      <a:lvl9pPr marL="3657600" algn="l" defTabSz="914400" rtl="0" eaLnBrk="1" latinLnBrk="0" hangingPunct="1">
                        <a:defRPr sz="1800" b="1" kern="1200">
                          <a:solidFill>
                            <a:schemeClr val="dk1"/>
                          </a:solidFill>
                          <a:latin typeface="Calibri" panose="020F0502020204030204"/>
                        </a:defRPr>
                      </a:lvl9pPr>
                    </a:lstStyle>
                    <a:p>
                      <a:pPr algn="ctr"/>
                      <a:r>
                        <a:rPr lang="es-MX" sz="1600">
                          <a:solidFill>
                            <a:schemeClr val="bg1"/>
                          </a:solidFill>
                          <a:latin typeface="Sofia Pro SemiBold" panose="020B0000000000000000" pitchFamily="34" charset="0"/>
                          <a:cs typeface="Arial" panose="020B0604020202020204" pitchFamily="34" charset="0"/>
                        </a:rPr>
                        <a:t>Concepto</a:t>
                      </a:r>
                    </a:p>
                  </a:txBody>
                  <a:tcPr>
                    <a:lnL w="19050" cap="flat" cmpd="sng" algn="ctr">
                      <a:solidFill>
                        <a:srgbClr val="422B7C"/>
                      </a:solidFill>
                      <a:prstDash val="solid"/>
                      <a:round/>
                      <a:headEnd type="none" w="med" len="med"/>
                      <a:tailEnd type="none" w="med" len="med"/>
                    </a:lnL>
                    <a:lnR w="12700" cmpd="sng">
                      <a:noFill/>
                    </a:lnR>
                    <a:lnT w="19050" cap="flat" cmpd="sng" algn="ctr">
                      <a:solidFill>
                        <a:srgbClr val="422B7C"/>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422B7C"/>
                    </a:solidFill>
                  </a:tcPr>
                </a:tc>
                <a:tc>
                  <a:txBody>
                    <a:bodyPr/>
                    <a:lstStyle>
                      <a:lvl1pPr marL="0" algn="l" defTabSz="914400" rtl="0" eaLnBrk="1" latinLnBrk="0" hangingPunct="1">
                        <a:defRPr sz="1800" b="1" kern="1200">
                          <a:solidFill>
                            <a:schemeClr val="dk1"/>
                          </a:solidFill>
                          <a:latin typeface="Calibri" panose="020F0502020204030204"/>
                        </a:defRPr>
                      </a:lvl1pPr>
                      <a:lvl2pPr marL="457200" algn="l" defTabSz="914400" rtl="0" eaLnBrk="1" latinLnBrk="0" hangingPunct="1">
                        <a:defRPr sz="1800" b="1" kern="1200">
                          <a:solidFill>
                            <a:schemeClr val="dk1"/>
                          </a:solidFill>
                          <a:latin typeface="Calibri" panose="020F0502020204030204"/>
                        </a:defRPr>
                      </a:lvl2pPr>
                      <a:lvl3pPr marL="914400" algn="l" defTabSz="914400" rtl="0" eaLnBrk="1" latinLnBrk="0" hangingPunct="1">
                        <a:defRPr sz="1800" b="1" kern="1200">
                          <a:solidFill>
                            <a:schemeClr val="dk1"/>
                          </a:solidFill>
                          <a:latin typeface="Calibri" panose="020F0502020204030204"/>
                        </a:defRPr>
                      </a:lvl3pPr>
                      <a:lvl4pPr marL="1371600" algn="l" defTabSz="914400" rtl="0" eaLnBrk="1" latinLnBrk="0" hangingPunct="1">
                        <a:defRPr sz="1800" b="1" kern="1200">
                          <a:solidFill>
                            <a:schemeClr val="dk1"/>
                          </a:solidFill>
                          <a:latin typeface="Calibri" panose="020F0502020204030204"/>
                        </a:defRPr>
                      </a:lvl4pPr>
                      <a:lvl5pPr marL="1828800" algn="l" defTabSz="914400" rtl="0" eaLnBrk="1" latinLnBrk="0" hangingPunct="1">
                        <a:defRPr sz="1800" b="1" kern="1200">
                          <a:solidFill>
                            <a:schemeClr val="dk1"/>
                          </a:solidFill>
                          <a:latin typeface="Calibri" panose="020F0502020204030204"/>
                        </a:defRPr>
                      </a:lvl5pPr>
                      <a:lvl6pPr marL="2286000" algn="l" defTabSz="914400" rtl="0" eaLnBrk="1" latinLnBrk="0" hangingPunct="1">
                        <a:defRPr sz="1800" b="1" kern="1200">
                          <a:solidFill>
                            <a:schemeClr val="dk1"/>
                          </a:solidFill>
                          <a:latin typeface="Calibri" panose="020F0502020204030204"/>
                        </a:defRPr>
                      </a:lvl6pPr>
                      <a:lvl7pPr marL="2743200" algn="l" defTabSz="914400" rtl="0" eaLnBrk="1" latinLnBrk="0" hangingPunct="1">
                        <a:defRPr sz="1800" b="1" kern="1200">
                          <a:solidFill>
                            <a:schemeClr val="dk1"/>
                          </a:solidFill>
                          <a:latin typeface="Calibri" panose="020F0502020204030204"/>
                        </a:defRPr>
                      </a:lvl7pPr>
                      <a:lvl8pPr marL="3200400" algn="l" defTabSz="914400" rtl="0" eaLnBrk="1" latinLnBrk="0" hangingPunct="1">
                        <a:defRPr sz="1800" b="1" kern="1200">
                          <a:solidFill>
                            <a:schemeClr val="dk1"/>
                          </a:solidFill>
                          <a:latin typeface="Calibri" panose="020F0502020204030204"/>
                        </a:defRPr>
                      </a:lvl8pPr>
                      <a:lvl9pPr marL="3657600" algn="l" defTabSz="914400" rtl="0" eaLnBrk="1" latinLnBrk="0" hangingPunct="1">
                        <a:defRPr sz="1800" b="1" kern="1200">
                          <a:solidFill>
                            <a:schemeClr val="dk1"/>
                          </a:solidFill>
                          <a:latin typeface="Calibri" panose="020F0502020204030204"/>
                        </a:defRPr>
                      </a:lvl9pPr>
                    </a:lstStyle>
                    <a:p>
                      <a:endParaRPr lang="es-MX" sz="1600">
                        <a:solidFill>
                          <a:schemeClr val="bg1"/>
                        </a:solidFill>
                        <a:latin typeface="Sofia Pro SemiBold" panose="020B0000000000000000" pitchFamily="34" charset="0"/>
                        <a:cs typeface="Arial" panose="020B0604020202020204" pitchFamily="34" charset="0"/>
                      </a:endParaRPr>
                    </a:p>
                  </a:txBody>
                  <a:tcPr>
                    <a:lnL w="12700" cmpd="sng">
                      <a:noFill/>
                    </a:lnL>
                    <a:lnR w="19050" cap="flat" cmpd="sng" algn="ctr">
                      <a:solidFill>
                        <a:srgbClr val="422B7C"/>
                      </a:solidFill>
                      <a:prstDash val="solid"/>
                      <a:round/>
                      <a:headEnd type="none" w="med" len="med"/>
                      <a:tailEnd type="none" w="med" len="med"/>
                    </a:lnR>
                    <a:lnT w="19050" cap="flat" cmpd="sng" algn="ctr">
                      <a:solidFill>
                        <a:srgbClr val="422B7C"/>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422B7C"/>
                    </a:solidFill>
                  </a:tcPr>
                </a:tc>
                <a:extLst>
                  <a:ext uri="{0D108BD9-81ED-4DB2-BD59-A6C34878D82A}">
                    <a16:rowId xmlns:a16="http://schemas.microsoft.com/office/drawing/2014/main" val="702874384"/>
                  </a:ext>
                </a:extLst>
              </a:tr>
              <a:tr h="55875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Visión del sector</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2700" cmpd="sng">
                      <a:noFill/>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a:solidFill>
                            <a:schemeClr val="tx1"/>
                          </a:solidFill>
                          <a:latin typeface="+mn-lt"/>
                          <a:cs typeface="Arial" panose="020B0604020202020204" pitchFamily="34" charset="0"/>
                        </a:rPr>
                        <a:t>PND, PED, Ley General, Ley estatal, estrategia nacional, estatal, regional, municipal</a:t>
                      </a:r>
                    </a:p>
                  </a:txBody>
                  <a:tcPr anchor="ctr">
                    <a:lnL w="19050" cap="flat" cmpd="sng" algn="ctr">
                      <a:solidFill>
                        <a:srgbClr val="D6CEBC"/>
                      </a:solidFill>
                      <a:prstDash val="solid"/>
                      <a:round/>
                      <a:headEnd type="none" w="med" len="med"/>
                      <a:tailEnd type="none" w="med" len="med"/>
                    </a:lnL>
                    <a:lnR w="19050" cap="flat" cmpd="sng" algn="ctr">
                      <a:solidFill>
                        <a:srgbClr val="422B7C"/>
                      </a:solidFill>
                      <a:prstDash val="solid"/>
                      <a:round/>
                      <a:headEnd type="none" w="med" len="med"/>
                      <a:tailEnd type="none" w="med" len="med"/>
                    </a:lnR>
                    <a:lnT w="12700" cmpd="sng">
                      <a:noFill/>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extLst>
                  <a:ext uri="{0D108BD9-81ED-4DB2-BD59-A6C34878D82A}">
                    <a16:rowId xmlns:a16="http://schemas.microsoft.com/office/drawing/2014/main" val="2978030929"/>
                  </a:ext>
                </a:extLst>
              </a:tr>
              <a:tr h="3687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Diagnóstico (problemas)</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a:solidFill>
                            <a:schemeClr val="tx1"/>
                          </a:solidFill>
                          <a:latin typeface="Sofia Pro SemiBold" panose="020B0000000000000000" pitchFamily="34" charset="0"/>
                          <a:cs typeface="Arial" panose="020B0604020202020204" pitchFamily="34" charset="0"/>
                        </a:rPr>
                        <a:t>ÁRBOL DE PROBLEMAS</a:t>
                      </a:r>
                    </a:p>
                    <a:p>
                      <a:pPr marL="285750" indent="-285750">
                        <a:buFont typeface="Arial" panose="020B0604020202020204" pitchFamily="34" charset="0"/>
                        <a:buChar char="•"/>
                      </a:pPr>
                      <a:r>
                        <a:rPr lang="es-MX" sz="1600">
                          <a:solidFill>
                            <a:schemeClr val="tx1"/>
                          </a:solidFill>
                          <a:latin typeface="+mn-lt"/>
                          <a:cs typeface="Arial" panose="020B0604020202020204" pitchFamily="34" charset="0"/>
                        </a:rPr>
                        <a:t>Prospectiva</a:t>
                      </a:r>
                    </a:p>
                  </a:txBody>
                  <a:tcPr anchor="ctr">
                    <a:lnL w="19050" cap="flat" cmpd="sng" algn="ctr">
                      <a:solidFill>
                        <a:srgbClr val="D6CEBC"/>
                      </a:solidFill>
                      <a:prstDash val="solid"/>
                      <a:round/>
                      <a:headEnd type="none" w="med" len="med"/>
                      <a:tailEnd type="none" w="med" len="med"/>
                    </a:lnL>
                    <a:lnR w="19050" cap="flat" cmpd="sng" algn="ctr">
                      <a:solidFill>
                        <a:srgbClr val="422B7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0475345"/>
                  </a:ext>
                </a:extLst>
              </a:tr>
              <a:tr h="3687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Escenarios prospectivos</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tc vMerge="1">
                  <a:txBody>
                    <a:bodyPr/>
                    <a:lstStyle/>
                    <a:p>
                      <a:endParaRPr lang="es-MX">
                        <a:solidFill>
                          <a:srgbClr val="00206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95976919"/>
                  </a:ext>
                </a:extLst>
              </a:tr>
              <a:tr h="3687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Misión</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ÁRBOL DE OBJETIVOS</a:t>
                      </a:r>
                    </a:p>
                    <a:p>
                      <a:pPr marL="285750" indent="-285750">
                        <a:buFont typeface="Arial" panose="020B0604020202020204" pitchFamily="34" charset="0"/>
                        <a:buChar char="•"/>
                      </a:pPr>
                      <a:r>
                        <a:rPr lang="es-MX" sz="1600" b="0">
                          <a:solidFill>
                            <a:schemeClr val="tx1"/>
                          </a:solidFill>
                          <a:latin typeface="+mn-lt"/>
                          <a:cs typeface="Arial" panose="020B0604020202020204" pitchFamily="34" charset="0"/>
                        </a:rPr>
                        <a:t>Planeación estratégica</a:t>
                      </a:r>
                    </a:p>
                  </a:txBody>
                  <a:tcPr anchor="ctr">
                    <a:lnL w="19050" cap="flat" cmpd="sng" algn="ctr">
                      <a:solidFill>
                        <a:srgbClr val="D6CEBC"/>
                      </a:solidFill>
                      <a:prstDash val="solid"/>
                      <a:round/>
                      <a:headEnd type="none" w="med" len="med"/>
                      <a:tailEnd type="none" w="med" len="med"/>
                    </a:lnL>
                    <a:lnR w="19050" cap="flat" cmpd="sng" algn="ctr">
                      <a:solidFill>
                        <a:srgbClr val="422B7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4718036"/>
                  </a:ext>
                </a:extLst>
              </a:tr>
              <a:tr h="3687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Visión</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tc vMerge="1">
                  <a:txBody>
                    <a:bodyPr/>
                    <a:lstStyle/>
                    <a:p>
                      <a:endParaRPr lang="es-MX">
                        <a:solidFill>
                          <a:srgbClr val="00206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39233914"/>
                  </a:ext>
                </a:extLst>
              </a:tr>
              <a:tr h="3687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Valores</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s-MX">
                        <a:solidFill>
                          <a:srgbClr val="00206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314384227"/>
                  </a:ext>
                </a:extLst>
              </a:tr>
              <a:tr h="63641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Objetivo general</a:t>
                      </a:r>
                    </a:p>
                    <a:p>
                      <a:r>
                        <a:rPr lang="es-MX" sz="1600" b="1">
                          <a:solidFill>
                            <a:schemeClr val="tx1"/>
                          </a:solidFill>
                          <a:latin typeface="Sofia Pro SemiBold" panose="020B0000000000000000" pitchFamily="34" charset="0"/>
                          <a:cs typeface="Arial" panose="020B0604020202020204" pitchFamily="34" charset="0"/>
                        </a:rPr>
                        <a:t>Estrategia general</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tc rowSpan="3">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endParaRPr lang="es-MX" sz="1600">
                        <a:solidFill>
                          <a:schemeClr val="tx1"/>
                        </a:solidFill>
                        <a:latin typeface="+mn-lt"/>
                        <a:cs typeface="Arial" panose="020B0604020202020204" pitchFamily="34" charset="0"/>
                      </a:endParaRPr>
                    </a:p>
                    <a:p>
                      <a:r>
                        <a:rPr lang="es-MX" sz="1600">
                          <a:solidFill>
                            <a:schemeClr val="tx1"/>
                          </a:solidFill>
                          <a:latin typeface="+mn-lt"/>
                          <a:cs typeface="Arial" panose="020B0604020202020204" pitchFamily="34" charset="0"/>
                        </a:rPr>
                        <a:t>Análisis de involucrados</a:t>
                      </a:r>
                    </a:p>
                    <a:p>
                      <a:r>
                        <a:rPr lang="es-MX" sz="1600">
                          <a:solidFill>
                            <a:schemeClr val="tx1"/>
                          </a:solidFill>
                          <a:latin typeface="+mn-lt"/>
                          <a:cs typeface="Arial" panose="020B0604020202020204" pitchFamily="34" charset="0"/>
                        </a:rPr>
                        <a:t>Indicadores / Gestión del desempeño</a:t>
                      </a:r>
                    </a:p>
                  </a:txBody>
                  <a:tcPr>
                    <a:lnL w="19050" cap="flat" cmpd="sng" algn="ctr">
                      <a:solidFill>
                        <a:srgbClr val="D6CEBC"/>
                      </a:solidFill>
                      <a:prstDash val="solid"/>
                      <a:round/>
                      <a:headEnd type="none" w="med" len="med"/>
                      <a:tailEnd type="none" w="med" len="med"/>
                    </a:lnL>
                    <a:lnR w="19050" cap="flat" cmpd="sng" algn="ctr">
                      <a:solidFill>
                        <a:srgbClr val="422B7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extLst>
                  <a:ext uri="{0D108BD9-81ED-4DB2-BD59-A6C34878D82A}">
                    <a16:rowId xmlns:a16="http://schemas.microsoft.com/office/drawing/2014/main" val="201752893"/>
                  </a:ext>
                </a:extLst>
              </a:tr>
              <a:tr h="63641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Objetivos específicos</a:t>
                      </a:r>
                    </a:p>
                    <a:p>
                      <a:r>
                        <a:rPr lang="es-MX" sz="1600" b="1">
                          <a:solidFill>
                            <a:schemeClr val="tx1"/>
                          </a:solidFill>
                          <a:latin typeface="Sofia Pro SemiBold" panose="020B0000000000000000" pitchFamily="34" charset="0"/>
                          <a:cs typeface="Arial" panose="020B0604020202020204" pitchFamily="34" charset="0"/>
                        </a:rPr>
                        <a:t>Estrategias específicas</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D6CEB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s-MX">
                        <a:solidFill>
                          <a:srgbClr val="00206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56453007"/>
                  </a:ext>
                </a:extLst>
              </a:tr>
              <a:tr h="118191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600" b="1">
                          <a:solidFill>
                            <a:schemeClr val="tx1"/>
                          </a:solidFill>
                          <a:latin typeface="Sofia Pro SemiBold" panose="020B0000000000000000" pitchFamily="34" charset="0"/>
                          <a:cs typeface="Arial" panose="020B0604020202020204" pitchFamily="34" charset="0"/>
                        </a:rPr>
                        <a:t>Programas</a:t>
                      </a:r>
                    </a:p>
                    <a:p>
                      <a:r>
                        <a:rPr lang="es-MX" sz="1600" b="1">
                          <a:solidFill>
                            <a:schemeClr val="tx1"/>
                          </a:solidFill>
                          <a:latin typeface="Sofia Pro SemiBold" panose="020B0000000000000000" pitchFamily="34" charset="0"/>
                          <a:cs typeface="Arial" panose="020B0604020202020204" pitchFamily="34" charset="0"/>
                        </a:rPr>
                        <a:t>Objetivos</a:t>
                      </a:r>
                    </a:p>
                    <a:p>
                      <a:r>
                        <a:rPr lang="es-MX" sz="1600" b="1">
                          <a:solidFill>
                            <a:schemeClr val="tx1"/>
                          </a:solidFill>
                          <a:latin typeface="Sofia Pro SemiBold" panose="020B0000000000000000" pitchFamily="34" charset="0"/>
                          <a:cs typeface="Arial" panose="020B0604020202020204" pitchFamily="34" charset="0"/>
                        </a:rPr>
                        <a:t>Estrategias</a:t>
                      </a:r>
                    </a:p>
                    <a:p>
                      <a:r>
                        <a:rPr lang="es-MX" sz="1600" b="1">
                          <a:solidFill>
                            <a:schemeClr val="tx1"/>
                          </a:solidFill>
                          <a:latin typeface="Sofia Pro SemiBold" panose="020B0000000000000000" pitchFamily="34" charset="0"/>
                          <a:cs typeface="Arial" panose="020B0604020202020204" pitchFamily="34" charset="0"/>
                        </a:rPr>
                        <a:t>Líneas de acción</a:t>
                      </a:r>
                    </a:p>
                  </a:txBody>
                  <a:tcPr anchor="ctr">
                    <a:lnL w="19050" cap="flat" cmpd="sng" algn="ctr">
                      <a:solidFill>
                        <a:srgbClr val="422B7C"/>
                      </a:solidFill>
                      <a:prstDash val="solid"/>
                      <a:round/>
                      <a:headEnd type="none" w="med" len="med"/>
                      <a:tailEnd type="none" w="med" len="med"/>
                    </a:lnL>
                    <a:lnR w="19050" cap="flat" cmpd="sng" algn="ctr">
                      <a:solidFill>
                        <a:srgbClr val="D6CEBC"/>
                      </a:solidFill>
                      <a:prstDash val="solid"/>
                      <a:round/>
                      <a:headEnd type="none" w="med" len="med"/>
                      <a:tailEnd type="none" w="med" len="med"/>
                    </a:lnR>
                    <a:lnT w="19050" cap="flat" cmpd="sng" algn="ctr">
                      <a:solidFill>
                        <a:srgbClr val="D6CEBC"/>
                      </a:solidFill>
                      <a:prstDash val="solid"/>
                      <a:round/>
                      <a:headEnd type="none" w="med" len="med"/>
                      <a:tailEnd type="none" w="med" len="med"/>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rgbClr val="EFECE5"/>
                    </a:solidFill>
                  </a:tcPr>
                </a:tc>
                <a:tc vMerge="1">
                  <a:txBody>
                    <a:bodyPr/>
                    <a:lstStyle/>
                    <a:p>
                      <a:endParaRPr lang="es-MX">
                        <a:solidFill>
                          <a:srgbClr val="00206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77985011"/>
                  </a:ext>
                </a:extLst>
              </a:tr>
            </a:tbl>
          </a:graphicData>
        </a:graphic>
      </p:graphicFrame>
      <p:graphicFrame>
        <p:nvGraphicFramePr>
          <p:cNvPr id="3" name="Tabla 33">
            <a:extLst>
              <a:ext uri="{FF2B5EF4-FFF2-40B4-BE49-F238E27FC236}">
                <a16:creationId xmlns:a16="http://schemas.microsoft.com/office/drawing/2014/main" id="{3185F912-9CBA-EC5B-A9CC-2873572F2FE4}"/>
              </a:ext>
            </a:extLst>
          </p:cNvPr>
          <p:cNvGraphicFramePr>
            <a:graphicFrameLocks noGrp="1"/>
          </p:cNvGraphicFramePr>
          <p:nvPr>
            <p:extLst>
              <p:ext uri="{D42A27DB-BD31-4B8C-83A1-F6EECF244321}">
                <p14:modId xmlns:p14="http://schemas.microsoft.com/office/powerpoint/2010/main" val="2307310478"/>
              </p:ext>
            </p:extLst>
          </p:nvPr>
        </p:nvGraphicFramePr>
        <p:xfrm>
          <a:off x="6042711" y="4124065"/>
          <a:ext cx="5462613" cy="1845155"/>
        </p:xfrm>
        <a:graphic>
          <a:graphicData uri="http://schemas.openxmlformats.org/drawingml/2006/table">
            <a:tbl>
              <a:tblPr firstRow="1" bandRow="1"/>
              <a:tblGrid>
                <a:gridCol w="1548651">
                  <a:extLst>
                    <a:ext uri="{9D8B030D-6E8A-4147-A177-3AD203B41FA5}">
                      <a16:colId xmlns:a16="http://schemas.microsoft.com/office/drawing/2014/main" val="2295887639"/>
                    </a:ext>
                  </a:extLst>
                </a:gridCol>
                <a:gridCol w="1076325">
                  <a:extLst>
                    <a:ext uri="{9D8B030D-6E8A-4147-A177-3AD203B41FA5}">
                      <a16:colId xmlns:a16="http://schemas.microsoft.com/office/drawing/2014/main" val="3098684183"/>
                    </a:ext>
                  </a:extLst>
                </a:gridCol>
                <a:gridCol w="1838325">
                  <a:extLst>
                    <a:ext uri="{9D8B030D-6E8A-4147-A177-3AD203B41FA5}">
                      <a16:colId xmlns:a16="http://schemas.microsoft.com/office/drawing/2014/main" val="2419573684"/>
                    </a:ext>
                  </a:extLst>
                </a:gridCol>
                <a:gridCol w="999312">
                  <a:extLst>
                    <a:ext uri="{9D8B030D-6E8A-4147-A177-3AD203B41FA5}">
                      <a16:colId xmlns:a16="http://schemas.microsoft.com/office/drawing/2014/main" val="3641939365"/>
                    </a:ext>
                  </a:extLst>
                </a:gridCol>
              </a:tblGrid>
              <a:tr h="382115">
                <a:tc>
                  <a:txBody>
                    <a:bodyPr/>
                    <a:lstStyle/>
                    <a:p>
                      <a:pPr algn="ctr"/>
                      <a:endParaRPr lang="es-MX" sz="1600" b="1">
                        <a:solidFill>
                          <a:schemeClr val="tx1"/>
                        </a:solidFill>
                        <a:latin typeface="Sofia Pro SemiBold" panose="020B0000000000000000" pitchFamily="34" charset="0"/>
                      </a:endParaRPr>
                    </a:p>
                  </a:txBody>
                  <a:tcPr anchor="ctr">
                    <a:lnL w="19050" cap="flat" cmpd="sng" algn="ctr">
                      <a:solidFill>
                        <a:srgbClr val="422B7C"/>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9050" cap="flat" cmpd="sng" algn="ctr">
                      <a:solidFill>
                        <a:srgbClr val="422B7C"/>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422B7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200" b="1" kern="0">
                          <a:solidFill>
                            <a:schemeClr val="bg1"/>
                          </a:solidFill>
                          <a:latin typeface="Sofia Pro SemiBold" panose="020B0000000000000000" pitchFamily="34" charset="0"/>
                          <a:cs typeface="Arial" panose="020B0604020202020204" pitchFamily="34" charset="0"/>
                        </a:rPr>
                        <a:t>Indicadores</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9050" cap="flat" cmpd="sng" algn="ctr">
                      <a:solidFill>
                        <a:srgbClr val="422B7C"/>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422B7C"/>
                    </a:solidFill>
                  </a:tcPr>
                </a:tc>
                <a:tc>
                  <a:txBody>
                    <a:bodyPr/>
                    <a:lstStyle/>
                    <a:p>
                      <a:pPr algn="ctr"/>
                      <a:r>
                        <a:rPr lang="es-MX" sz="1200">
                          <a:solidFill>
                            <a:schemeClr val="bg1"/>
                          </a:solidFill>
                          <a:latin typeface="Sofia Pro SemiBold" panose="020B0000000000000000" pitchFamily="34" charset="0"/>
                        </a:rPr>
                        <a:t>Medios de verificación</a:t>
                      </a:r>
                    </a:p>
                  </a:txBody>
                  <a:tcPr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9050" cap="flat" cmpd="sng" algn="ctr">
                      <a:solidFill>
                        <a:srgbClr val="422B7C"/>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422B7C"/>
                    </a:solidFill>
                  </a:tcPr>
                </a:tc>
                <a:tc>
                  <a:txBody>
                    <a:bodyPr/>
                    <a:lstStyle/>
                    <a:p>
                      <a:pPr algn="ctr"/>
                      <a:r>
                        <a:rPr lang="es-MX" sz="1200">
                          <a:solidFill>
                            <a:schemeClr val="bg1"/>
                          </a:solidFill>
                          <a:latin typeface="Sofia Pro SemiBold" panose="020B0000000000000000" pitchFamily="34" charset="0"/>
                        </a:rPr>
                        <a:t>Supuestos</a:t>
                      </a:r>
                    </a:p>
                  </a:txBody>
                  <a:tcPr anchor="ctr">
                    <a:lnL w="12700" cap="flat" cmpd="sng" algn="ctr">
                      <a:solidFill>
                        <a:sysClr val="window" lastClr="FFFFFF"/>
                      </a:solidFill>
                      <a:prstDash val="solid"/>
                      <a:round/>
                      <a:headEnd type="none" w="med" len="med"/>
                      <a:tailEnd type="none" w="med" len="med"/>
                    </a:lnL>
                    <a:lnR w="19050" cap="flat" cmpd="sng" algn="ctr">
                      <a:solidFill>
                        <a:srgbClr val="422B7C"/>
                      </a:solidFill>
                      <a:prstDash val="solid"/>
                      <a:round/>
                      <a:headEnd type="none" w="med" len="med"/>
                      <a:tailEnd type="none" w="med" len="med"/>
                    </a:lnR>
                    <a:lnT w="19050" cap="flat" cmpd="sng" algn="ctr">
                      <a:solidFill>
                        <a:srgbClr val="422B7C"/>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422B7C"/>
                    </a:solidFill>
                  </a:tcPr>
                </a:tc>
                <a:extLst>
                  <a:ext uri="{0D108BD9-81ED-4DB2-BD59-A6C34878D82A}">
                    <a16:rowId xmlns:a16="http://schemas.microsoft.com/office/drawing/2014/main" val="3417829965"/>
                  </a:ext>
                </a:extLst>
              </a:tr>
              <a:tr h="305692">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s-MX" sz="1400" b="1">
                          <a:solidFill>
                            <a:schemeClr val="tx1"/>
                          </a:solidFill>
                          <a:latin typeface="Sofia Pro SemiBold" panose="020B0000000000000000" pitchFamily="34" charset="0"/>
                        </a:rPr>
                        <a:t>FIN</a:t>
                      </a:r>
                    </a:p>
                  </a:txBody>
                  <a:tcPr>
                    <a:lnL w="19050" cap="flat" cmpd="sng" algn="ctr">
                      <a:solidFill>
                        <a:srgbClr val="422B7C"/>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9050" cap="flat" cmpd="sng" algn="ctr">
                      <a:solidFill>
                        <a:srgbClr val="422B7C"/>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mpd="sng">
                      <a:solidFill>
                        <a:sysClr val="window" lastClr="FFFFFF"/>
                      </a:solidFill>
                    </a:lnB>
                    <a:lnTlToBr w="12700" cmpd="sng">
                      <a:noFill/>
                      <a:prstDash val="solid"/>
                    </a:lnTlToBr>
                    <a:lnBlToTr w="12700" cmpd="sng">
                      <a:noFill/>
                      <a:prstDash val="solid"/>
                    </a:lnBlToTr>
                    <a:solidFill>
                      <a:srgbClr val="E1DAF2"/>
                    </a:solidFill>
                  </a:tcPr>
                </a:tc>
                <a:extLst>
                  <a:ext uri="{0D108BD9-81ED-4DB2-BD59-A6C34878D82A}">
                    <a16:rowId xmlns:a16="http://schemas.microsoft.com/office/drawing/2014/main" val="1679893957"/>
                  </a:ext>
                </a:extLst>
              </a:tr>
              <a:tr h="30569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400" b="1">
                          <a:solidFill>
                            <a:schemeClr val="tx1"/>
                          </a:solidFill>
                          <a:latin typeface="Sofia Pro SemiBold" panose="020B0000000000000000" pitchFamily="34" charset="0"/>
                        </a:rPr>
                        <a:t>PROPÓSITO</a:t>
                      </a:r>
                    </a:p>
                  </a:txBody>
                  <a:tcPr>
                    <a:lnL w="19050" cap="flat" cmpd="sng" algn="ctr">
                      <a:solidFill>
                        <a:srgbClr val="422B7C"/>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9050" cap="flat" cmpd="sng" algn="ctr">
                      <a:solidFill>
                        <a:srgbClr val="422B7C"/>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82816488"/>
                  </a:ext>
                </a:extLst>
              </a:tr>
              <a:tr h="30569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400" b="1">
                          <a:solidFill>
                            <a:schemeClr val="tx1"/>
                          </a:solidFill>
                          <a:latin typeface="Sofia Pro SemiBold" panose="020B0000000000000000" pitchFamily="34" charset="0"/>
                        </a:rPr>
                        <a:t>COMPONENTES</a:t>
                      </a:r>
                    </a:p>
                  </a:txBody>
                  <a:tcPr>
                    <a:lnL w="19050" cap="flat" cmpd="sng" algn="ctr">
                      <a:solidFill>
                        <a:srgbClr val="422B7C"/>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1DAF2"/>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solidFill>
                          <a:srgbClr val="80B13E"/>
                        </a:solidFill>
                        <a:latin typeface="Arial Narrow" panose="020B0606020202030204" pitchFamily="34" charset="0"/>
                      </a:endParaRPr>
                    </a:p>
                  </a:txBody>
                  <a:tcPr>
                    <a:lnL w="12700" cmpd="sng">
                      <a:solidFill>
                        <a:sysClr val="window" lastClr="FFFFFF"/>
                      </a:solidFill>
                    </a:lnL>
                    <a:lnR w="19050" cap="flat" cmpd="sng" algn="ctr">
                      <a:solidFill>
                        <a:srgbClr val="422B7C"/>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1DAF2"/>
                    </a:solidFill>
                  </a:tcPr>
                </a:tc>
                <a:extLst>
                  <a:ext uri="{0D108BD9-81ED-4DB2-BD59-A6C34878D82A}">
                    <a16:rowId xmlns:a16="http://schemas.microsoft.com/office/drawing/2014/main" val="3434782863"/>
                  </a:ext>
                </a:extLst>
              </a:tr>
              <a:tr h="305692">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s-MX" sz="1400" b="1">
                          <a:solidFill>
                            <a:schemeClr val="tx1"/>
                          </a:solidFill>
                          <a:latin typeface="Sofia Pro SemiBold" panose="020B0000000000000000" pitchFamily="34" charset="0"/>
                        </a:rPr>
                        <a:t>ACTIVIDADES</a:t>
                      </a:r>
                    </a:p>
                  </a:txBody>
                  <a:tcPr>
                    <a:lnL w="19050" cap="flat" cmpd="sng" algn="ctr">
                      <a:solidFill>
                        <a:srgbClr val="422B7C"/>
                      </a:solidFill>
                      <a:prstDash val="solid"/>
                      <a:round/>
                      <a:headEnd type="none" w="med" len="med"/>
                      <a:tailEnd type="none" w="med" len="med"/>
                    </a:lnL>
                    <a:lnR w="12700" cmpd="sng">
                      <a:solidFill>
                        <a:sysClr val="window" lastClr="FFFFFF"/>
                      </a:solidFill>
                    </a:lnR>
                    <a:lnT w="12700" cmpd="sng">
                      <a:solidFill>
                        <a:sysClr val="window" lastClr="FFFFFF"/>
                      </a:solidFill>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s-MX">
                        <a:latin typeface="Arial Narrow" panose="020B0606020202030204" pitchFamily="34" charset="0"/>
                      </a:endParaRPr>
                    </a:p>
                  </a:txBody>
                  <a:tcPr>
                    <a:lnL w="12700" cmpd="sng">
                      <a:solidFill>
                        <a:sysClr val="window" lastClr="FFFFFF"/>
                      </a:solidFill>
                    </a:lnL>
                    <a:lnR w="19050" cap="flat" cmpd="sng" algn="ctr">
                      <a:solidFill>
                        <a:srgbClr val="422B7C"/>
                      </a:solidFill>
                      <a:prstDash val="solid"/>
                      <a:round/>
                      <a:headEnd type="none" w="med" len="med"/>
                      <a:tailEnd type="none" w="med" len="med"/>
                    </a:lnR>
                    <a:lnT w="12700" cmpd="sng">
                      <a:solidFill>
                        <a:sysClr val="window" lastClr="FFFFFF"/>
                      </a:solidFill>
                    </a:lnT>
                    <a:lnB w="19050" cap="flat" cmpd="sng" algn="ctr">
                      <a:solidFill>
                        <a:srgbClr val="422B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33923790"/>
                  </a:ext>
                </a:extLst>
              </a:tr>
            </a:tbl>
          </a:graphicData>
        </a:graphic>
      </p:graphicFrame>
      <p:cxnSp>
        <p:nvCxnSpPr>
          <p:cNvPr id="7" name="Conector recto de flecha 6">
            <a:extLst>
              <a:ext uri="{FF2B5EF4-FFF2-40B4-BE49-F238E27FC236}">
                <a16:creationId xmlns:a16="http://schemas.microsoft.com/office/drawing/2014/main" id="{9B0FA97C-DC34-5EB3-9672-6164D2358A7B}"/>
              </a:ext>
            </a:extLst>
          </p:cNvPr>
          <p:cNvCxnSpPr>
            <a:cxnSpLocks/>
          </p:cNvCxnSpPr>
          <p:nvPr/>
        </p:nvCxnSpPr>
        <p:spPr>
          <a:xfrm>
            <a:off x="3610873" y="4429492"/>
            <a:ext cx="2285102" cy="339909"/>
          </a:xfrm>
          <a:prstGeom prst="straightConnector1">
            <a:avLst/>
          </a:prstGeom>
          <a:noFill/>
          <a:ln w="28575" cap="flat" cmpd="sng" algn="ctr">
            <a:solidFill>
              <a:srgbClr val="422B7C"/>
            </a:solidFill>
            <a:prstDash val="solid"/>
            <a:miter lim="800000"/>
            <a:tailEnd type="triangle"/>
          </a:ln>
          <a:effectLst/>
        </p:spPr>
      </p:cxnSp>
      <p:cxnSp>
        <p:nvCxnSpPr>
          <p:cNvPr id="8" name="Conector recto de flecha 7">
            <a:extLst>
              <a:ext uri="{FF2B5EF4-FFF2-40B4-BE49-F238E27FC236}">
                <a16:creationId xmlns:a16="http://schemas.microsoft.com/office/drawing/2014/main" id="{A6BAA450-401F-B47B-22D7-599B4E0D2F94}"/>
              </a:ext>
            </a:extLst>
          </p:cNvPr>
          <p:cNvCxnSpPr>
            <a:cxnSpLocks/>
          </p:cNvCxnSpPr>
          <p:nvPr/>
        </p:nvCxnSpPr>
        <p:spPr>
          <a:xfrm>
            <a:off x="3610873" y="5089424"/>
            <a:ext cx="2285102" cy="0"/>
          </a:xfrm>
          <a:prstGeom prst="straightConnector1">
            <a:avLst/>
          </a:prstGeom>
          <a:noFill/>
          <a:ln w="28575" cap="flat" cmpd="sng" algn="ctr">
            <a:solidFill>
              <a:srgbClr val="422B7C"/>
            </a:solidFill>
            <a:prstDash val="solid"/>
            <a:miter lim="800000"/>
            <a:tailEnd type="triangle"/>
          </a:ln>
          <a:effectLst/>
        </p:spPr>
      </p:cxnSp>
      <p:cxnSp>
        <p:nvCxnSpPr>
          <p:cNvPr id="9" name="Conector recto de flecha 8">
            <a:extLst>
              <a:ext uri="{FF2B5EF4-FFF2-40B4-BE49-F238E27FC236}">
                <a16:creationId xmlns:a16="http://schemas.microsoft.com/office/drawing/2014/main" id="{31B9B288-1EFB-6ED0-2CE3-B8663CF7486C}"/>
              </a:ext>
            </a:extLst>
          </p:cNvPr>
          <p:cNvCxnSpPr>
            <a:cxnSpLocks/>
          </p:cNvCxnSpPr>
          <p:nvPr/>
        </p:nvCxnSpPr>
        <p:spPr>
          <a:xfrm>
            <a:off x="3610873" y="5543550"/>
            <a:ext cx="2212467" cy="0"/>
          </a:xfrm>
          <a:prstGeom prst="straightConnector1">
            <a:avLst/>
          </a:prstGeom>
          <a:noFill/>
          <a:ln w="28575" cap="flat" cmpd="sng" algn="ctr">
            <a:solidFill>
              <a:srgbClr val="422B7C"/>
            </a:solidFill>
            <a:prstDash val="solid"/>
            <a:miter lim="800000"/>
            <a:tailEnd type="triangle"/>
          </a:ln>
          <a:effectLst/>
        </p:spPr>
      </p:cxnSp>
      <p:cxnSp>
        <p:nvCxnSpPr>
          <p:cNvPr id="10" name="Conector recto de flecha 9">
            <a:extLst>
              <a:ext uri="{FF2B5EF4-FFF2-40B4-BE49-F238E27FC236}">
                <a16:creationId xmlns:a16="http://schemas.microsoft.com/office/drawing/2014/main" id="{1A38E14F-C350-2015-451C-93B512DEFFD4}"/>
              </a:ext>
            </a:extLst>
          </p:cNvPr>
          <p:cNvCxnSpPr>
            <a:cxnSpLocks/>
          </p:cNvCxnSpPr>
          <p:nvPr/>
        </p:nvCxnSpPr>
        <p:spPr>
          <a:xfrm flipV="1">
            <a:off x="3610873" y="5850212"/>
            <a:ext cx="2285102" cy="397928"/>
          </a:xfrm>
          <a:prstGeom prst="straightConnector1">
            <a:avLst/>
          </a:prstGeom>
          <a:noFill/>
          <a:ln w="28575" cap="flat" cmpd="sng" algn="ctr">
            <a:solidFill>
              <a:srgbClr val="422B7C"/>
            </a:solidFill>
            <a:prstDash val="solid"/>
            <a:miter lim="800000"/>
            <a:tailEnd type="triangle"/>
          </a:ln>
          <a:effectLst/>
        </p:spPr>
      </p:cxnSp>
      <p:sp>
        <p:nvSpPr>
          <p:cNvPr id="11" name="CuadroTexto 10">
            <a:extLst>
              <a:ext uri="{FF2B5EF4-FFF2-40B4-BE49-F238E27FC236}">
                <a16:creationId xmlns:a16="http://schemas.microsoft.com/office/drawing/2014/main" id="{24840D64-4966-A66C-5125-C42D64BBE8DD}"/>
              </a:ext>
            </a:extLst>
          </p:cNvPr>
          <p:cNvSpPr txBox="1"/>
          <p:nvPr/>
        </p:nvSpPr>
        <p:spPr>
          <a:xfrm>
            <a:off x="3904376" y="609860"/>
            <a:ext cx="4326098" cy="646331"/>
          </a:xfrm>
          <a:prstGeom prst="rect">
            <a:avLst/>
          </a:prstGeom>
          <a:noFill/>
        </p:spPr>
        <p:txBody>
          <a:bodyPr wrap="square" rtlCol="0">
            <a:spAutoFit/>
          </a:bodyPr>
          <a:lstStyle/>
          <a:p>
            <a:pPr defTabSz="457200"/>
            <a:r>
              <a:rPr lang="es-MX" sz="3600" b="1">
                <a:solidFill>
                  <a:srgbClr val="BDB091"/>
                </a:solidFill>
                <a:latin typeface="Sofia Pro SemiBold" panose="020B0000000000000000" pitchFamily="34" charset="0"/>
                <a:cs typeface="Arial" panose="020B0604020202020204" pitchFamily="34" charset="0"/>
              </a:rPr>
              <a:t>PROGRAMA y MML</a:t>
            </a:r>
          </a:p>
        </p:txBody>
      </p:sp>
      <p:cxnSp>
        <p:nvCxnSpPr>
          <p:cNvPr id="12" name="Conector recto de flecha 11">
            <a:extLst>
              <a:ext uri="{FF2B5EF4-FFF2-40B4-BE49-F238E27FC236}">
                <a16:creationId xmlns:a16="http://schemas.microsoft.com/office/drawing/2014/main" id="{D695A079-D7D3-3B23-ED2B-7010CAB44C6B}"/>
              </a:ext>
            </a:extLst>
          </p:cNvPr>
          <p:cNvCxnSpPr>
            <a:cxnSpLocks/>
          </p:cNvCxnSpPr>
          <p:nvPr/>
        </p:nvCxnSpPr>
        <p:spPr>
          <a:xfrm flipH="1">
            <a:off x="3610873" y="3333750"/>
            <a:ext cx="1989827" cy="847465"/>
          </a:xfrm>
          <a:prstGeom prst="straightConnector1">
            <a:avLst/>
          </a:prstGeom>
          <a:noFill/>
          <a:ln w="28575" cap="flat" cmpd="sng" algn="ctr">
            <a:solidFill>
              <a:srgbClr val="422B7C"/>
            </a:solidFill>
            <a:prstDash val="solid"/>
            <a:miter lim="800000"/>
            <a:tailEnd type="triangle"/>
          </a:ln>
          <a:effectLst/>
        </p:spPr>
      </p:cxnSp>
      <p:grpSp>
        <p:nvGrpSpPr>
          <p:cNvPr id="14" name="Grupo 13">
            <a:extLst>
              <a:ext uri="{FF2B5EF4-FFF2-40B4-BE49-F238E27FC236}">
                <a16:creationId xmlns:a16="http://schemas.microsoft.com/office/drawing/2014/main" id="{7B5940E2-B03D-0BD1-B4B0-36011DE0862D}"/>
              </a:ext>
            </a:extLst>
          </p:cNvPr>
          <p:cNvGrpSpPr/>
          <p:nvPr/>
        </p:nvGrpSpPr>
        <p:grpSpPr>
          <a:xfrm>
            <a:off x="420999" y="211355"/>
            <a:ext cx="3153628" cy="452688"/>
            <a:chOff x="420999" y="211355"/>
            <a:chExt cx="3153628" cy="452688"/>
          </a:xfrm>
        </p:grpSpPr>
        <p:pic>
          <p:nvPicPr>
            <p:cNvPr id="15" name="Imagen 14" descr="Texto&#10;&#10;Descripción generada automáticamente con confianza media">
              <a:extLst>
                <a:ext uri="{FF2B5EF4-FFF2-40B4-BE49-F238E27FC236}">
                  <a16:creationId xmlns:a16="http://schemas.microsoft.com/office/drawing/2014/main" id="{A50E2A81-B665-4DA8-30B4-C92CECC09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6" name="Imagen 15" descr="Imagen que contiene Interfaz de usuario gráfica&#10;&#10;Descripción generada automáticamente">
              <a:extLst>
                <a:ext uri="{FF2B5EF4-FFF2-40B4-BE49-F238E27FC236}">
                  <a16:creationId xmlns:a16="http://schemas.microsoft.com/office/drawing/2014/main" id="{6EC39872-2B04-E95C-9EA1-C82FD1753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7" name="Conector recto 16">
              <a:extLst>
                <a:ext uri="{FF2B5EF4-FFF2-40B4-BE49-F238E27FC236}">
                  <a16:creationId xmlns:a16="http://schemas.microsoft.com/office/drawing/2014/main" id="{4BD92383-5D6C-F027-CF83-675A03D25C7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933035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3" name="Grupo 12">
            <a:extLst>
              <a:ext uri="{FF2B5EF4-FFF2-40B4-BE49-F238E27FC236}">
                <a16:creationId xmlns:a16="http://schemas.microsoft.com/office/drawing/2014/main" id="{4F583F1C-3F86-F71A-1824-2E2973D70BF6}"/>
              </a:ext>
            </a:extLst>
          </p:cNvPr>
          <p:cNvGrpSpPr/>
          <p:nvPr/>
        </p:nvGrpSpPr>
        <p:grpSpPr>
          <a:xfrm>
            <a:off x="317646" y="1520825"/>
            <a:ext cx="11633054" cy="5056665"/>
            <a:chOff x="361503" y="1573988"/>
            <a:chExt cx="8508708" cy="5056665"/>
          </a:xfrm>
        </p:grpSpPr>
        <p:sp>
          <p:nvSpPr>
            <p:cNvPr id="14" name="Rectángulo: esquinas redondeadas 13">
              <a:extLst>
                <a:ext uri="{FF2B5EF4-FFF2-40B4-BE49-F238E27FC236}">
                  <a16:creationId xmlns:a16="http://schemas.microsoft.com/office/drawing/2014/main" id="{115C6599-7113-473C-81DA-D9DF01D3062B}"/>
                </a:ext>
              </a:extLst>
            </p:cNvPr>
            <p:cNvSpPr/>
            <p:nvPr/>
          </p:nvSpPr>
          <p:spPr>
            <a:xfrm>
              <a:off x="361503" y="1573988"/>
              <a:ext cx="2106704" cy="4597662"/>
            </a:xfrm>
            <a:prstGeom prst="roundRect">
              <a:avLst>
                <a:gd name="adj" fmla="val 5093"/>
              </a:avLst>
            </a:prstGeom>
            <a:solidFill>
              <a:srgbClr val="BDB09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15" name="CuadroTexto 14">
              <a:extLst>
                <a:ext uri="{FF2B5EF4-FFF2-40B4-BE49-F238E27FC236}">
                  <a16:creationId xmlns:a16="http://schemas.microsoft.com/office/drawing/2014/main" id="{DFD258AE-844A-FBDE-F55F-0F9F42AAC326}"/>
                </a:ext>
              </a:extLst>
            </p:cNvPr>
            <p:cNvSpPr txBox="1"/>
            <p:nvPr/>
          </p:nvSpPr>
          <p:spPr>
            <a:xfrm>
              <a:off x="426595" y="3646808"/>
              <a:ext cx="1998920" cy="2000548"/>
            </a:xfrm>
            <a:prstGeom prst="rect">
              <a:avLst/>
            </a:prstGeom>
            <a:solidFill>
              <a:srgbClr val="422B7C"/>
            </a:solidFill>
          </p:spPr>
          <p:txBody>
            <a:bodyPr wrap="square" lIns="91440" tIns="45720" rIns="91440" bIns="45720" anchor="t">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solidFill>
                    <a:schemeClr val="bg1"/>
                  </a:solidFill>
                  <a:effectLst/>
                  <a:uLnTx/>
                  <a:uFillTx/>
                  <a:latin typeface="Sofia Pro SemiBold" panose="020B0000000000000000" pitchFamily="34" charset="0"/>
                  <a:cs typeface="Arial"/>
                </a:rPr>
                <a:t>LEY DEL SECTOR CORRESPONDIENTE</a:t>
              </a:r>
              <a:endParaRPr lang="es-ES" sz="2000" b="0" i="0" u="none" strike="noStrike" kern="0" cap="none" spc="0" normalizeH="0" baseline="0" noProof="0">
                <a:ln>
                  <a:noFill/>
                </a:ln>
                <a:solidFill>
                  <a:schemeClr val="bg1"/>
                </a:solidFill>
                <a:effectLst/>
                <a:uLnTx/>
                <a:uFillTx/>
                <a:latin typeface="Sofia Pro SemiBold" panose="020B0000000000000000" pitchFamily="34" charset="0"/>
                <a:cs typeface="Arial"/>
              </a:endParaRPr>
            </a:p>
            <a:p>
              <a:pPr marL="0" marR="0" lvl="0" indent="0" algn="ctr" defTabSz="457200" eaLnBrk="1" fontAlgn="auto" latinLnBrk="0" hangingPunct="1">
                <a:lnSpc>
                  <a:spcPct val="100000"/>
                </a:lnSpc>
                <a:spcBef>
                  <a:spcPts val="0"/>
                </a:spcBef>
                <a:spcAft>
                  <a:spcPts val="0"/>
                </a:spcAft>
                <a:buClrTx/>
                <a:buSzTx/>
                <a:buFontTx/>
                <a:buNone/>
                <a:tabLst/>
                <a:defRPr/>
              </a:pPr>
              <a:endParaRPr lang="es-ES" sz="2000" b="0" i="0" u="none" strike="noStrike" kern="0" cap="none" spc="0" normalizeH="0" baseline="0" noProof="0">
                <a:ln>
                  <a:noFill/>
                </a:ln>
                <a:solidFill>
                  <a:schemeClr val="bg1"/>
                </a:solidFill>
                <a:effectLst/>
                <a:uLnTx/>
                <a:uFillTx/>
                <a:cs typeface="Arial" panose="020B0604020202020204" pitchFamily="34" charset="0"/>
              </a:endParaRPr>
            </a:p>
            <a:p>
              <a:pPr algn="ctr" defTabSz="457200">
                <a:defRPr/>
              </a:pPr>
              <a:r>
                <a:rPr kumimoji="0" lang="es-ES" sz="1600" b="0" i="0" u="none" strike="noStrike" kern="0" cap="none" spc="0" normalizeH="0" baseline="0" noProof="0">
                  <a:ln>
                    <a:noFill/>
                  </a:ln>
                  <a:solidFill>
                    <a:schemeClr val="bg1"/>
                  </a:solidFill>
                  <a:effectLst/>
                  <a:uLnTx/>
                  <a:uFillTx/>
                  <a:cs typeface="Arial"/>
                </a:rPr>
                <a:t>Sistemas Estatales derivados según corresponda al sector</a:t>
              </a:r>
              <a:r>
                <a:rPr lang="es-ES" sz="1600" kern="0">
                  <a:solidFill>
                    <a:schemeClr val="bg1"/>
                  </a:solidFill>
                  <a:cs typeface="Arial"/>
                </a:rPr>
                <a:t> </a:t>
              </a:r>
            </a:p>
            <a:p>
              <a:pPr algn="ctr" defTabSz="457200">
                <a:defRPr/>
              </a:pPr>
              <a:endParaRPr lang="es-ES" sz="1600" b="0" i="0" u="none" strike="noStrike" kern="0" cap="none" spc="0" normalizeH="0" baseline="0" noProof="0">
                <a:ln>
                  <a:noFill/>
                </a:ln>
                <a:solidFill>
                  <a:schemeClr val="bg1"/>
                </a:solidFill>
                <a:effectLst/>
                <a:uLnTx/>
                <a:uFillTx/>
                <a:cs typeface="Arial" panose="020B0604020202020204" pitchFamily="34" charset="0"/>
              </a:endParaRPr>
            </a:p>
          </p:txBody>
        </p:sp>
        <p:sp>
          <p:nvSpPr>
            <p:cNvPr id="16" name="CuadroTexto 15">
              <a:extLst>
                <a:ext uri="{FF2B5EF4-FFF2-40B4-BE49-F238E27FC236}">
                  <a16:creationId xmlns:a16="http://schemas.microsoft.com/office/drawing/2014/main" id="{9B722CEC-6E7E-5CD1-BE59-0AAC13D130AB}"/>
                </a:ext>
              </a:extLst>
            </p:cNvPr>
            <p:cNvSpPr txBox="1"/>
            <p:nvPr/>
          </p:nvSpPr>
          <p:spPr>
            <a:xfrm>
              <a:off x="2551809" y="2537739"/>
              <a:ext cx="3665821" cy="1323439"/>
            </a:xfrm>
            <a:prstGeom prst="rect">
              <a:avLst/>
            </a:prstGeom>
            <a:solidFill>
              <a:srgbClr val="EFECE5"/>
            </a:solidFill>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1600" b="1" i="0" u="none" strike="noStrike" kern="0" cap="none" spc="0" normalizeH="0" baseline="0" noProof="0">
                  <a:ln>
                    <a:noFill/>
                  </a:ln>
                  <a:uLnTx/>
                  <a:uFillTx/>
                  <a:latin typeface="Sofia Pro SemiBold" panose="020B0000000000000000" pitchFamily="34" charset="0"/>
                  <a:cs typeface="Arial" panose="020B0604020202020204" pitchFamily="34" charset="0"/>
                </a:rPr>
                <a:t>Funciones:</a:t>
              </a:r>
            </a:p>
            <a:p>
              <a:pPr marL="742950" marR="0" lvl="1" indent="-28575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0" cap="none" spc="0" normalizeH="0" baseline="0" noProof="0">
                  <a:ln>
                    <a:noFill/>
                  </a:ln>
                  <a:effectLst/>
                  <a:uLnTx/>
                  <a:uFillTx/>
                  <a:cs typeface="Arial" panose="020B0604020202020204" pitchFamily="34" charset="0"/>
                </a:rPr>
                <a:t>Planeación</a:t>
              </a:r>
            </a:p>
            <a:p>
              <a:pPr marL="742950" marR="0" lvl="1" indent="-28575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0" cap="none" spc="0" normalizeH="0" baseline="0" noProof="0">
                  <a:ln>
                    <a:noFill/>
                  </a:ln>
                  <a:effectLst/>
                  <a:uLnTx/>
                  <a:uFillTx/>
                  <a:cs typeface="Arial" panose="020B0604020202020204" pitchFamily="34" charset="0"/>
                </a:rPr>
                <a:t>Regulación </a:t>
              </a:r>
            </a:p>
            <a:p>
              <a:pPr marL="742950" marR="0" lvl="1" indent="-28575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0" cap="none" spc="0" normalizeH="0" baseline="0" noProof="0">
                  <a:ln>
                    <a:noFill/>
                  </a:ln>
                  <a:effectLst/>
                  <a:uLnTx/>
                  <a:uFillTx/>
                  <a:cs typeface="Arial" panose="020B0604020202020204" pitchFamily="34" charset="0"/>
                </a:rPr>
                <a:t>Coordinación</a:t>
              </a:r>
            </a:p>
            <a:p>
              <a:pPr marL="742950" marR="0" lvl="1" indent="-28575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600" kern="0">
                  <a:cs typeface="Arial" panose="020B0604020202020204" pitchFamily="34" charset="0"/>
                </a:rPr>
                <a:t>Impulso y vinculación</a:t>
              </a:r>
              <a:r>
                <a:rPr kumimoji="0" lang="es-ES" sz="1600" b="0" i="0" u="none" strike="noStrike" kern="0" cap="none" spc="0" normalizeH="0" baseline="0" noProof="0">
                  <a:ln>
                    <a:noFill/>
                  </a:ln>
                  <a:effectLst/>
                  <a:uLnTx/>
                  <a:uFillTx/>
                  <a:cs typeface="Arial" panose="020B0604020202020204" pitchFamily="34" charset="0"/>
                </a:rPr>
                <a:t> </a:t>
              </a:r>
            </a:p>
          </p:txBody>
        </p:sp>
        <p:sp>
          <p:nvSpPr>
            <p:cNvPr id="17" name="CuadroTexto 16">
              <a:extLst>
                <a:ext uri="{FF2B5EF4-FFF2-40B4-BE49-F238E27FC236}">
                  <a16:creationId xmlns:a16="http://schemas.microsoft.com/office/drawing/2014/main" id="{F7A30EBF-623D-3A78-3592-172664CC6684}"/>
                </a:ext>
              </a:extLst>
            </p:cNvPr>
            <p:cNvSpPr txBox="1"/>
            <p:nvPr/>
          </p:nvSpPr>
          <p:spPr>
            <a:xfrm>
              <a:off x="2550481" y="1629460"/>
              <a:ext cx="3665821" cy="830997"/>
            </a:xfrm>
            <a:prstGeom prst="rect">
              <a:avLst/>
            </a:prstGeom>
            <a:solidFill>
              <a:srgbClr val="EFECE5"/>
            </a:solidFill>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1600" b="1" i="0" u="none" strike="noStrike" kern="0" cap="none" spc="0" normalizeH="0" baseline="0" noProof="0">
                  <a:ln>
                    <a:noFill/>
                  </a:ln>
                  <a:uLnTx/>
                  <a:uFillTx/>
                  <a:latin typeface="Sofia Pro SemiBold" panose="020B0000000000000000" pitchFamily="34" charset="0"/>
                  <a:cs typeface="Arial" panose="020B0604020202020204" pitchFamily="34" charset="0"/>
                </a:rPr>
                <a:t>Ámbito: </a:t>
              </a:r>
            </a:p>
            <a:p>
              <a:pPr marL="0" marR="0" lvl="0" indent="0" defTabSz="457200" eaLnBrk="1" fontAlgn="auto" latinLnBrk="0" hangingPunct="1">
                <a:lnSpc>
                  <a:spcPct val="100000"/>
                </a:lnSpc>
                <a:spcBef>
                  <a:spcPts val="0"/>
                </a:spcBef>
                <a:spcAft>
                  <a:spcPts val="0"/>
                </a:spcAft>
                <a:buClrTx/>
                <a:buSzTx/>
                <a:buFontTx/>
                <a:buNone/>
                <a:tabLst/>
                <a:defRPr/>
              </a:pPr>
              <a:r>
                <a:rPr lang="es-ES" sz="1600" kern="0">
                  <a:cs typeface="Arial" panose="020B0604020202020204" pitchFamily="34" charset="0"/>
                </a:rPr>
                <a:t>Materia en la que se efectuarán intervenciones públicas y población beneficiada</a:t>
              </a:r>
              <a:r>
                <a:rPr kumimoji="0" lang="es-ES" sz="1600" b="0" i="0" u="none" strike="noStrike" kern="0" cap="none" spc="0" normalizeH="0" baseline="0" noProof="0">
                  <a:ln>
                    <a:noFill/>
                  </a:ln>
                  <a:effectLst/>
                  <a:uLnTx/>
                  <a:uFillTx/>
                  <a:cs typeface="Arial" panose="020B0604020202020204" pitchFamily="34" charset="0"/>
                </a:rPr>
                <a:t>.</a:t>
              </a:r>
            </a:p>
          </p:txBody>
        </p:sp>
        <p:sp>
          <p:nvSpPr>
            <p:cNvPr id="18" name="Rectángulo: esquinas redondeadas 17">
              <a:extLst>
                <a:ext uri="{FF2B5EF4-FFF2-40B4-BE49-F238E27FC236}">
                  <a16:creationId xmlns:a16="http://schemas.microsoft.com/office/drawing/2014/main" id="{8E4CDFD4-DC98-A4A9-9129-036E7F55BF05}"/>
                </a:ext>
              </a:extLst>
            </p:cNvPr>
            <p:cNvSpPr/>
            <p:nvPr/>
          </p:nvSpPr>
          <p:spPr>
            <a:xfrm>
              <a:off x="6229954" y="1573988"/>
              <a:ext cx="2640257" cy="4597662"/>
            </a:xfrm>
            <a:prstGeom prst="roundRect">
              <a:avLst>
                <a:gd name="adj" fmla="val 4793"/>
              </a:avLst>
            </a:prstGeom>
            <a:solidFill>
              <a:srgbClr val="BDB09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s-MX" sz="2000" b="0" i="0" u="none" strike="noStrike" kern="0" cap="none" spc="0" normalizeH="0" baseline="0" noProof="0">
                <a:ln>
                  <a:noFill/>
                </a:ln>
                <a:solidFill>
                  <a:prstClr val="white"/>
                </a:solidFill>
                <a:effectLst/>
                <a:uLnTx/>
                <a:uFillTx/>
                <a:ea typeface="+mn-ea"/>
                <a:cs typeface="+mn-cs"/>
              </a:endParaRPr>
            </a:p>
          </p:txBody>
        </p:sp>
        <p:sp>
          <p:nvSpPr>
            <p:cNvPr id="19" name="CuadroTexto 18">
              <a:extLst>
                <a:ext uri="{FF2B5EF4-FFF2-40B4-BE49-F238E27FC236}">
                  <a16:creationId xmlns:a16="http://schemas.microsoft.com/office/drawing/2014/main" id="{DEDDF5DA-A647-E64D-D177-439EB39EB935}"/>
                </a:ext>
              </a:extLst>
            </p:cNvPr>
            <p:cNvSpPr txBox="1"/>
            <p:nvPr/>
          </p:nvSpPr>
          <p:spPr>
            <a:xfrm>
              <a:off x="6292185" y="3372498"/>
              <a:ext cx="2515794" cy="1138773"/>
            </a:xfrm>
            <a:prstGeom prst="rect">
              <a:avLst/>
            </a:prstGeom>
            <a:solidFill>
              <a:srgbClr val="422B7C"/>
            </a:solidFill>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a:ln>
                    <a:noFill/>
                  </a:ln>
                  <a:solidFill>
                    <a:schemeClr val="bg1"/>
                  </a:solidFill>
                  <a:uLnTx/>
                  <a:uFillTx/>
                  <a:latin typeface="Sofia Pro SemiBold" panose="020B0000000000000000" pitchFamily="34" charset="0"/>
                  <a:cs typeface="Arial" panose="020B0604020202020204" pitchFamily="34" charset="0"/>
                </a:rPr>
                <a:t>Propósito: </a:t>
              </a:r>
            </a:p>
            <a:p>
              <a:pPr marL="0" marR="0" lvl="0" indent="0" defTabSz="457200" eaLnBrk="1" fontAlgn="auto" latinLnBrk="0" hangingPunct="1">
                <a:lnSpc>
                  <a:spcPct val="100000"/>
                </a:lnSpc>
                <a:spcBef>
                  <a:spcPts val="0"/>
                </a:spcBef>
                <a:spcAft>
                  <a:spcPts val="0"/>
                </a:spcAft>
                <a:buClrTx/>
                <a:buSzTx/>
                <a:buFontTx/>
                <a:buNone/>
                <a:tabLst/>
                <a:defRPr/>
              </a:pPr>
              <a:r>
                <a:rPr kumimoji="0" lang="es-ES" sz="1600" b="0" i="0" u="none" strike="noStrike" kern="0" cap="none" spc="0" normalizeH="0" baseline="0" noProof="0">
                  <a:ln>
                    <a:noFill/>
                  </a:ln>
                  <a:solidFill>
                    <a:schemeClr val="bg1"/>
                  </a:solidFill>
                  <a:effectLst/>
                  <a:uLnTx/>
                  <a:uFillTx/>
                  <a:cs typeface="Arial" panose="020B0604020202020204" pitchFamily="34" charset="0"/>
                </a:rPr>
                <a:t>Descripción de la realidad que se busca cambiar según la estrategia nacional y estatal.</a:t>
              </a:r>
              <a:endParaRPr kumimoji="0" lang="es-MX" sz="1600" b="0" i="0" u="none" strike="noStrike" kern="0" cap="none" spc="0" normalizeH="0" baseline="0" noProof="0">
                <a:ln>
                  <a:noFill/>
                </a:ln>
                <a:solidFill>
                  <a:schemeClr val="bg1"/>
                </a:solidFill>
                <a:effectLst/>
                <a:uLnTx/>
                <a:uFillTx/>
                <a:cs typeface="Arial" panose="020B0604020202020204" pitchFamily="34" charset="0"/>
              </a:endParaRPr>
            </a:p>
          </p:txBody>
        </p:sp>
        <p:sp>
          <p:nvSpPr>
            <p:cNvPr id="20" name="CuadroTexto 19">
              <a:extLst>
                <a:ext uri="{FF2B5EF4-FFF2-40B4-BE49-F238E27FC236}">
                  <a16:creationId xmlns:a16="http://schemas.microsoft.com/office/drawing/2014/main" id="{53EDA730-C6E0-D0E7-A302-3277AFFF49E0}"/>
                </a:ext>
              </a:extLst>
            </p:cNvPr>
            <p:cNvSpPr txBox="1"/>
            <p:nvPr/>
          </p:nvSpPr>
          <p:spPr>
            <a:xfrm>
              <a:off x="2550481" y="3939196"/>
              <a:ext cx="3665821" cy="830997"/>
            </a:xfrm>
            <a:prstGeom prst="rect">
              <a:avLst/>
            </a:prstGeom>
            <a:solidFill>
              <a:srgbClr val="EFECE5"/>
            </a:solidFill>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1600" b="1" i="0" u="none" strike="noStrike" kern="0" cap="none" spc="0" normalizeH="0" baseline="0" noProof="0">
                  <a:ln>
                    <a:noFill/>
                  </a:ln>
                  <a:uLnTx/>
                  <a:uFillTx/>
                  <a:latin typeface="Sofia Pro SemiBold" panose="020B0000000000000000" pitchFamily="34" charset="0"/>
                  <a:cs typeface="Arial" panose="020B0604020202020204" pitchFamily="34" charset="0"/>
                </a:rPr>
                <a:t>Responsable:</a:t>
              </a:r>
            </a:p>
            <a:p>
              <a:pPr marL="0" marR="0" lvl="0" indent="0" defTabSz="457200" eaLnBrk="1" fontAlgn="auto" latinLnBrk="0" hangingPunct="1">
                <a:lnSpc>
                  <a:spcPct val="100000"/>
                </a:lnSpc>
                <a:spcBef>
                  <a:spcPts val="0"/>
                </a:spcBef>
                <a:spcAft>
                  <a:spcPts val="0"/>
                </a:spcAft>
                <a:buClrTx/>
                <a:buSzTx/>
                <a:buFontTx/>
                <a:buNone/>
                <a:tabLst/>
                <a:defRPr/>
              </a:pPr>
              <a:r>
                <a:rPr kumimoji="0" lang="es-ES" sz="1600" b="0" i="0" u="none" strike="noStrike" kern="0" cap="none" spc="0" normalizeH="0" baseline="0" noProof="0">
                  <a:ln>
                    <a:noFill/>
                  </a:ln>
                  <a:effectLst/>
                  <a:uLnTx/>
                  <a:uFillTx/>
                  <a:cs typeface="Arial" panose="020B0604020202020204" pitchFamily="34" charset="0"/>
                </a:rPr>
                <a:t>Gobernadora</a:t>
              </a:r>
            </a:p>
            <a:p>
              <a:pPr marL="0" marR="0" lvl="0" indent="0" defTabSz="457200" eaLnBrk="1" fontAlgn="auto" latinLnBrk="0" hangingPunct="1">
                <a:lnSpc>
                  <a:spcPct val="100000"/>
                </a:lnSpc>
                <a:spcBef>
                  <a:spcPts val="0"/>
                </a:spcBef>
                <a:spcAft>
                  <a:spcPts val="0"/>
                </a:spcAft>
                <a:buClrTx/>
                <a:buSzTx/>
                <a:buFontTx/>
                <a:buNone/>
                <a:tabLst/>
                <a:defRPr/>
              </a:pPr>
              <a:r>
                <a:rPr kumimoji="0" lang="es-ES" sz="1600" b="0" i="0" u="none" strike="noStrike" kern="0" cap="none" spc="0" normalizeH="0" baseline="0" noProof="0">
                  <a:ln>
                    <a:noFill/>
                  </a:ln>
                  <a:effectLst/>
                  <a:uLnTx/>
                  <a:uFillTx/>
                  <a:cs typeface="Arial" panose="020B0604020202020204" pitchFamily="34" charset="0"/>
                </a:rPr>
                <a:t>Titular de la institución que corresponda</a:t>
              </a:r>
            </a:p>
          </p:txBody>
        </p:sp>
        <p:sp>
          <p:nvSpPr>
            <p:cNvPr id="21" name="CuadroTexto 20">
              <a:extLst>
                <a:ext uri="{FF2B5EF4-FFF2-40B4-BE49-F238E27FC236}">
                  <a16:creationId xmlns:a16="http://schemas.microsoft.com/office/drawing/2014/main" id="{AC43DEBD-3897-52AB-45CD-6C0AAF72FCE2}"/>
                </a:ext>
              </a:extLst>
            </p:cNvPr>
            <p:cNvSpPr txBox="1"/>
            <p:nvPr/>
          </p:nvSpPr>
          <p:spPr>
            <a:xfrm>
              <a:off x="2550481" y="4848211"/>
              <a:ext cx="3665821" cy="1323439"/>
            </a:xfrm>
            <a:prstGeom prst="rect">
              <a:avLst/>
            </a:prstGeom>
            <a:solidFill>
              <a:srgbClr val="EFECE5"/>
            </a:solidFill>
          </p:spPr>
          <p:txBody>
            <a:bodyPr wrap="square">
              <a:spAutoFit/>
            </a:bodyPr>
            <a:lstStyle/>
            <a:p>
              <a:pPr marR="0" lvl="0" defTabSz="457200" eaLnBrk="1" fontAlgn="auto" latinLnBrk="0" hangingPunct="1">
                <a:lnSpc>
                  <a:spcPct val="100000"/>
                </a:lnSpc>
                <a:spcBef>
                  <a:spcPts val="0"/>
                </a:spcBef>
                <a:spcAft>
                  <a:spcPts val="0"/>
                </a:spcAft>
                <a:buClrTx/>
                <a:buSzTx/>
                <a:tabLst/>
                <a:defRPr/>
              </a:pPr>
              <a:r>
                <a:rPr kumimoji="0" lang="es-ES" sz="1600" b="1" i="0" u="none" strike="noStrike" kern="0" cap="none" spc="0" normalizeH="0" baseline="0" noProof="0">
                  <a:ln>
                    <a:noFill/>
                  </a:ln>
                  <a:uLnTx/>
                  <a:uFillTx/>
                  <a:latin typeface="Sofia Pro SemiBold" panose="020B0000000000000000" pitchFamily="34" charset="0"/>
                  <a:cs typeface="Arial" panose="020B0604020202020204" pitchFamily="34" charset="0"/>
                </a:rPr>
                <a:t>Estructura:</a:t>
              </a:r>
            </a:p>
            <a:p>
              <a:pPr marL="742950" lvl="1" indent="-285750" defTabSz="457200">
                <a:buFont typeface="Arial" panose="020B0604020202020204" pitchFamily="34" charset="0"/>
                <a:buChar char="•"/>
                <a:defRPr/>
              </a:pPr>
              <a:r>
                <a:rPr kumimoji="0" lang="es-ES" sz="1600" b="0" i="0" u="none" strike="noStrike" kern="0" cap="none" spc="0" normalizeH="0" baseline="0" noProof="0">
                  <a:ln>
                    <a:noFill/>
                  </a:ln>
                  <a:uLnTx/>
                  <a:uFillTx/>
                  <a:cs typeface="Arial" panose="020B0604020202020204" pitchFamily="34" charset="0"/>
                </a:rPr>
                <a:t>Secretario</a:t>
              </a:r>
            </a:p>
            <a:p>
              <a:pPr marL="742950" lvl="1" indent="-285750" defTabSz="457200">
                <a:buFont typeface="Arial" panose="020B0604020202020204" pitchFamily="34" charset="0"/>
                <a:buChar char="•"/>
                <a:defRPr/>
              </a:pPr>
              <a:r>
                <a:rPr kumimoji="0" lang="es-ES" sz="1600" b="0" i="0" u="none" strike="noStrike" kern="0" cap="none" spc="0" normalizeH="0" baseline="0" noProof="0">
                  <a:ln>
                    <a:noFill/>
                  </a:ln>
                  <a:uLnTx/>
                  <a:uFillTx/>
                  <a:cs typeface="Arial" panose="020B0604020202020204" pitchFamily="34" charset="0"/>
                </a:rPr>
                <a:t>Direcciones</a:t>
              </a:r>
            </a:p>
            <a:p>
              <a:pPr marL="742950" lvl="1" indent="-285750" defTabSz="457200">
                <a:buFont typeface="Arial" panose="020B0604020202020204" pitchFamily="34" charset="0"/>
                <a:buChar char="•"/>
                <a:defRPr/>
              </a:pPr>
              <a:r>
                <a:rPr kumimoji="0" lang="es-ES" sz="1600" b="0" i="0" u="none" strike="noStrike" kern="0" cap="none" spc="0" normalizeH="0" baseline="0" noProof="0">
                  <a:ln>
                    <a:noFill/>
                  </a:ln>
                  <a:uLnTx/>
                  <a:uFillTx/>
                  <a:cs typeface="Arial" panose="020B0604020202020204" pitchFamily="34" charset="0"/>
                </a:rPr>
                <a:t>Jefaturas</a:t>
              </a:r>
            </a:p>
            <a:p>
              <a:pPr marL="742950" lvl="1" indent="-285750" defTabSz="457200">
                <a:buFont typeface="Arial" panose="020B0604020202020204" pitchFamily="34" charset="0"/>
                <a:buChar char="•"/>
                <a:defRPr/>
              </a:pPr>
              <a:r>
                <a:rPr kumimoji="0" lang="es-ES" sz="1600" b="0" i="0" u="none" strike="noStrike" kern="0" cap="none" spc="0" normalizeH="0" baseline="0" noProof="0">
                  <a:ln>
                    <a:noFill/>
                  </a:ln>
                  <a:uLnTx/>
                  <a:uFillTx/>
                  <a:cs typeface="Arial" panose="020B0604020202020204" pitchFamily="34" charset="0"/>
                </a:rPr>
                <a:t>Oficinas y áreas</a:t>
              </a:r>
            </a:p>
          </p:txBody>
        </p:sp>
        <p:sp>
          <p:nvSpPr>
            <p:cNvPr id="22" name="Elipse 21">
              <a:extLst>
                <a:ext uri="{FF2B5EF4-FFF2-40B4-BE49-F238E27FC236}">
                  <a16:creationId xmlns:a16="http://schemas.microsoft.com/office/drawing/2014/main" id="{CC80BCD1-5331-2784-F854-8AF56D114FC9}"/>
                </a:ext>
              </a:extLst>
            </p:cNvPr>
            <p:cNvSpPr/>
            <p:nvPr/>
          </p:nvSpPr>
          <p:spPr>
            <a:xfrm>
              <a:off x="6694901" y="2014997"/>
              <a:ext cx="1892091" cy="1130819"/>
            </a:xfrm>
            <a:prstGeom prst="ellipse">
              <a:avLst/>
            </a:prstGeom>
            <a:solidFill>
              <a:srgbClr val="EFECE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2000" b="1" i="0" u="none" strike="noStrike" kern="0" cap="none" spc="0" normalizeH="0" baseline="0" noProof="0">
                  <a:ln>
                    <a:noFill/>
                  </a:ln>
                  <a:uLnTx/>
                  <a:uFillTx/>
                  <a:latin typeface="Sofia Pro SemiBold" panose="020B0000000000000000" pitchFamily="34" charset="0"/>
                </a:rPr>
                <a:t>PED</a:t>
              </a:r>
            </a:p>
          </p:txBody>
        </p:sp>
        <p:sp>
          <p:nvSpPr>
            <p:cNvPr id="23" name="Rectángulo: esquinas redondeadas 22">
              <a:extLst>
                <a:ext uri="{FF2B5EF4-FFF2-40B4-BE49-F238E27FC236}">
                  <a16:creationId xmlns:a16="http://schemas.microsoft.com/office/drawing/2014/main" id="{273F7CA8-1844-837D-D3FD-1629043721B5}"/>
                </a:ext>
              </a:extLst>
            </p:cNvPr>
            <p:cNvSpPr/>
            <p:nvPr/>
          </p:nvSpPr>
          <p:spPr>
            <a:xfrm>
              <a:off x="361503" y="6279779"/>
              <a:ext cx="8508707" cy="350874"/>
            </a:xfrm>
            <a:prstGeom prst="roundRect">
              <a:avLst/>
            </a:prstGeom>
            <a:solidFill>
              <a:srgbClr val="422B7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2000" b="1" i="0" u="none" strike="noStrike" kern="0" cap="none" spc="0" normalizeH="0" baseline="0" noProof="0">
                  <a:ln>
                    <a:noFill/>
                  </a:ln>
                  <a:solidFill>
                    <a:schemeClr val="bg1"/>
                  </a:solidFill>
                  <a:effectLst/>
                  <a:uLnTx/>
                  <a:uFillTx/>
                  <a:latin typeface="Sofia Pro SemiBold" panose="020B0000000000000000" pitchFamily="34" charset="0"/>
                </a:rPr>
                <a:t>Base común: </a:t>
              </a:r>
              <a:r>
                <a:rPr kumimoji="0" lang="es-MX" sz="2000" i="0" u="none" strike="noStrike" kern="0" cap="none" spc="0" normalizeH="0" baseline="0" noProof="0">
                  <a:ln>
                    <a:noFill/>
                  </a:ln>
                  <a:solidFill>
                    <a:schemeClr val="bg1"/>
                  </a:solidFill>
                  <a:effectLst/>
                  <a:uLnTx/>
                  <a:uFillTx/>
                  <a:ea typeface="+mn-ea"/>
                  <a:cs typeface="+mn-cs"/>
                </a:rPr>
                <a:t>Metodología de Marco Lógico</a:t>
              </a:r>
            </a:p>
          </p:txBody>
        </p:sp>
        <p:sp>
          <p:nvSpPr>
            <p:cNvPr id="24" name="Elipse 23">
              <a:extLst>
                <a:ext uri="{FF2B5EF4-FFF2-40B4-BE49-F238E27FC236}">
                  <a16:creationId xmlns:a16="http://schemas.microsoft.com/office/drawing/2014/main" id="{B594BDB3-E22B-B149-A05F-5C67AA489EAB}"/>
                </a:ext>
              </a:extLst>
            </p:cNvPr>
            <p:cNvSpPr/>
            <p:nvPr/>
          </p:nvSpPr>
          <p:spPr>
            <a:xfrm>
              <a:off x="468809" y="1984583"/>
              <a:ext cx="1892091" cy="1191648"/>
            </a:xfrm>
            <a:prstGeom prst="ellipse">
              <a:avLst/>
            </a:prstGeom>
            <a:solidFill>
              <a:srgbClr val="EFECE5"/>
            </a:solidFill>
            <a:ln w="12700" cap="flat" cmpd="sng" algn="ctr">
              <a:noFill/>
              <a:prstDash val="solid"/>
              <a:miter lim="800000"/>
            </a:ln>
            <a:effectLst/>
          </p:spPr>
          <p:txBody>
            <a:bodyPr lIns="0" r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MX" sz="2000" b="1" i="0" u="none" strike="noStrike" kern="0" cap="none" spc="0" normalizeH="0" baseline="0" noProof="0">
                  <a:ln>
                    <a:noFill/>
                  </a:ln>
                  <a:effectLst/>
                  <a:uLnTx/>
                  <a:uFillTx/>
                  <a:latin typeface="Sofia Pro SemiBold" panose="020B0000000000000000" pitchFamily="34" charset="0"/>
                </a:rPr>
                <a:t>SISTEMA ESTATAL DE PLANEACIÓN</a:t>
              </a:r>
            </a:p>
          </p:txBody>
        </p:sp>
      </p:grpSp>
      <p:sp>
        <p:nvSpPr>
          <p:cNvPr id="26" name="CuadroTexto 25">
            <a:extLst>
              <a:ext uri="{FF2B5EF4-FFF2-40B4-BE49-F238E27FC236}">
                <a16:creationId xmlns:a16="http://schemas.microsoft.com/office/drawing/2014/main" id="{85215E48-9C28-747D-8823-5430289FBEA0}"/>
              </a:ext>
            </a:extLst>
          </p:cNvPr>
          <p:cNvSpPr txBox="1"/>
          <p:nvPr/>
        </p:nvSpPr>
        <p:spPr>
          <a:xfrm>
            <a:off x="2712277" y="804758"/>
            <a:ext cx="6840162" cy="646331"/>
          </a:xfrm>
          <a:prstGeom prst="rect">
            <a:avLst/>
          </a:prstGeom>
          <a:noFill/>
        </p:spPr>
        <p:txBody>
          <a:bodyPr wrap="square" rtlCol="0">
            <a:spAutoFit/>
          </a:bodyPr>
          <a:lstStyle/>
          <a:p>
            <a:pPr eaLnBrk="0" fontAlgn="base" hangingPunct="0">
              <a:spcBef>
                <a:spcPct val="0"/>
              </a:spcBef>
              <a:spcAft>
                <a:spcPct val="0"/>
              </a:spcAft>
              <a:defRPr/>
            </a:pPr>
            <a:r>
              <a:rPr lang="es-MX" sz="3600" b="1" kern="0">
                <a:solidFill>
                  <a:srgbClr val="BDB091"/>
                </a:solidFill>
                <a:latin typeface="Sofia Pro SemiBold" panose="020B0000000000000000" pitchFamily="34" charset="0"/>
                <a:cs typeface="Arial" panose="020B0604020202020204" pitchFamily="34" charset="0"/>
              </a:rPr>
              <a:t>PLANEACIÓN Y PAPEL DE MML</a:t>
            </a:r>
          </a:p>
        </p:txBody>
      </p:sp>
      <p:grpSp>
        <p:nvGrpSpPr>
          <p:cNvPr id="3" name="Grupo 2">
            <a:extLst>
              <a:ext uri="{FF2B5EF4-FFF2-40B4-BE49-F238E27FC236}">
                <a16:creationId xmlns:a16="http://schemas.microsoft.com/office/drawing/2014/main" id="{C7C71807-BB01-2887-5347-AC03F6E0AEB9}"/>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BECA3D2A-587E-7ABF-7F6E-0D706A7C7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D9147192-B7A9-1B37-9FA3-4D7B040303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ECC9C228-E858-4CB7-9F1C-68E0795E913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pic>
        <p:nvPicPr>
          <p:cNvPr id="9" name="Imagen 8" descr="Tabla, Escala de tiempo&#10;&#10;Descripción generada automáticamente">
            <a:extLst>
              <a:ext uri="{FF2B5EF4-FFF2-40B4-BE49-F238E27FC236}">
                <a16:creationId xmlns:a16="http://schemas.microsoft.com/office/drawing/2014/main" id="{171B6906-3AAC-2F89-AC2F-A4FB400EC8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6038" y="4749433"/>
            <a:ext cx="3448316" cy="1175484"/>
          </a:xfrm>
          <a:prstGeom prst="rect">
            <a:avLst/>
          </a:prstGeom>
        </p:spPr>
      </p:pic>
    </p:spTree>
    <p:extLst>
      <p:ext uri="{BB962C8B-B14F-4D97-AF65-F5344CB8AC3E}">
        <p14:creationId xmlns:p14="http://schemas.microsoft.com/office/powerpoint/2010/main" val="2437728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38" name="Conector: angular 37">
            <a:extLst>
              <a:ext uri="{FF2B5EF4-FFF2-40B4-BE49-F238E27FC236}">
                <a16:creationId xmlns:a16="http://schemas.microsoft.com/office/drawing/2014/main" id="{C1133FCB-E4AB-2262-A803-92F2AEBF25D6}"/>
              </a:ext>
            </a:extLst>
          </p:cNvPr>
          <p:cNvCxnSpPr>
            <a:cxnSpLocks/>
            <a:stCxn id="11" idx="2"/>
            <a:endCxn id="4" idx="1"/>
          </p:cNvCxnSpPr>
          <p:nvPr/>
        </p:nvCxnSpPr>
        <p:spPr>
          <a:xfrm rot="5400000" flipH="1">
            <a:off x="2049638" y="1041487"/>
            <a:ext cx="4967643" cy="6071642"/>
          </a:xfrm>
          <a:prstGeom prst="bentConnector4">
            <a:avLst>
              <a:gd name="adj1" fmla="val -1534"/>
              <a:gd name="adj2" fmla="val 103765"/>
            </a:avLst>
          </a:prstGeom>
          <a:ln w="38100">
            <a:solidFill>
              <a:srgbClr val="BDB091"/>
            </a:solidFill>
            <a:tailEnd type="triangle"/>
          </a:ln>
        </p:spPr>
        <p:style>
          <a:lnRef idx="1">
            <a:schemeClr val="accent1"/>
          </a:lnRef>
          <a:fillRef idx="0">
            <a:schemeClr val="accent1"/>
          </a:fillRef>
          <a:effectRef idx="0">
            <a:schemeClr val="accent1"/>
          </a:effectRef>
          <a:fontRef idx="minor">
            <a:schemeClr val="tx1"/>
          </a:fontRef>
        </p:style>
      </p:cxnSp>
      <p:sp>
        <p:nvSpPr>
          <p:cNvPr id="4" name="Rectángulo: esquinas redondeadas 3">
            <a:extLst>
              <a:ext uri="{FF2B5EF4-FFF2-40B4-BE49-F238E27FC236}">
                <a16:creationId xmlns:a16="http://schemas.microsoft.com/office/drawing/2014/main" id="{9C849F96-0798-95C1-A0A6-2F7675443829}"/>
              </a:ext>
            </a:extLst>
          </p:cNvPr>
          <p:cNvSpPr/>
          <p:nvPr/>
        </p:nvSpPr>
        <p:spPr>
          <a:xfrm>
            <a:off x="1497639" y="1399765"/>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PLANEACIÓN</a:t>
            </a:r>
          </a:p>
        </p:txBody>
      </p:sp>
      <p:sp>
        <p:nvSpPr>
          <p:cNvPr id="5" name="Rectángulo: esquinas redondeadas 4">
            <a:extLst>
              <a:ext uri="{FF2B5EF4-FFF2-40B4-BE49-F238E27FC236}">
                <a16:creationId xmlns:a16="http://schemas.microsoft.com/office/drawing/2014/main" id="{F66CE898-DC61-8EF6-7406-B67B05608F07}"/>
              </a:ext>
            </a:extLst>
          </p:cNvPr>
          <p:cNvSpPr/>
          <p:nvPr/>
        </p:nvSpPr>
        <p:spPr>
          <a:xfrm>
            <a:off x="1847086" y="1904282"/>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PROGRAMACIÓN</a:t>
            </a:r>
          </a:p>
        </p:txBody>
      </p:sp>
      <p:sp>
        <p:nvSpPr>
          <p:cNvPr id="6" name="Rectángulo: esquinas redondeadas 5">
            <a:extLst>
              <a:ext uri="{FF2B5EF4-FFF2-40B4-BE49-F238E27FC236}">
                <a16:creationId xmlns:a16="http://schemas.microsoft.com/office/drawing/2014/main" id="{88C083E4-38C6-81D3-6C62-23D74D8D0287}"/>
              </a:ext>
            </a:extLst>
          </p:cNvPr>
          <p:cNvSpPr/>
          <p:nvPr/>
        </p:nvSpPr>
        <p:spPr>
          <a:xfrm>
            <a:off x="2333690" y="2518488"/>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PRESUPUESTO</a:t>
            </a:r>
          </a:p>
        </p:txBody>
      </p:sp>
      <p:sp>
        <p:nvSpPr>
          <p:cNvPr id="7" name="Rectángulo: esquinas redondeadas 6">
            <a:extLst>
              <a:ext uri="{FF2B5EF4-FFF2-40B4-BE49-F238E27FC236}">
                <a16:creationId xmlns:a16="http://schemas.microsoft.com/office/drawing/2014/main" id="{5BD6156D-94B0-1C12-5476-E2724219B17D}"/>
              </a:ext>
            </a:extLst>
          </p:cNvPr>
          <p:cNvSpPr/>
          <p:nvPr/>
        </p:nvSpPr>
        <p:spPr>
          <a:xfrm>
            <a:off x="3858352" y="3739332"/>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APROBACIÓN</a:t>
            </a:r>
          </a:p>
        </p:txBody>
      </p:sp>
      <p:sp>
        <p:nvSpPr>
          <p:cNvPr id="8" name="Rectángulo: esquinas redondeadas 7">
            <a:extLst>
              <a:ext uri="{FF2B5EF4-FFF2-40B4-BE49-F238E27FC236}">
                <a16:creationId xmlns:a16="http://schemas.microsoft.com/office/drawing/2014/main" id="{0339C030-0B7E-6D18-A98A-18A00BBCCACC}"/>
              </a:ext>
            </a:extLst>
          </p:cNvPr>
          <p:cNvSpPr/>
          <p:nvPr/>
        </p:nvSpPr>
        <p:spPr>
          <a:xfrm>
            <a:off x="4658777" y="4221150"/>
            <a:ext cx="1752471" cy="617220"/>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EJERCICIO Y CONTROL</a:t>
            </a:r>
          </a:p>
        </p:txBody>
      </p:sp>
      <p:sp>
        <p:nvSpPr>
          <p:cNvPr id="9" name="Rectángulo: esquinas redondeadas 8">
            <a:extLst>
              <a:ext uri="{FF2B5EF4-FFF2-40B4-BE49-F238E27FC236}">
                <a16:creationId xmlns:a16="http://schemas.microsoft.com/office/drawing/2014/main" id="{34AF266A-F520-07EE-2888-5B03B7515CBB}"/>
              </a:ext>
            </a:extLst>
          </p:cNvPr>
          <p:cNvSpPr/>
          <p:nvPr/>
        </p:nvSpPr>
        <p:spPr>
          <a:xfrm>
            <a:off x="5335522" y="4950706"/>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SEGUIMIENTO</a:t>
            </a:r>
          </a:p>
        </p:txBody>
      </p:sp>
      <p:sp>
        <p:nvSpPr>
          <p:cNvPr id="10" name="Rectángulo: esquinas redondeadas 9">
            <a:extLst>
              <a:ext uri="{FF2B5EF4-FFF2-40B4-BE49-F238E27FC236}">
                <a16:creationId xmlns:a16="http://schemas.microsoft.com/office/drawing/2014/main" id="{F448EF81-C02D-1F5D-FC64-312E644E9926}"/>
              </a:ext>
            </a:extLst>
          </p:cNvPr>
          <p:cNvSpPr/>
          <p:nvPr/>
        </p:nvSpPr>
        <p:spPr>
          <a:xfrm>
            <a:off x="5989072" y="5453176"/>
            <a:ext cx="1752471" cy="387442"/>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EVALUACIÓN</a:t>
            </a:r>
          </a:p>
        </p:txBody>
      </p:sp>
      <p:sp>
        <p:nvSpPr>
          <p:cNvPr id="11" name="Rectángulo: esquinas redondeadas 10">
            <a:extLst>
              <a:ext uri="{FF2B5EF4-FFF2-40B4-BE49-F238E27FC236}">
                <a16:creationId xmlns:a16="http://schemas.microsoft.com/office/drawing/2014/main" id="{CF8F745B-143F-13FF-8ABF-4C9914BE1C8B}"/>
              </a:ext>
            </a:extLst>
          </p:cNvPr>
          <p:cNvSpPr/>
          <p:nvPr/>
        </p:nvSpPr>
        <p:spPr>
          <a:xfrm>
            <a:off x="6693045" y="5943909"/>
            <a:ext cx="1752471" cy="617220"/>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RENDICIÓN DE CUENTAS</a:t>
            </a:r>
          </a:p>
        </p:txBody>
      </p:sp>
      <p:sp>
        <p:nvSpPr>
          <p:cNvPr id="12" name="CuadroTexto 11">
            <a:extLst>
              <a:ext uri="{FF2B5EF4-FFF2-40B4-BE49-F238E27FC236}">
                <a16:creationId xmlns:a16="http://schemas.microsoft.com/office/drawing/2014/main" id="{F50A313A-735B-261A-65DD-F4F673F9850A}"/>
              </a:ext>
            </a:extLst>
          </p:cNvPr>
          <p:cNvSpPr txBox="1"/>
          <p:nvPr/>
        </p:nvSpPr>
        <p:spPr>
          <a:xfrm>
            <a:off x="3300135" y="1433706"/>
            <a:ext cx="2025862" cy="276999"/>
          </a:xfrm>
          <a:prstGeom prst="rect">
            <a:avLst/>
          </a:prstGeom>
          <a:solidFill>
            <a:schemeClr val="bg1"/>
          </a:solidFill>
        </p:spPr>
        <p:txBody>
          <a:bodyPr wrap="square" rtlCol="0">
            <a:spAutoFit/>
          </a:bodyPr>
          <a:lstStyle/>
          <a:p>
            <a:r>
              <a:rPr lang="es-MX" sz="1200"/>
              <a:t>Alineación con PND y PED </a:t>
            </a:r>
          </a:p>
        </p:txBody>
      </p:sp>
      <p:sp>
        <p:nvSpPr>
          <p:cNvPr id="13" name="CuadroTexto 12">
            <a:extLst>
              <a:ext uri="{FF2B5EF4-FFF2-40B4-BE49-F238E27FC236}">
                <a16:creationId xmlns:a16="http://schemas.microsoft.com/office/drawing/2014/main" id="{C0D84D38-C0C6-EC68-68C2-CFFCE271A596}"/>
              </a:ext>
            </a:extLst>
          </p:cNvPr>
          <p:cNvSpPr txBox="1"/>
          <p:nvPr/>
        </p:nvSpPr>
        <p:spPr>
          <a:xfrm>
            <a:off x="3736375" y="1700875"/>
            <a:ext cx="5079470" cy="830997"/>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s-MX" sz="1200"/>
              <a:t>Elaboración y autorización de estructuras programáticas.</a:t>
            </a:r>
          </a:p>
          <a:p>
            <a:pPr marL="285750" indent="-285750">
              <a:buFont typeface="Arial" panose="020B0604020202020204" pitchFamily="34" charset="0"/>
              <a:buChar char="•"/>
            </a:pPr>
            <a:r>
              <a:rPr lang="es-MX" sz="1200"/>
              <a:t>Definición de programas presupuestarios.</a:t>
            </a:r>
          </a:p>
          <a:p>
            <a:pPr marL="285750" indent="-285750">
              <a:buFont typeface="Arial" panose="020B0604020202020204" pitchFamily="34" charset="0"/>
              <a:buChar char="•"/>
            </a:pPr>
            <a:r>
              <a:rPr lang="es-MX" sz="1200"/>
              <a:t>Elaboración MIR (administrativa, programas y compromisos).</a:t>
            </a:r>
          </a:p>
          <a:p>
            <a:pPr marL="285750" indent="-285750">
              <a:buFont typeface="Arial" panose="020B0604020202020204" pitchFamily="34" charset="0"/>
              <a:buChar char="•"/>
            </a:pPr>
            <a:r>
              <a:rPr lang="es-MX" sz="1200"/>
              <a:t>Formulación de indicadores de desempeño y metas. </a:t>
            </a:r>
          </a:p>
        </p:txBody>
      </p:sp>
      <p:sp>
        <p:nvSpPr>
          <p:cNvPr id="14" name="CuadroTexto 13">
            <a:extLst>
              <a:ext uri="{FF2B5EF4-FFF2-40B4-BE49-F238E27FC236}">
                <a16:creationId xmlns:a16="http://schemas.microsoft.com/office/drawing/2014/main" id="{AEF71C56-8F41-6587-77DF-F8231E910B3D}"/>
              </a:ext>
            </a:extLst>
          </p:cNvPr>
          <p:cNvSpPr txBox="1"/>
          <p:nvPr/>
        </p:nvSpPr>
        <p:spPr>
          <a:xfrm>
            <a:off x="4133494" y="2582029"/>
            <a:ext cx="3411374" cy="276999"/>
          </a:xfrm>
          <a:prstGeom prst="rect">
            <a:avLst/>
          </a:prstGeom>
          <a:solidFill>
            <a:schemeClr val="bg1"/>
          </a:solidFill>
        </p:spPr>
        <p:txBody>
          <a:bodyPr wrap="square" rtlCol="0">
            <a:spAutoFit/>
          </a:bodyPr>
          <a:lstStyle/>
          <a:p>
            <a:r>
              <a:rPr lang="es-MX" sz="1200"/>
              <a:t>Asignaciones presupuestarias para resultados. </a:t>
            </a:r>
          </a:p>
        </p:txBody>
      </p:sp>
      <p:sp>
        <p:nvSpPr>
          <p:cNvPr id="15" name="Rectángulo: esquinas redondeadas 14">
            <a:extLst>
              <a:ext uri="{FF2B5EF4-FFF2-40B4-BE49-F238E27FC236}">
                <a16:creationId xmlns:a16="http://schemas.microsoft.com/office/drawing/2014/main" id="{0AAB7661-884F-A4B2-30DF-38B4646FCFB5}"/>
              </a:ext>
            </a:extLst>
          </p:cNvPr>
          <p:cNvSpPr/>
          <p:nvPr/>
        </p:nvSpPr>
        <p:spPr>
          <a:xfrm>
            <a:off x="2991642" y="3006499"/>
            <a:ext cx="1752471" cy="617220"/>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a:solidFill>
                  <a:schemeClr val="tx1"/>
                </a:solidFill>
                <a:latin typeface="Sofia Pro SemiBold" panose="020B0000000000000000" pitchFamily="34" charset="0"/>
              </a:rPr>
              <a:t>PAQUETE ECONÓMICO</a:t>
            </a:r>
          </a:p>
        </p:txBody>
      </p:sp>
      <p:sp>
        <p:nvSpPr>
          <p:cNvPr id="18" name="CuadroTexto 17">
            <a:extLst>
              <a:ext uri="{FF2B5EF4-FFF2-40B4-BE49-F238E27FC236}">
                <a16:creationId xmlns:a16="http://schemas.microsoft.com/office/drawing/2014/main" id="{F699DA0D-F0BB-BFBA-BBB2-21632F65AAF8}"/>
              </a:ext>
            </a:extLst>
          </p:cNvPr>
          <p:cNvSpPr txBox="1"/>
          <p:nvPr/>
        </p:nvSpPr>
        <p:spPr>
          <a:xfrm>
            <a:off x="4771702" y="3053566"/>
            <a:ext cx="4458573" cy="461665"/>
          </a:xfrm>
          <a:prstGeom prst="rect">
            <a:avLst/>
          </a:prstGeom>
          <a:solidFill>
            <a:schemeClr val="bg1"/>
          </a:solidFill>
        </p:spPr>
        <p:txBody>
          <a:bodyPr wrap="square" rtlCol="0">
            <a:spAutoFit/>
          </a:bodyPr>
          <a:lstStyle/>
          <a:p>
            <a:r>
              <a:rPr lang="es-MX" sz="1200"/>
              <a:t>Criterios de política económica, Ley de Ingresos y Decreto Presupuesto de Egresos.</a:t>
            </a:r>
          </a:p>
        </p:txBody>
      </p:sp>
      <p:sp>
        <p:nvSpPr>
          <p:cNvPr id="19" name="CuadroTexto 18">
            <a:extLst>
              <a:ext uri="{FF2B5EF4-FFF2-40B4-BE49-F238E27FC236}">
                <a16:creationId xmlns:a16="http://schemas.microsoft.com/office/drawing/2014/main" id="{A89DC84A-1FD6-0915-4203-097BB0F29F95}"/>
              </a:ext>
            </a:extLst>
          </p:cNvPr>
          <p:cNvSpPr txBox="1"/>
          <p:nvPr/>
        </p:nvSpPr>
        <p:spPr>
          <a:xfrm>
            <a:off x="5636223" y="3667253"/>
            <a:ext cx="4659842" cy="461665"/>
          </a:xfrm>
          <a:prstGeom prst="rect">
            <a:avLst/>
          </a:prstGeom>
          <a:solidFill>
            <a:schemeClr val="bg1"/>
          </a:solidFill>
        </p:spPr>
        <p:txBody>
          <a:bodyPr wrap="square" rtlCol="0">
            <a:spAutoFit/>
          </a:bodyPr>
          <a:lstStyle/>
          <a:p>
            <a:r>
              <a:rPr lang="es-MX" sz="1200"/>
              <a:t>Ejecutivo envía al Congreso del Estado Paquete Económico para revisión y aprobación.</a:t>
            </a:r>
          </a:p>
        </p:txBody>
      </p:sp>
      <p:sp>
        <p:nvSpPr>
          <p:cNvPr id="20" name="CuadroTexto 19">
            <a:extLst>
              <a:ext uri="{FF2B5EF4-FFF2-40B4-BE49-F238E27FC236}">
                <a16:creationId xmlns:a16="http://schemas.microsoft.com/office/drawing/2014/main" id="{DE7D268D-874A-4AEF-BB4B-DD20DF0523F3}"/>
              </a:ext>
            </a:extLst>
          </p:cNvPr>
          <p:cNvSpPr txBox="1"/>
          <p:nvPr/>
        </p:nvSpPr>
        <p:spPr>
          <a:xfrm>
            <a:off x="6456462" y="4259122"/>
            <a:ext cx="3798621" cy="461665"/>
          </a:xfrm>
          <a:prstGeom prst="rect">
            <a:avLst/>
          </a:prstGeom>
          <a:solidFill>
            <a:schemeClr val="bg1"/>
          </a:solidFill>
        </p:spPr>
        <p:txBody>
          <a:bodyPr wrap="square" rtlCol="0">
            <a:spAutoFit/>
          </a:bodyPr>
          <a:lstStyle/>
          <a:p>
            <a:r>
              <a:rPr lang="es-MX" sz="1200"/>
              <a:t>Mejora en la gestión y calidad del gasto público.</a:t>
            </a:r>
          </a:p>
          <a:p>
            <a:r>
              <a:rPr lang="es-MX" sz="1200"/>
              <a:t>Reglas de operación de programas.</a:t>
            </a:r>
          </a:p>
        </p:txBody>
      </p:sp>
      <p:sp>
        <p:nvSpPr>
          <p:cNvPr id="21" name="CuadroTexto 20">
            <a:extLst>
              <a:ext uri="{FF2B5EF4-FFF2-40B4-BE49-F238E27FC236}">
                <a16:creationId xmlns:a16="http://schemas.microsoft.com/office/drawing/2014/main" id="{EC8CF408-067E-F22D-3648-946C0C678666}"/>
              </a:ext>
            </a:extLst>
          </p:cNvPr>
          <p:cNvSpPr txBox="1"/>
          <p:nvPr/>
        </p:nvSpPr>
        <p:spPr>
          <a:xfrm>
            <a:off x="7111249" y="4894529"/>
            <a:ext cx="2274310" cy="461665"/>
          </a:xfrm>
          <a:prstGeom prst="rect">
            <a:avLst/>
          </a:prstGeom>
          <a:solidFill>
            <a:schemeClr val="bg1"/>
          </a:solidFill>
        </p:spPr>
        <p:txBody>
          <a:bodyPr wrap="square" rtlCol="0">
            <a:spAutoFit/>
          </a:bodyPr>
          <a:lstStyle/>
          <a:p>
            <a:r>
              <a:rPr lang="es-MX" sz="1200"/>
              <a:t>Informe de resultados.</a:t>
            </a:r>
          </a:p>
          <a:p>
            <a:r>
              <a:rPr lang="es-MX" sz="1200"/>
              <a:t>Monitoreo de indicadores.</a:t>
            </a:r>
          </a:p>
        </p:txBody>
      </p:sp>
      <p:sp>
        <p:nvSpPr>
          <p:cNvPr id="22" name="CuadroTexto 21">
            <a:extLst>
              <a:ext uri="{FF2B5EF4-FFF2-40B4-BE49-F238E27FC236}">
                <a16:creationId xmlns:a16="http://schemas.microsoft.com/office/drawing/2014/main" id="{17C2FFC1-19F8-A98D-BBA2-21DCF20AE19A}"/>
              </a:ext>
            </a:extLst>
          </p:cNvPr>
          <p:cNvSpPr txBox="1"/>
          <p:nvPr/>
        </p:nvSpPr>
        <p:spPr>
          <a:xfrm>
            <a:off x="7778754" y="5400886"/>
            <a:ext cx="2702884" cy="461665"/>
          </a:xfrm>
          <a:prstGeom prst="rect">
            <a:avLst/>
          </a:prstGeom>
          <a:solidFill>
            <a:schemeClr val="bg1"/>
          </a:solidFill>
        </p:spPr>
        <p:txBody>
          <a:bodyPr wrap="square" rtlCol="0">
            <a:spAutoFit/>
          </a:bodyPr>
          <a:lstStyle/>
          <a:p>
            <a:r>
              <a:rPr lang="es-MX" sz="1200"/>
              <a:t>Mejora de políticas, programas e instituciones.</a:t>
            </a:r>
          </a:p>
        </p:txBody>
      </p:sp>
      <p:sp>
        <p:nvSpPr>
          <p:cNvPr id="23" name="CuadroTexto 22">
            <a:extLst>
              <a:ext uri="{FF2B5EF4-FFF2-40B4-BE49-F238E27FC236}">
                <a16:creationId xmlns:a16="http://schemas.microsoft.com/office/drawing/2014/main" id="{957747A3-44C3-5301-1E82-11F8A94A7971}"/>
              </a:ext>
            </a:extLst>
          </p:cNvPr>
          <p:cNvSpPr txBox="1"/>
          <p:nvPr/>
        </p:nvSpPr>
        <p:spPr>
          <a:xfrm>
            <a:off x="8481612" y="5999683"/>
            <a:ext cx="2349721" cy="461665"/>
          </a:xfrm>
          <a:prstGeom prst="rect">
            <a:avLst/>
          </a:prstGeom>
          <a:solidFill>
            <a:schemeClr val="bg1"/>
          </a:solidFill>
        </p:spPr>
        <p:txBody>
          <a:bodyPr wrap="square" rtlCol="0">
            <a:spAutoFit/>
          </a:bodyPr>
          <a:lstStyle/>
          <a:p>
            <a:r>
              <a:rPr lang="es-MX" sz="1200"/>
              <a:t>Cuenta Pública e informes de gobierno.</a:t>
            </a:r>
          </a:p>
        </p:txBody>
      </p:sp>
      <p:sp>
        <p:nvSpPr>
          <p:cNvPr id="24" name="Rectángulo: esquinas redondeadas 23">
            <a:extLst>
              <a:ext uri="{FF2B5EF4-FFF2-40B4-BE49-F238E27FC236}">
                <a16:creationId xmlns:a16="http://schemas.microsoft.com/office/drawing/2014/main" id="{3568089D-E2D8-9132-2416-60CF7EC6BFDE}"/>
              </a:ext>
            </a:extLst>
          </p:cNvPr>
          <p:cNvSpPr/>
          <p:nvPr/>
        </p:nvSpPr>
        <p:spPr>
          <a:xfrm rot="5400000">
            <a:off x="9144951" y="3760433"/>
            <a:ext cx="5161364" cy="440032"/>
          </a:xfrm>
          <a:prstGeom prst="roundRect">
            <a:avLst/>
          </a:prstGeom>
          <a:solidFill>
            <a:srgbClr val="422B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800" b="1">
                <a:latin typeface="Sofia Pro SemiBold" panose="020B0000000000000000" pitchFamily="34" charset="0"/>
              </a:rPr>
              <a:t>RESULTADOS</a:t>
            </a:r>
          </a:p>
        </p:txBody>
      </p:sp>
      <p:sp>
        <p:nvSpPr>
          <p:cNvPr id="25" name="Rectángulo: esquinas redondeadas 24">
            <a:extLst>
              <a:ext uri="{FF2B5EF4-FFF2-40B4-BE49-F238E27FC236}">
                <a16:creationId xmlns:a16="http://schemas.microsoft.com/office/drawing/2014/main" id="{A47AC5CD-0976-B050-4AFC-155EE8332E2D}"/>
              </a:ext>
            </a:extLst>
          </p:cNvPr>
          <p:cNvSpPr/>
          <p:nvPr/>
        </p:nvSpPr>
        <p:spPr>
          <a:xfrm rot="16200000">
            <a:off x="-2179296" y="3760431"/>
            <a:ext cx="5161366" cy="440032"/>
          </a:xfrm>
          <a:prstGeom prst="roundRect">
            <a:avLst/>
          </a:prstGeom>
          <a:solidFill>
            <a:srgbClr val="422B7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800" b="1" err="1">
                <a:latin typeface="Sofia Pro SemiBold" panose="020B0000000000000000" pitchFamily="34" charset="0"/>
              </a:rPr>
              <a:t>PbR</a:t>
            </a:r>
            <a:endParaRPr lang="es-MX" sz="2800" b="1">
              <a:latin typeface="Sofia Pro SemiBold" panose="020B0000000000000000" pitchFamily="34" charset="0"/>
            </a:endParaRPr>
          </a:p>
        </p:txBody>
      </p:sp>
      <p:sp>
        <p:nvSpPr>
          <p:cNvPr id="27" name="CuadroTexto 26">
            <a:extLst>
              <a:ext uri="{FF2B5EF4-FFF2-40B4-BE49-F238E27FC236}">
                <a16:creationId xmlns:a16="http://schemas.microsoft.com/office/drawing/2014/main" id="{5572B6C6-EEFB-DADA-BFBC-18602736E297}"/>
              </a:ext>
            </a:extLst>
          </p:cNvPr>
          <p:cNvSpPr txBox="1"/>
          <p:nvPr/>
        </p:nvSpPr>
        <p:spPr>
          <a:xfrm>
            <a:off x="683976" y="1452756"/>
            <a:ext cx="654346" cy="307777"/>
          </a:xfrm>
          <a:prstGeom prst="rect">
            <a:avLst/>
          </a:prstGeom>
          <a:noFill/>
        </p:spPr>
        <p:txBody>
          <a:bodyPr wrap="none" rtlCol="0">
            <a:spAutoFit/>
          </a:bodyPr>
          <a:lstStyle/>
          <a:p>
            <a:r>
              <a:rPr lang="es-MX" sz="1400" b="1">
                <a:solidFill>
                  <a:srgbClr val="422B7C"/>
                </a:solidFill>
                <a:latin typeface="Sofia Pro SemiBold" panose="020B0000000000000000" pitchFamily="34" charset="0"/>
              </a:rPr>
              <a:t>CGPI </a:t>
            </a:r>
          </a:p>
        </p:txBody>
      </p:sp>
      <p:sp>
        <p:nvSpPr>
          <p:cNvPr id="29" name="CuadroTexto 28">
            <a:extLst>
              <a:ext uri="{FF2B5EF4-FFF2-40B4-BE49-F238E27FC236}">
                <a16:creationId xmlns:a16="http://schemas.microsoft.com/office/drawing/2014/main" id="{F7902BA1-1117-5BE6-F6FA-AB038DA6B3AA}"/>
              </a:ext>
            </a:extLst>
          </p:cNvPr>
          <p:cNvSpPr txBox="1"/>
          <p:nvPr/>
        </p:nvSpPr>
        <p:spPr>
          <a:xfrm>
            <a:off x="1256622" y="2567805"/>
            <a:ext cx="1011815" cy="307777"/>
          </a:xfrm>
          <a:prstGeom prst="rect">
            <a:avLst/>
          </a:prstGeom>
          <a:noFill/>
        </p:spPr>
        <p:txBody>
          <a:bodyPr wrap="none" rtlCol="0">
            <a:spAutoFit/>
          </a:bodyPr>
          <a:lstStyle/>
          <a:p>
            <a:r>
              <a:rPr lang="es-MX" sz="1400" b="1">
                <a:solidFill>
                  <a:srgbClr val="422B7C"/>
                </a:solidFill>
                <a:latin typeface="Sofia Pro SemiBold" panose="020B0000000000000000" pitchFamily="34" charset="0"/>
              </a:rPr>
              <a:t>SF, ENTES</a:t>
            </a:r>
          </a:p>
        </p:txBody>
      </p:sp>
      <p:sp>
        <p:nvSpPr>
          <p:cNvPr id="30" name="CuadroTexto 29">
            <a:extLst>
              <a:ext uri="{FF2B5EF4-FFF2-40B4-BE49-F238E27FC236}">
                <a16:creationId xmlns:a16="http://schemas.microsoft.com/office/drawing/2014/main" id="{054E9CAA-3A52-5052-ABC5-433F7AD57576}"/>
              </a:ext>
            </a:extLst>
          </p:cNvPr>
          <p:cNvSpPr txBox="1"/>
          <p:nvPr/>
        </p:nvSpPr>
        <p:spPr>
          <a:xfrm>
            <a:off x="2152597" y="3779164"/>
            <a:ext cx="1778852" cy="276999"/>
          </a:xfrm>
          <a:prstGeom prst="rect">
            <a:avLst/>
          </a:prstGeom>
          <a:noFill/>
        </p:spPr>
        <p:txBody>
          <a:bodyPr wrap="square" rtlCol="0">
            <a:spAutoFit/>
          </a:bodyPr>
          <a:lstStyle/>
          <a:p>
            <a:r>
              <a:rPr lang="es-MX" sz="1200" b="1">
                <a:solidFill>
                  <a:srgbClr val="422B7C"/>
                </a:solidFill>
                <a:latin typeface="Sofia Pro SemiBold" panose="020B0000000000000000" pitchFamily="34" charset="0"/>
              </a:rPr>
              <a:t>CONGRESO ESTATAL</a:t>
            </a:r>
          </a:p>
        </p:txBody>
      </p:sp>
      <p:sp>
        <p:nvSpPr>
          <p:cNvPr id="31" name="CuadroTexto 30">
            <a:extLst>
              <a:ext uri="{FF2B5EF4-FFF2-40B4-BE49-F238E27FC236}">
                <a16:creationId xmlns:a16="http://schemas.microsoft.com/office/drawing/2014/main" id="{E6172D7B-DA9E-C00A-8810-9C8766FB288D}"/>
              </a:ext>
            </a:extLst>
          </p:cNvPr>
          <p:cNvSpPr txBox="1"/>
          <p:nvPr/>
        </p:nvSpPr>
        <p:spPr>
          <a:xfrm>
            <a:off x="2799128" y="4375871"/>
            <a:ext cx="1850627" cy="276999"/>
          </a:xfrm>
          <a:prstGeom prst="rect">
            <a:avLst/>
          </a:prstGeom>
          <a:noFill/>
        </p:spPr>
        <p:txBody>
          <a:bodyPr wrap="square" rtlCol="0">
            <a:spAutoFit/>
          </a:bodyPr>
          <a:lstStyle/>
          <a:p>
            <a:r>
              <a:rPr lang="es-MX" sz="1200" b="1">
                <a:solidFill>
                  <a:srgbClr val="422B7C"/>
                </a:solidFill>
                <a:latin typeface="Sofia Pro SemiBold" panose="020B0000000000000000" pitchFamily="34" charset="0"/>
              </a:rPr>
              <a:t>SF, SFP y CGPI / ENTES</a:t>
            </a:r>
          </a:p>
        </p:txBody>
      </p:sp>
      <p:sp>
        <p:nvSpPr>
          <p:cNvPr id="32" name="CuadroTexto 31">
            <a:extLst>
              <a:ext uri="{FF2B5EF4-FFF2-40B4-BE49-F238E27FC236}">
                <a16:creationId xmlns:a16="http://schemas.microsoft.com/office/drawing/2014/main" id="{0268F69F-A203-4E1F-1832-8B680EE3E21C}"/>
              </a:ext>
            </a:extLst>
          </p:cNvPr>
          <p:cNvSpPr txBox="1"/>
          <p:nvPr/>
        </p:nvSpPr>
        <p:spPr>
          <a:xfrm>
            <a:off x="3265587" y="5001986"/>
            <a:ext cx="2091831" cy="276999"/>
          </a:xfrm>
          <a:prstGeom prst="rect">
            <a:avLst/>
          </a:prstGeom>
          <a:noFill/>
        </p:spPr>
        <p:txBody>
          <a:bodyPr wrap="square" rtlCol="0">
            <a:spAutoFit/>
          </a:bodyPr>
          <a:lstStyle/>
          <a:p>
            <a:r>
              <a:rPr lang="es-MX" sz="1200" b="1">
                <a:solidFill>
                  <a:srgbClr val="422B7C"/>
                </a:solidFill>
                <a:latin typeface="Sofia Pro SemiBold" panose="020B0000000000000000" pitchFamily="34" charset="0"/>
              </a:rPr>
              <a:t>SFP y CGPI – OFS / ENTES</a:t>
            </a:r>
          </a:p>
        </p:txBody>
      </p:sp>
      <p:sp>
        <p:nvSpPr>
          <p:cNvPr id="33" name="CuadroTexto 32">
            <a:extLst>
              <a:ext uri="{FF2B5EF4-FFF2-40B4-BE49-F238E27FC236}">
                <a16:creationId xmlns:a16="http://schemas.microsoft.com/office/drawing/2014/main" id="{CDDC4DAD-B6A9-EF1A-0DEE-C1C02E239654}"/>
              </a:ext>
            </a:extLst>
          </p:cNvPr>
          <p:cNvSpPr txBox="1"/>
          <p:nvPr/>
        </p:nvSpPr>
        <p:spPr>
          <a:xfrm>
            <a:off x="3836116" y="5511719"/>
            <a:ext cx="2175572" cy="276999"/>
          </a:xfrm>
          <a:prstGeom prst="rect">
            <a:avLst/>
          </a:prstGeom>
          <a:noFill/>
        </p:spPr>
        <p:txBody>
          <a:bodyPr wrap="square" rtlCol="0">
            <a:spAutoFit/>
          </a:bodyPr>
          <a:lstStyle/>
          <a:p>
            <a:r>
              <a:rPr lang="es-MX" sz="1200" b="1">
                <a:solidFill>
                  <a:srgbClr val="422B7C"/>
                </a:solidFill>
                <a:latin typeface="Sofia Pro SemiBold" panose="020B0000000000000000" pitchFamily="34" charset="0"/>
              </a:rPr>
              <a:t>SFP, CGPI y EVALUADORES</a:t>
            </a:r>
          </a:p>
        </p:txBody>
      </p:sp>
      <p:sp>
        <p:nvSpPr>
          <p:cNvPr id="34" name="CuadroTexto 33">
            <a:extLst>
              <a:ext uri="{FF2B5EF4-FFF2-40B4-BE49-F238E27FC236}">
                <a16:creationId xmlns:a16="http://schemas.microsoft.com/office/drawing/2014/main" id="{8A432BDD-CDCF-0AEC-2347-DC5D6069C0B0}"/>
              </a:ext>
            </a:extLst>
          </p:cNvPr>
          <p:cNvSpPr txBox="1"/>
          <p:nvPr/>
        </p:nvSpPr>
        <p:spPr>
          <a:xfrm>
            <a:off x="6071163" y="6107404"/>
            <a:ext cx="569481" cy="307777"/>
          </a:xfrm>
          <a:prstGeom prst="rect">
            <a:avLst/>
          </a:prstGeom>
          <a:noFill/>
        </p:spPr>
        <p:txBody>
          <a:bodyPr wrap="square" rtlCol="0">
            <a:spAutoFit/>
          </a:bodyPr>
          <a:lstStyle/>
          <a:p>
            <a:r>
              <a:rPr lang="es-MX" sz="1400" b="1">
                <a:solidFill>
                  <a:srgbClr val="422B7C"/>
                </a:solidFill>
                <a:latin typeface="Sofia Pro SemiBold" panose="020B0000000000000000" pitchFamily="34" charset="0"/>
              </a:rPr>
              <a:t>OFS</a:t>
            </a:r>
          </a:p>
        </p:txBody>
      </p:sp>
      <p:sp>
        <p:nvSpPr>
          <p:cNvPr id="36" name="CuadroTexto 35">
            <a:extLst>
              <a:ext uri="{FF2B5EF4-FFF2-40B4-BE49-F238E27FC236}">
                <a16:creationId xmlns:a16="http://schemas.microsoft.com/office/drawing/2014/main" id="{B8FCF94F-4274-75D4-0947-E6CFE1AEC4D8}"/>
              </a:ext>
            </a:extLst>
          </p:cNvPr>
          <p:cNvSpPr txBox="1"/>
          <p:nvPr/>
        </p:nvSpPr>
        <p:spPr>
          <a:xfrm>
            <a:off x="2564086" y="3180319"/>
            <a:ext cx="385042" cy="307777"/>
          </a:xfrm>
          <a:prstGeom prst="rect">
            <a:avLst/>
          </a:prstGeom>
          <a:noFill/>
        </p:spPr>
        <p:txBody>
          <a:bodyPr wrap="none" rtlCol="0">
            <a:spAutoFit/>
          </a:bodyPr>
          <a:lstStyle/>
          <a:p>
            <a:r>
              <a:rPr lang="es-MX" sz="1400" b="1">
                <a:solidFill>
                  <a:srgbClr val="422B7C"/>
                </a:solidFill>
                <a:latin typeface="Sofia Pro SemiBold" panose="020B0000000000000000" pitchFamily="34" charset="0"/>
              </a:rPr>
              <a:t>SF</a:t>
            </a:r>
          </a:p>
        </p:txBody>
      </p:sp>
      <p:sp>
        <p:nvSpPr>
          <p:cNvPr id="28" name="CuadroTexto 27">
            <a:extLst>
              <a:ext uri="{FF2B5EF4-FFF2-40B4-BE49-F238E27FC236}">
                <a16:creationId xmlns:a16="http://schemas.microsoft.com/office/drawing/2014/main" id="{AE269597-FB88-007D-A3D8-58491D41A553}"/>
              </a:ext>
            </a:extLst>
          </p:cNvPr>
          <p:cNvSpPr txBox="1"/>
          <p:nvPr/>
        </p:nvSpPr>
        <p:spPr>
          <a:xfrm>
            <a:off x="844097" y="1944113"/>
            <a:ext cx="972475" cy="461665"/>
          </a:xfrm>
          <a:prstGeom prst="rect">
            <a:avLst/>
          </a:prstGeom>
          <a:solidFill>
            <a:schemeClr val="bg1"/>
          </a:solidFill>
        </p:spPr>
        <p:txBody>
          <a:bodyPr wrap="square" lIns="91440" tIns="45720" rIns="91440" bIns="45720" rtlCol="0" anchor="t">
            <a:spAutoFit/>
          </a:bodyPr>
          <a:lstStyle/>
          <a:p>
            <a:pPr algn="ctr"/>
            <a:r>
              <a:rPr lang="es-MX" sz="1200" b="1" dirty="0">
                <a:solidFill>
                  <a:srgbClr val="422B7C"/>
                </a:solidFill>
                <a:latin typeface="Sofia Pro SemiBold" panose="020B0000000000000000" pitchFamily="34" charset="0"/>
              </a:rPr>
              <a:t>SF y CGPI, ENTES</a:t>
            </a:r>
          </a:p>
        </p:txBody>
      </p:sp>
      <p:sp>
        <p:nvSpPr>
          <p:cNvPr id="39" name="Flecha: pentágono 38">
            <a:extLst>
              <a:ext uri="{FF2B5EF4-FFF2-40B4-BE49-F238E27FC236}">
                <a16:creationId xmlns:a16="http://schemas.microsoft.com/office/drawing/2014/main" id="{21EEECE3-D1A1-0C52-A37C-1113F71A3042}"/>
              </a:ext>
            </a:extLst>
          </p:cNvPr>
          <p:cNvSpPr/>
          <p:nvPr/>
        </p:nvSpPr>
        <p:spPr>
          <a:xfrm rot="5400000">
            <a:off x="1943343" y="1784994"/>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2" name="Flecha: pentágono 41">
            <a:extLst>
              <a:ext uri="{FF2B5EF4-FFF2-40B4-BE49-F238E27FC236}">
                <a16:creationId xmlns:a16="http://schemas.microsoft.com/office/drawing/2014/main" id="{5297E4E9-FE45-08E0-2486-596157965B81}"/>
              </a:ext>
            </a:extLst>
          </p:cNvPr>
          <p:cNvSpPr/>
          <p:nvPr/>
        </p:nvSpPr>
        <p:spPr>
          <a:xfrm rot="5400000">
            <a:off x="2502602" y="2330027"/>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Flecha: pentágono 42">
            <a:extLst>
              <a:ext uri="{FF2B5EF4-FFF2-40B4-BE49-F238E27FC236}">
                <a16:creationId xmlns:a16="http://schemas.microsoft.com/office/drawing/2014/main" id="{E5C4906D-6895-DFE9-9232-9A899EF0D8AE}"/>
              </a:ext>
            </a:extLst>
          </p:cNvPr>
          <p:cNvSpPr/>
          <p:nvPr/>
        </p:nvSpPr>
        <p:spPr>
          <a:xfrm rot="5400000">
            <a:off x="3200088" y="2892044"/>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4" name="Flecha: pentágono 43">
            <a:extLst>
              <a:ext uri="{FF2B5EF4-FFF2-40B4-BE49-F238E27FC236}">
                <a16:creationId xmlns:a16="http://schemas.microsoft.com/office/drawing/2014/main" id="{D1A17AC9-D584-DE97-96B6-FB82353EF34D}"/>
              </a:ext>
            </a:extLst>
          </p:cNvPr>
          <p:cNvSpPr/>
          <p:nvPr/>
        </p:nvSpPr>
        <p:spPr>
          <a:xfrm rot="5400000">
            <a:off x="4009071" y="3609601"/>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5" name="Flecha: pentágono 44">
            <a:extLst>
              <a:ext uri="{FF2B5EF4-FFF2-40B4-BE49-F238E27FC236}">
                <a16:creationId xmlns:a16="http://schemas.microsoft.com/office/drawing/2014/main" id="{B7CDD569-3248-D2D7-E33E-6EFDF3133A4E}"/>
              </a:ext>
            </a:extLst>
          </p:cNvPr>
          <p:cNvSpPr/>
          <p:nvPr/>
        </p:nvSpPr>
        <p:spPr>
          <a:xfrm rot="5400000">
            <a:off x="4778902" y="4100223"/>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6" name="Flecha: pentágono 45">
            <a:extLst>
              <a:ext uri="{FF2B5EF4-FFF2-40B4-BE49-F238E27FC236}">
                <a16:creationId xmlns:a16="http://schemas.microsoft.com/office/drawing/2014/main" id="{E94EF75D-3951-5CB9-2742-5D865766CDE9}"/>
              </a:ext>
            </a:extLst>
          </p:cNvPr>
          <p:cNvSpPr/>
          <p:nvPr/>
        </p:nvSpPr>
        <p:spPr>
          <a:xfrm rot="5400000">
            <a:off x="5530241" y="4835478"/>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7" name="Flecha: pentágono 46">
            <a:extLst>
              <a:ext uri="{FF2B5EF4-FFF2-40B4-BE49-F238E27FC236}">
                <a16:creationId xmlns:a16="http://schemas.microsoft.com/office/drawing/2014/main" id="{5F6C49D3-EC01-A74B-F9B7-39B7F695FB91}"/>
              </a:ext>
            </a:extLst>
          </p:cNvPr>
          <p:cNvSpPr/>
          <p:nvPr/>
        </p:nvSpPr>
        <p:spPr>
          <a:xfrm rot="5400000">
            <a:off x="6124790" y="5331427"/>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8" name="Flecha: pentágono 47">
            <a:extLst>
              <a:ext uri="{FF2B5EF4-FFF2-40B4-BE49-F238E27FC236}">
                <a16:creationId xmlns:a16="http://schemas.microsoft.com/office/drawing/2014/main" id="{EB923071-144D-A1EE-9C00-2330FD37C7BB}"/>
              </a:ext>
            </a:extLst>
          </p:cNvPr>
          <p:cNvSpPr/>
          <p:nvPr/>
        </p:nvSpPr>
        <p:spPr>
          <a:xfrm rot="5400000">
            <a:off x="6824359" y="5832634"/>
            <a:ext cx="173935" cy="143864"/>
          </a:xfrm>
          <a:prstGeom prst="homePlate">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9" name="CuadroTexto 48">
            <a:extLst>
              <a:ext uri="{FF2B5EF4-FFF2-40B4-BE49-F238E27FC236}">
                <a16:creationId xmlns:a16="http://schemas.microsoft.com/office/drawing/2014/main" id="{6D3242EF-8A0D-20B9-169C-08190EBD6764}"/>
              </a:ext>
            </a:extLst>
          </p:cNvPr>
          <p:cNvSpPr txBox="1"/>
          <p:nvPr/>
        </p:nvSpPr>
        <p:spPr>
          <a:xfrm>
            <a:off x="1275641" y="645831"/>
            <a:ext cx="9621667" cy="646331"/>
          </a:xfrm>
          <a:prstGeom prst="rect">
            <a:avLst/>
          </a:prstGeom>
          <a:noFill/>
        </p:spPr>
        <p:txBody>
          <a:bodyPr wrap="square" lIns="91440" tIns="45720" rIns="91440" bIns="45720" rtlCol="0" anchor="t">
            <a:spAutoFit/>
          </a:bodyPr>
          <a:lstStyle/>
          <a:p>
            <a:r>
              <a:rPr lang="es-MX" sz="3600" b="1">
                <a:solidFill>
                  <a:srgbClr val="BDB091"/>
                </a:solidFill>
                <a:latin typeface="Sofia Pro SemiBold" panose="020B0000000000000000" pitchFamily="34" charset="0"/>
              </a:rPr>
              <a:t>4. ETAPAS DEL PROCESO PRESUPUESTARIO</a:t>
            </a:r>
          </a:p>
        </p:txBody>
      </p:sp>
      <p:sp>
        <p:nvSpPr>
          <p:cNvPr id="50" name="Rectángulo: esquinas redondeadas 49">
            <a:extLst>
              <a:ext uri="{FF2B5EF4-FFF2-40B4-BE49-F238E27FC236}">
                <a16:creationId xmlns:a16="http://schemas.microsoft.com/office/drawing/2014/main" id="{410243B8-12A9-9887-1FDA-0F91D1147054}"/>
              </a:ext>
            </a:extLst>
          </p:cNvPr>
          <p:cNvSpPr/>
          <p:nvPr/>
        </p:nvSpPr>
        <p:spPr>
          <a:xfrm rot="5400000">
            <a:off x="9209535" y="4245331"/>
            <a:ext cx="3669714" cy="733733"/>
          </a:xfrm>
          <a:prstGeom prst="roundRect">
            <a:avLst/>
          </a:prstGeom>
          <a:solidFill>
            <a:srgbClr val="EFECE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000" b="1">
                <a:solidFill>
                  <a:schemeClr val="tx1"/>
                </a:solidFill>
              </a:rPr>
              <a:t>Sistema de Evaluación del Desempeño (SED)</a:t>
            </a:r>
          </a:p>
        </p:txBody>
      </p:sp>
      <p:grpSp>
        <p:nvGrpSpPr>
          <p:cNvPr id="2" name="Grupo 1">
            <a:extLst>
              <a:ext uri="{FF2B5EF4-FFF2-40B4-BE49-F238E27FC236}">
                <a16:creationId xmlns:a16="http://schemas.microsoft.com/office/drawing/2014/main" id="{96174A01-E340-C751-BDF4-E96481EE6530}"/>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67786FF1-2C7F-7FD9-3D5E-FA5F2F4AA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6" name="Imagen 15" descr="Imagen que contiene Interfaz de usuario gráfica&#10;&#10;Descripción generada automáticamente">
              <a:extLst>
                <a:ext uri="{FF2B5EF4-FFF2-40B4-BE49-F238E27FC236}">
                  <a16:creationId xmlns:a16="http://schemas.microsoft.com/office/drawing/2014/main" id="{90A4638C-597E-77B3-6153-7B221601DB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7" name="Conector recto 16">
              <a:extLst>
                <a:ext uri="{FF2B5EF4-FFF2-40B4-BE49-F238E27FC236}">
                  <a16:creationId xmlns:a16="http://schemas.microsoft.com/office/drawing/2014/main" id="{3D49FBFD-CA82-51F3-0AC5-7F9AB6173E1E}"/>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713783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9" name="CuadroTexto 48">
            <a:extLst>
              <a:ext uri="{FF2B5EF4-FFF2-40B4-BE49-F238E27FC236}">
                <a16:creationId xmlns:a16="http://schemas.microsoft.com/office/drawing/2014/main" id="{6D3242EF-8A0D-20B9-169C-08190EBD6764}"/>
              </a:ext>
            </a:extLst>
          </p:cNvPr>
          <p:cNvSpPr txBox="1"/>
          <p:nvPr/>
        </p:nvSpPr>
        <p:spPr>
          <a:xfrm>
            <a:off x="993138" y="1051500"/>
            <a:ext cx="10113650" cy="646331"/>
          </a:xfrm>
          <a:prstGeom prst="rect">
            <a:avLst/>
          </a:prstGeom>
          <a:noFill/>
        </p:spPr>
        <p:txBody>
          <a:bodyPr wrap="square" rtlCol="0">
            <a:spAutoFit/>
          </a:bodyPr>
          <a:lstStyle/>
          <a:p>
            <a:r>
              <a:rPr lang="es-MX" sz="3600" b="1" dirty="0">
                <a:solidFill>
                  <a:srgbClr val="BDB091"/>
                </a:solidFill>
                <a:latin typeface="Sofia Pro SemiBold" panose="020B0000000000000000" pitchFamily="34" charset="0"/>
              </a:rPr>
              <a:t>5. SISTEMA DE EVALUACIÓN DEL DESEMPEÑO</a:t>
            </a:r>
          </a:p>
        </p:txBody>
      </p:sp>
      <p:sp>
        <p:nvSpPr>
          <p:cNvPr id="3" name="CuadroTexto 2">
            <a:extLst>
              <a:ext uri="{FF2B5EF4-FFF2-40B4-BE49-F238E27FC236}">
                <a16:creationId xmlns:a16="http://schemas.microsoft.com/office/drawing/2014/main" id="{EC50A701-31E1-0741-499A-74A37E65CD10}"/>
              </a:ext>
            </a:extLst>
          </p:cNvPr>
          <p:cNvSpPr txBox="1"/>
          <p:nvPr/>
        </p:nvSpPr>
        <p:spPr>
          <a:xfrm>
            <a:off x="846889" y="2262634"/>
            <a:ext cx="10376301" cy="3416320"/>
          </a:xfrm>
          <a:prstGeom prst="rect">
            <a:avLst/>
          </a:prstGeom>
          <a:noFill/>
        </p:spPr>
        <p:txBody>
          <a:bodyPr wrap="square" lIns="91440" tIns="45720" rIns="91440" bIns="45720" anchor="t">
            <a:spAutoFit/>
          </a:bodyPr>
          <a:lstStyle/>
          <a:p>
            <a:pPr algn="just"/>
            <a:r>
              <a:rPr lang="es-ES" sz="2000" b="0" i="0" u="none" strike="noStrike" baseline="0" dirty="0"/>
              <a:t>El Sistema de Evaluación del Desempeño (SED) </a:t>
            </a:r>
            <a:r>
              <a:rPr lang="es-ES" sz="2000" dirty="0"/>
              <a:t>es </a:t>
            </a:r>
            <a:r>
              <a:rPr lang="es-ES" sz="2000" b="0" i="0" u="none" strike="noStrike" baseline="0" dirty="0"/>
              <a:t>el </a:t>
            </a:r>
            <a:r>
              <a:rPr lang="es-ES" sz="2000" b="1" i="0" u="none" strike="noStrike" baseline="0" dirty="0">
                <a:latin typeface="Sofia Pro SemiBold" panose="020B0000000000000000" pitchFamily="34" charset="0"/>
              </a:rPr>
              <a:t>conjunto de elementos metodológicos que permiten realizar una valoración objetiva del desempeño de los programas, bajo los principios de verificación del grado de cumplimiento de metas y objetivos, con base en indicadores estratégicos y de gestión</a:t>
            </a:r>
            <a:r>
              <a:rPr lang="es-ES" sz="2000" b="1" i="0" u="none" strike="noStrike" baseline="0" dirty="0"/>
              <a:t> </a:t>
            </a:r>
            <a:r>
              <a:rPr lang="es-ES" sz="2000" b="0" i="0" u="none" strike="noStrike" baseline="0" dirty="0"/>
              <a:t>que permitan conocer el impacto social y económico de los programas y de los proyectos, a fin de: </a:t>
            </a:r>
          </a:p>
          <a:p>
            <a:pPr algn="just"/>
            <a:endParaRPr lang="es-ES" sz="2000" b="0" i="0" u="none" strike="noStrike" baseline="0" dirty="0"/>
          </a:p>
          <a:p>
            <a:pPr lvl="1" algn="just"/>
            <a:r>
              <a:rPr lang="es-ES" sz="1600" b="1" i="0" u="none" strike="noStrike" baseline="0" dirty="0">
                <a:latin typeface="Sofia Pro SemiBold" panose="020B0000000000000000" pitchFamily="34" charset="0"/>
              </a:rPr>
              <a:t>1. </a:t>
            </a:r>
            <a:r>
              <a:rPr lang="es-ES" sz="1600" i="0" u="none" strike="noStrike" baseline="0" dirty="0"/>
              <a:t>Conocer los resultados del ejercicio de los recursos y el impacto social y económico de los programas. </a:t>
            </a:r>
          </a:p>
          <a:p>
            <a:pPr lvl="1" algn="just"/>
            <a:endParaRPr lang="es-ES" sz="1600" b="1" i="0" u="none" strike="noStrike" baseline="0" dirty="0"/>
          </a:p>
          <a:p>
            <a:pPr lvl="1" algn="just"/>
            <a:r>
              <a:rPr lang="es-ES" sz="1600" b="1" i="0" u="none" strike="noStrike" baseline="0" dirty="0">
                <a:latin typeface="Sofia Pro SemiBold" panose="020B0000000000000000" pitchFamily="34" charset="0"/>
              </a:rPr>
              <a:t>2. </a:t>
            </a:r>
            <a:r>
              <a:rPr lang="es-ES" sz="1600" i="0" u="none" strike="noStrike" baseline="0" dirty="0"/>
              <a:t>Identificar la eficacia, eficiencia, economía y calidad del gasto. </a:t>
            </a:r>
          </a:p>
          <a:p>
            <a:pPr lvl="1" algn="just"/>
            <a:endParaRPr lang="es-ES" sz="1600" b="1" i="0" u="none" strike="noStrike" baseline="0" dirty="0"/>
          </a:p>
          <a:p>
            <a:pPr lvl="1" algn="just"/>
            <a:r>
              <a:rPr lang="es-ES" sz="1600" b="1" i="0" u="none" strike="noStrike" baseline="0" dirty="0">
                <a:latin typeface="Sofia Pro SemiBold" panose="020B0000000000000000" pitchFamily="34" charset="0"/>
              </a:rPr>
              <a:t>3. </a:t>
            </a:r>
            <a:r>
              <a:rPr lang="es-ES" sz="1600" i="0" u="none" strike="noStrike" baseline="0" dirty="0"/>
              <a:t>Mejorar la calidad del gasto mediante una mayor productividad y eficiencia de los procesos gubernamentales. </a:t>
            </a:r>
          </a:p>
        </p:txBody>
      </p:sp>
      <p:grpSp>
        <p:nvGrpSpPr>
          <p:cNvPr id="2" name="Grupo 1">
            <a:extLst>
              <a:ext uri="{FF2B5EF4-FFF2-40B4-BE49-F238E27FC236}">
                <a16:creationId xmlns:a16="http://schemas.microsoft.com/office/drawing/2014/main" id="{2B1FFC13-71AD-480A-E5D2-3AA6E3AFC98A}"/>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13043410-2D94-BC94-436B-74DEC280F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1A478BFE-917F-3703-4996-02A371A4BC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59963EA9-4FB0-61AB-AE21-5B02B6CB4B08}"/>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393745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2" name="Rectángulo 111">
            <a:extLst>
              <a:ext uri="{FF2B5EF4-FFF2-40B4-BE49-F238E27FC236}">
                <a16:creationId xmlns:a16="http://schemas.microsoft.com/office/drawing/2014/main" id="{83F0C187-0EDC-78AB-3625-FFC5CED655DB}"/>
              </a:ext>
            </a:extLst>
          </p:cNvPr>
          <p:cNvSpPr/>
          <p:nvPr/>
        </p:nvSpPr>
        <p:spPr>
          <a:xfrm>
            <a:off x="3098291" y="2280662"/>
            <a:ext cx="6057741" cy="3535156"/>
          </a:xfrm>
          <a:prstGeom prst="rect">
            <a:avLst/>
          </a:prstGeom>
          <a:solidFill>
            <a:srgbClr val="BDB0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4" name="Rectángulo 43">
            <a:extLst>
              <a:ext uri="{FF2B5EF4-FFF2-40B4-BE49-F238E27FC236}">
                <a16:creationId xmlns:a16="http://schemas.microsoft.com/office/drawing/2014/main" id="{5771F314-3FDA-567B-A3BE-EDC371745F9C}"/>
              </a:ext>
            </a:extLst>
          </p:cNvPr>
          <p:cNvSpPr/>
          <p:nvPr/>
        </p:nvSpPr>
        <p:spPr>
          <a:xfrm>
            <a:off x="5445730" y="2502847"/>
            <a:ext cx="1836385" cy="2726630"/>
          </a:xfrm>
          <a:prstGeom prst="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 name="CuadroTexto 3">
            <a:extLst>
              <a:ext uri="{FF2B5EF4-FFF2-40B4-BE49-F238E27FC236}">
                <a16:creationId xmlns:a16="http://schemas.microsoft.com/office/drawing/2014/main" id="{775CAC8C-F3F9-DEAF-82C9-02AE2C22142C}"/>
              </a:ext>
            </a:extLst>
          </p:cNvPr>
          <p:cNvSpPr txBox="1"/>
          <p:nvPr/>
        </p:nvSpPr>
        <p:spPr>
          <a:xfrm>
            <a:off x="2174450" y="1038533"/>
            <a:ext cx="7770076" cy="646331"/>
          </a:xfrm>
          <a:prstGeom prst="rect">
            <a:avLst/>
          </a:prstGeom>
          <a:noFill/>
        </p:spPr>
        <p:txBody>
          <a:bodyPr wrap="none" rtlCol="0">
            <a:spAutoFit/>
          </a:bodyPr>
          <a:lstStyle/>
          <a:p>
            <a:r>
              <a:rPr lang="es-MX" sz="3600" b="1" dirty="0">
                <a:solidFill>
                  <a:srgbClr val="BDB091"/>
                </a:solidFill>
                <a:latin typeface="Sofia Pro SemiBold" panose="020B0000000000000000" pitchFamily="34" charset="0"/>
              </a:rPr>
              <a:t>ELEMENTOS Y OBJETIVOS DEL SED</a:t>
            </a:r>
          </a:p>
        </p:txBody>
      </p:sp>
      <p:sp>
        <p:nvSpPr>
          <p:cNvPr id="13" name="Rectángulo: esquinas redondeadas 12">
            <a:extLst>
              <a:ext uri="{FF2B5EF4-FFF2-40B4-BE49-F238E27FC236}">
                <a16:creationId xmlns:a16="http://schemas.microsoft.com/office/drawing/2014/main" id="{F4243B7A-C11C-BCF9-BF0B-07EF0A0A49B9}"/>
              </a:ext>
            </a:extLst>
          </p:cNvPr>
          <p:cNvSpPr/>
          <p:nvPr/>
        </p:nvSpPr>
        <p:spPr>
          <a:xfrm>
            <a:off x="5620201" y="2807794"/>
            <a:ext cx="1540042" cy="551299"/>
          </a:xfrm>
          <a:prstGeom prst="roundRect">
            <a:avLst/>
          </a:prstGeom>
          <a:solidFill>
            <a:srgbClr val="D6CEBC"/>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Seguimiento</a:t>
            </a:r>
          </a:p>
        </p:txBody>
      </p:sp>
      <p:sp>
        <p:nvSpPr>
          <p:cNvPr id="14" name="Rectángulo: esquinas redondeadas 13">
            <a:extLst>
              <a:ext uri="{FF2B5EF4-FFF2-40B4-BE49-F238E27FC236}">
                <a16:creationId xmlns:a16="http://schemas.microsoft.com/office/drawing/2014/main" id="{66863D26-072C-65E5-2D14-73EB3D342A2A}"/>
              </a:ext>
            </a:extLst>
          </p:cNvPr>
          <p:cNvSpPr/>
          <p:nvPr/>
        </p:nvSpPr>
        <p:spPr>
          <a:xfrm>
            <a:off x="5620201" y="4365483"/>
            <a:ext cx="1540042" cy="551299"/>
          </a:xfrm>
          <a:prstGeom prst="roundRect">
            <a:avLst/>
          </a:prstGeom>
          <a:solidFill>
            <a:srgbClr val="D6CEBC"/>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Evaluación</a:t>
            </a:r>
          </a:p>
        </p:txBody>
      </p:sp>
      <p:sp>
        <p:nvSpPr>
          <p:cNvPr id="15" name="Rectángulo: esquinas redondeadas 14">
            <a:extLst>
              <a:ext uri="{FF2B5EF4-FFF2-40B4-BE49-F238E27FC236}">
                <a16:creationId xmlns:a16="http://schemas.microsoft.com/office/drawing/2014/main" id="{123502B0-411A-4763-9C74-3D2DC7F00678}"/>
              </a:ext>
            </a:extLst>
          </p:cNvPr>
          <p:cNvSpPr/>
          <p:nvPr/>
        </p:nvSpPr>
        <p:spPr>
          <a:xfrm>
            <a:off x="7637821" y="3414986"/>
            <a:ext cx="1329189" cy="917738"/>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rPr>
              <a:t>Información del desempeño</a:t>
            </a:r>
          </a:p>
        </p:txBody>
      </p:sp>
      <p:sp>
        <p:nvSpPr>
          <p:cNvPr id="16" name="Rectángulo: esquinas redondeadas 15">
            <a:extLst>
              <a:ext uri="{FF2B5EF4-FFF2-40B4-BE49-F238E27FC236}">
                <a16:creationId xmlns:a16="http://schemas.microsoft.com/office/drawing/2014/main" id="{7BDE3BAF-8930-4880-D242-45776F01B14A}"/>
              </a:ext>
            </a:extLst>
          </p:cNvPr>
          <p:cNvSpPr/>
          <p:nvPr/>
        </p:nvSpPr>
        <p:spPr>
          <a:xfrm>
            <a:off x="9677324" y="1899737"/>
            <a:ext cx="1727434" cy="1096027"/>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400" b="1" dirty="0">
                <a:solidFill>
                  <a:schemeClr val="tx1"/>
                </a:solidFill>
                <a:latin typeface="Sofia Pro SemiBold" panose="020B0000000000000000" pitchFamily="34" charset="0"/>
              </a:rPr>
              <a:t>Mejora de la políticas y programas públicos</a:t>
            </a:r>
          </a:p>
        </p:txBody>
      </p:sp>
      <p:sp>
        <p:nvSpPr>
          <p:cNvPr id="17" name="Rectángulo: esquinas redondeadas 16">
            <a:extLst>
              <a:ext uri="{FF2B5EF4-FFF2-40B4-BE49-F238E27FC236}">
                <a16:creationId xmlns:a16="http://schemas.microsoft.com/office/drawing/2014/main" id="{2F68DC76-451A-6B1B-BA5B-164420FDEEDF}"/>
              </a:ext>
            </a:extLst>
          </p:cNvPr>
          <p:cNvSpPr/>
          <p:nvPr/>
        </p:nvSpPr>
        <p:spPr>
          <a:xfrm>
            <a:off x="9677324" y="3143220"/>
            <a:ext cx="1727434" cy="716538"/>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400" b="1" dirty="0">
                <a:solidFill>
                  <a:schemeClr val="tx1"/>
                </a:solidFill>
                <a:latin typeface="Sofia Pro SemiBold" panose="020B0000000000000000" pitchFamily="34" charset="0"/>
              </a:rPr>
              <a:t>Decisiones presupuestarias</a:t>
            </a:r>
          </a:p>
        </p:txBody>
      </p:sp>
      <p:sp>
        <p:nvSpPr>
          <p:cNvPr id="18" name="Rectángulo: esquinas redondeadas 17">
            <a:extLst>
              <a:ext uri="{FF2B5EF4-FFF2-40B4-BE49-F238E27FC236}">
                <a16:creationId xmlns:a16="http://schemas.microsoft.com/office/drawing/2014/main" id="{5403559E-E882-78ED-D700-7C513F1444A0}"/>
              </a:ext>
            </a:extLst>
          </p:cNvPr>
          <p:cNvSpPr/>
          <p:nvPr/>
        </p:nvSpPr>
        <p:spPr>
          <a:xfrm>
            <a:off x="9677324" y="4007214"/>
            <a:ext cx="1727434" cy="716538"/>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400" b="1" dirty="0">
                <a:solidFill>
                  <a:schemeClr val="tx1"/>
                </a:solidFill>
                <a:latin typeface="Sofia Pro SemiBold" panose="020B0000000000000000" pitchFamily="34" charset="0"/>
              </a:rPr>
              <a:t>Rendición de cuentas</a:t>
            </a:r>
          </a:p>
        </p:txBody>
      </p:sp>
      <p:sp>
        <p:nvSpPr>
          <p:cNvPr id="19" name="Rectángulo: esquinas redondeadas 18">
            <a:extLst>
              <a:ext uri="{FF2B5EF4-FFF2-40B4-BE49-F238E27FC236}">
                <a16:creationId xmlns:a16="http://schemas.microsoft.com/office/drawing/2014/main" id="{6FAD229F-BB6C-7D89-B0E4-91C277DF41EF}"/>
              </a:ext>
            </a:extLst>
          </p:cNvPr>
          <p:cNvSpPr/>
          <p:nvPr/>
        </p:nvSpPr>
        <p:spPr>
          <a:xfrm>
            <a:off x="9677324" y="4871208"/>
            <a:ext cx="1727434" cy="716538"/>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400" b="1" dirty="0">
                <a:solidFill>
                  <a:schemeClr val="tx1"/>
                </a:solidFill>
                <a:latin typeface="Sofia Pro SemiBold" panose="020B0000000000000000" pitchFamily="34" charset="0"/>
              </a:rPr>
              <a:t>Transparencia</a:t>
            </a:r>
          </a:p>
        </p:txBody>
      </p:sp>
      <p:sp>
        <p:nvSpPr>
          <p:cNvPr id="20" name="Rectángulo: esquinas redondeadas 19">
            <a:extLst>
              <a:ext uri="{FF2B5EF4-FFF2-40B4-BE49-F238E27FC236}">
                <a16:creationId xmlns:a16="http://schemas.microsoft.com/office/drawing/2014/main" id="{062ACCAB-4C18-1FB1-7F6D-AE81C801F1EF}"/>
              </a:ext>
            </a:extLst>
          </p:cNvPr>
          <p:cNvSpPr/>
          <p:nvPr/>
        </p:nvSpPr>
        <p:spPr>
          <a:xfrm>
            <a:off x="9677324" y="5735201"/>
            <a:ext cx="1727434" cy="716538"/>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400" b="1" dirty="0">
                <a:solidFill>
                  <a:schemeClr val="tx1"/>
                </a:solidFill>
                <a:latin typeface="Sofia Pro SemiBold" panose="020B0000000000000000" pitchFamily="34" charset="0"/>
              </a:rPr>
              <a:t>Elevar la calidad del gasto</a:t>
            </a:r>
          </a:p>
        </p:txBody>
      </p:sp>
      <p:cxnSp>
        <p:nvCxnSpPr>
          <p:cNvPr id="21" name="Conector: angular 20">
            <a:extLst>
              <a:ext uri="{FF2B5EF4-FFF2-40B4-BE49-F238E27FC236}">
                <a16:creationId xmlns:a16="http://schemas.microsoft.com/office/drawing/2014/main" id="{26367ABA-7586-5D18-EA60-F1B18D05F809}"/>
              </a:ext>
            </a:extLst>
          </p:cNvPr>
          <p:cNvCxnSpPr>
            <a:cxnSpLocks/>
            <a:stCxn id="15" idx="0"/>
            <a:endCxn id="5" idx="0"/>
          </p:cNvCxnSpPr>
          <p:nvPr/>
        </p:nvCxnSpPr>
        <p:spPr>
          <a:xfrm rot="16200000" flipV="1">
            <a:off x="4509133" y="-378297"/>
            <a:ext cx="1046903" cy="6539664"/>
          </a:xfrm>
          <a:prstGeom prst="bentConnector3">
            <a:avLst>
              <a:gd name="adj1" fmla="val 121836"/>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ector: angular 23">
            <a:extLst>
              <a:ext uri="{FF2B5EF4-FFF2-40B4-BE49-F238E27FC236}">
                <a16:creationId xmlns:a16="http://schemas.microsoft.com/office/drawing/2014/main" id="{A03BF437-64DE-3679-322B-25E7001DAF19}"/>
              </a:ext>
            </a:extLst>
          </p:cNvPr>
          <p:cNvCxnSpPr>
            <a:cxnSpLocks/>
            <a:stCxn id="15" idx="3"/>
            <a:endCxn id="16" idx="1"/>
          </p:cNvCxnSpPr>
          <p:nvPr/>
        </p:nvCxnSpPr>
        <p:spPr>
          <a:xfrm flipV="1">
            <a:off x="8967010" y="2447751"/>
            <a:ext cx="710314" cy="1426104"/>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angular 26">
            <a:extLst>
              <a:ext uri="{FF2B5EF4-FFF2-40B4-BE49-F238E27FC236}">
                <a16:creationId xmlns:a16="http://schemas.microsoft.com/office/drawing/2014/main" id="{198FCFA1-F2D8-23D4-54F0-BA7FA27DC644}"/>
              </a:ext>
            </a:extLst>
          </p:cNvPr>
          <p:cNvCxnSpPr>
            <a:cxnSpLocks/>
            <a:stCxn id="15" idx="3"/>
            <a:endCxn id="17" idx="1"/>
          </p:cNvCxnSpPr>
          <p:nvPr/>
        </p:nvCxnSpPr>
        <p:spPr>
          <a:xfrm flipV="1">
            <a:off x="8967010" y="3501489"/>
            <a:ext cx="710314" cy="372366"/>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B122C761-DE17-7FBA-BDB4-B868243A9FBE}"/>
              </a:ext>
            </a:extLst>
          </p:cNvPr>
          <p:cNvCxnSpPr>
            <a:cxnSpLocks/>
            <a:stCxn id="15" idx="3"/>
            <a:endCxn id="18" idx="1"/>
          </p:cNvCxnSpPr>
          <p:nvPr/>
        </p:nvCxnSpPr>
        <p:spPr>
          <a:xfrm>
            <a:off x="8967010" y="3873855"/>
            <a:ext cx="710314" cy="491628"/>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ector: angular 32">
            <a:extLst>
              <a:ext uri="{FF2B5EF4-FFF2-40B4-BE49-F238E27FC236}">
                <a16:creationId xmlns:a16="http://schemas.microsoft.com/office/drawing/2014/main" id="{29825C8F-4145-2402-9993-95600881A997}"/>
              </a:ext>
            </a:extLst>
          </p:cNvPr>
          <p:cNvCxnSpPr>
            <a:cxnSpLocks/>
            <a:stCxn id="15" idx="3"/>
            <a:endCxn id="19" idx="1"/>
          </p:cNvCxnSpPr>
          <p:nvPr/>
        </p:nvCxnSpPr>
        <p:spPr>
          <a:xfrm>
            <a:off x="8967010" y="3873855"/>
            <a:ext cx="710314" cy="1355622"/>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ector: angular 35">
            <a:extLst>
              <a:ext uri="{FF2B5EF4-FFF2-40B4-BE49-F238E27FC236}">
                <a16:creationId xmlns:a16="http://schemas.microsoft.com/office/drawing/2014/main" id="{4D899662-C684-8363-43B9-7D88ADAEBDE8}"/>
              </a:ext>
            </a:extLst>
          </p:cNvPr>
          <p:cNvCxnSpPr>
            <a:cxnSpLocks/>
            <a:stCxn id="15" idx="3"/>
            <a:endCxn id="20" idx="1"/>
          </p:cNvCxnSpPr>
          <p:nvPr/>
        </p:nvCxnSpPr>
        <p:spPr>
          <a:xfrm>
            <a:off x="8967010" y="3873855"/>
            <a:ext cx="710314" cy="2219615"/>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ector: angular 38">
            <a:extLst>
              <a:ext uri="{FF2B5EF4-FFF2-40B4-BE49-F238E27FC236}">
                <a16:creationId xmlns:a16="http://schemas.microsoft.com/office/drawing/2014/main" id="{A4CDB4C4-FC40-D4DD-CE10-2700346E1A3C}"/>
              </a:ext>
            </a:extLst>
          </p:cNvPr>
          <p:cNvCxnSpPr>
            <a:cxnSpLocks/>
            <a:stCxn id="8" idx="2"/>
            <a:endCxn id="14" idx="2"/>
          </p:cNvCxnSpPr>
          <p:nvPr/>
        </p:nvCxnSpPr>
        <p:spPr>
          <a:xfrm rot="5400000" flipH="1" flipV="1">
            <a:off x="3667278" y="3012256"/>
            <a:ext cx="818418" cy="4627470"/>
          </a:xfrm>
          <a:prstGeom prst="bentConnector3">
            <a:avLst>
              <a:gd name="adj1" fmla="val -27932"/>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sp>
        <p:nvSpPr>
          <p:cNvPr id="5" name="Rectángulo: esquinas redondeadas 4">
            <a:extLst>
              <a:ext uri="{FF2B5EF4-FFF2-40B4-BE49-F238E27FC236}">
                <a16:creationId xmlns:a16="http://schemas.microsoft.com/office/drawing/2014/main" id="{B7D287CF-A99E-283C-C5C9-101FD99DEEC7}"/>
              </a:ext>
            </a:extLst>
          </p:cNvPr>
          <p:cNvSpPr/>
          <p:nvPr/>
        </p:nvSpPr>
        <p:spPr>
          <a:xfrm>
            <a:off x="745482" y="2368083"/>
            <a:ext cx="2034540" cy="551299"/>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dirty="0">
                <a:solidFill>
                  <a:schemeClr val="tx1"/>
                </a:solidFill>
                <a:latin typeface="Sofia Pro SemiBold" panose="020B0000000000000000" pitchFamily="34" charset="0"/>
              </a:rPr>
              <a:t>PLANEACIÓN</a:t>
            </a:r>
          </a:p>
        </p:txBody>
      </p:sp>
      <p:sp>
        <p:nvSpPr>
          <p:cNvPr id="6" name="Rectángulo: esquinas redondeadas 5">
            <a:extLst>
              <a:ext uri="{FF2B5EF4-FFF2-40B4-BE49-F238E27FC236}">
                <a16:creationId xmlns:a16="http://schemas.microsoft.com/office/drawing/2014/main" id="{E3330EEA-57B8-1235-E31D-BA0960BBF96C}"/>
              </a:ext>
            </a:extLst>
          </p:cNvPr>
          <p:cNvSpPr/>
          <p:nvPr/>
        </p:nvSpPr>
        <p:spPr>
          <a:xfrm>
            <a:off x="757514" y="3236428"/>
            <a:ext cx="2034540" cy="551299"/>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latin typeface="Sofia Pro SemiBold" panose="020B0000000000000000" pitchFamily="34" charset="0"/>
              </a:rPr>
              <a:t>PROGRAMACIÓN</a:t>
            </a:r>
          </a:p>
        </p:txBody>
      </p:sp>
      <p:sp>
        <p:nvSpPr>
          <p:cNvPr id="7" name="Rectángulo: esquinas redondeadas 6">
            <a:extLst>
              <a:ext uri="{FF2B5EF4-FFF2-40B4-BE49-F238E27FC236}">
                <a16:creationId xmlns:a16="http://schemas.microsoft.com/office/drawing/2014/main" id="{13119AB3-AAA4-2135-5750-8133993A1E9F}"/>
              </a:ext>
            </a:extLst>
          </p:cNvPr>
          <p:cNvSpPr/>
          <p:nvPr/>
        </p:nvSpPr>
        <p:spPr>
          <a:xfrm>
            <a:off x="745482" y="4177156"/>
            <a:ext cx="2034540" cy="551299"/>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latin typeface="Sofia Pro SemiBold" panose="020B0000000000000000" pitchFamily="34" charset="0"/>
              </a:rPr>
              <a:t>PRESUPUESTACIÓN</a:t>
            </a:r>
          </a:p>
        </p:txBody>
      </p:sp>
      <p:sp>
        <p:nvSpPr>
          <p:cNvPr id="8" name="Rectángulo: esquinas redondeadas 7">
            <a:extLst>
              <a:ext uri="{FF2B5EF4-FFF2-40B4-BE49-F238E27FC236}">
                <a16:creationId xmlns:a16="http://schemas.microsoft.com/office/drawing/2014/main" id="{D3A32551-D0DF-7A7D-3F97-56399C899E61}"/>
              </a:ext>
            </a:extLst>
          </p:cNvPr>
          <p:cNvSpPr/>
          <p:nvPr/>
        </p:nvSpPr>
        <p:spPr>
          <a:xfrm>
            <a:off x="745482" y="5183901"/>
            <a:ext cx="2034540" cy="551299"/>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1600" b="1">
                <a:solidFill>
                  <a:schemeClr val="tx1"/>
                </a:solidFill>
                <a:latin typeface="Sofia Pro SemiBold" panose="020B0000000000000000" pitchFamily="34" charset="0"/>
              </a:rPr>
              <a:t>EJERCICIO</a:t>
            </a:r>
          </a:p>
        </p:txBody>
      </p:sp>
      <p:sp>
        <p:nvSpPr>
          <p:cNvPr id="9" name="Rectángulo: esquinas redondeadas 8">
            <a:extLst>
              <a:ext uri="{FF2B5EF4-FFF2-40B4-BE49-F238E27FC236}">
                <a16:creationId xmlns:a16="http://schemas.microsoft.com/office/drawing/2014/main" id="{1D4A78C7-AA76-AC9E-AC69-CCF0CCF16A06}"/>
              </a:ext>
            </a:extLst>
          </p:cNvPr>
          <p:cNvSpPr/>
          <p:nvPr/>
        </p:nvSpPr>
        <p:spPr>
          <a:xfrm>
            <a:off x="3369844" y="2364233"/>
            <a:ext cx="1540043" cy="551299"/>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Objetivos</a:t>
            </a:r>
          </a:p>
        </p:txBody>
      </p:sp>
      <p:sp>
        <p:nvSpPr>
          <p:cNvPr id="10" name="Rectángulo: esquinas redondeadas 9">
            <a:extLst>
              <a:ext uri="{FF2B5EF4-FFF2-40B4-BE49-F238E27FC236}">
                <a16:creationId xmlns:a16="http://schemas.microsoft.com/office/drawing/2014/main" id="{941AEC64-B92B-8D07-CA12-421EE67BAAAB}"/>
              </a:ext>
            </a:extLst>
          </p:cNvPr>
          <p:cNvSpPr/>
          <p:nvPr/>
        </p:nvSpPr>
        <p:spPr>
          <a:xfrm>
            <a:off x="3369843" y="3238302"/>
            <a:ext cx="1540043" cy="551299"/>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Indicadores</a:t>
            </a:r>
          </a:p>
        </p:txBody>
      </p:sp>
      <p:sp>
        <p:nvSpPr>
          <p:cNvPr id="11" name="Rectángulo: esquinas redondeadas 10">
            <a:extLst>
              <a:ext uri="{FF2B5EF4-FFF2-40B4-BE49-F238E27FC236}">
                <a16:creationId xmlns:a16="http://schemas.microsoft.com/office/drawing/2014/main" id="{FB03161C-FB19-FBC4-B643-8E3DB242CAFF}"/>
              </a:ext>
            </a:extLst>
          </p:cNvPr>
          <p:cNvSpPr/>
          <p:nvPr/>
        </p:nvSpPr>
        <p:spPr>
          <a:xfrm>
            <a:off x="3369843" y="4173042"/>
            <a:ext cx="1540043" cy="551299"/>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Metas</a:t>
            </a:r>
          </a:p>
        </p:txBody>
      </p:sp>
      <p:sp>
        <p:nvSpPr>
          <p:cNvPr id="12" name="Rectángulo: esquinas redondeadas 11">
            <a:extLst>
              <a:ext uri="{FF2B5EF4-FFF2-40B4-BE49-F238E27FC236}">
                <a16:creationId xmlns:a16="http://schemas.microsoft.com/office/drawing/2014/main" id="{DEC0A7BA-AA9A-1543-773C-30462295EE25}"/>
              </a:ext>
            </a:extLst>
          </p:cNvPr>
          <p:cNvSpPr/>
          <p:nvPr/>
        </p:nvSpPr>
        <p:spPr>
          <a:xfrm>
            <a:off x="3369844" y="5183902"/>
            <a:ext cx="1540043" cy="551299"/>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b="1">
                <a:solidFill>
                  <a:schemeClr val="tx1"/>
                </a:solidFill>
              </a:rPr>
              <a:t>Normas de operación</a:t>
            </a:r>
          </a:p>
        </p:txBody>
      </p:sp>
      <p:cxnSp>
        <p:nvCxnSpPr>
          <p:cNvPr id="61" name="Conector: angular 60">
            <a:extLst>
              <a:ext uri="{FF2B5EF4-FFF2-40B4-BE49-F238E27FC236}">
                <a16:creationId xmlns:a16="http://schemas.microsoft.com/office/drawing/2014/main" id="{A51E01FE-915A-D5C5-8AD8-1CE23B5B1E7D}"/>
              </a:ext>
            </a:extLst>
          </p:cNvPr>
          <p:cNvCxnSpPr>
            <a:cxnSpLocks/>
            <a:stCxn id="44" idx="3"/>
            <a:endCxn id="15" idx="1"/>
          </p:cNvCxnSpPr>
          <p:nvPr/>
        </p:nvCxnSpPr>
        <p:spPr>
          <a:xfrm>
            <a:off x="7282115" y="3866162"/>
            <a:ext cx="355706" cy="7693"/>
          </a:xfrm>
          <a:prstGeom prst="bentConnector3">
            <a:avLst>
              <a:gd name="adj1" fmla="val 8481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ector: angular 71">
            <a:extLst>
              <a:ext uri="{FF2B5EF4-FFF2-40B4-BE49-F238E27FC236}">
                <a16:creationId xmlns:a16="http://schemas.microsoft.com/office/drawing/2014/main" id="{E1B8E8D7-DB41-CD2E-93CB-02585C825FAB}"/>
              </a:ext>
            </a:extLst>
          </p:cNvPr>
          <p:cNvCxnSpPr>
            <a:stCxn id="9" idx="3"/>
            <a:endCxn id="44" idx="1"/>
          </p:cNvCxnSpPr>
          <p:nvPr/>
        </p:nvCxnSpPr>
        <p:spPr>
          <a:xfrm>
            <a:off x="4909887" y="2639883"/>
            <a:ext cx="535843" cy="1226279"/>
          </a:xfrm>
          <a:prstGeom prst="bentConnector3">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73" name="Conector: angular 72">
            <a:extLst>
              <a:ext uri="{FF2B5EF4-FFF2-40B4-BE49-F238E27FC236}">
                <a16:creationId xmlns:a16="http://schemas.microsoft.com/office/drawing/2014/main" id="{9ABACA13-12F6-DB89-8E7A-F46ED46779DA}"/>
              </a:ext>
            </a:extLst>
          </p:cNvPr>
          <p:cNvCxnSpPr>
            <a:cxnSpLocks/>
            <a:stCxn id="10" idx="3"/>
            <a:endCxn id="44" idx="1"/>
          </p:cNvCxnSpPr>
          <p:nvPr/>
        </p:nvCxnSpPr>
        <p:spPr>
          <a:xfrm>
            <a:off x="4909886" y="3513952"/>
            <a:ext cx="535844" cy="352210"/>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76" name="Conector: angular 75">
            <a:extLst>
              <a:ext uri="{FF2B5EF4-FFF2-40B4-BE49-F238E27FC236}">
                <a16:creationId xmlns:a16="http://schemas.microsoft.com/office/drawing/2014/main" id="{B641C842-78DD-77DC-DB4F-E40D4CCB4A75}"/>
              </a:ext>
            </a:extLst>
          </p:cNvPr>
          <p:cNvCxnSpPr>
            <a:cxnSpLocks/>
            <a:stCxn id="11" idx="3"/>
            <a:endCxn id="44" idx="1"/>
          </p:cNvCxnSpPr>
          <p:nvPr/>
        </p:nvCxnSpPr>
        <p:spPr>
          <a:xfrm flipV="1">
            <a:off x="4909886" y="3866162"/>
            <a:ext cx="535844" cy="582530"/>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79" name="Conector: angular 78">
            <a:extLst>
              <a:ext uri="{FF2B5EF4-FFF2-40B4-BE49-F238E27FC236}">
                <a16:creationId xmlns:a16="http://schemas.microsoft.com/office/drawing/2014/main" id="{40C63EDC-A054-419A-D580-826DA4585EC8}"/>
              </a:ext>
            </a:extLst>
          </p:cNvPr>
          <p:cNvCxnSpPr>
            <a:cxnSpLocks/>
            <a:stCxn id="12" idx="3"/>
            <a:endCxn id="44" idx="1"/>
          </p:cNvCxnSpPr>
          <p:nvPr/>
        </p:nvCxnSpPr>
        <p:spPr>
          <a:xfrm flipV="1">
            <a:off x="4909887" y="3866162"/>
            <a:ext cx="535843" cy="1593390"/>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82" name="Conector: angular 81">
            <a:extLst>
              <a:ext uri="{FF2B5EF4-FFF2-40B4-BE49-F238E27FC236}">
                <a16:creationId xmlns:a16="http://schemas.microsoft.com/office/drawing/2014/main" id="{6EA9D044-16F8-0673-D92A-7CED31A75027}"/>
              </a:ext>
            </a:extLst>
          </p:cNvPr>
          <p:cNvCxnSpPr>
            <a:cxnSpLocks/>
            <a:stCxn id="5" idx="3"/>
            <a:endCxn id="9" idx="1"/>
          </p:cNvCxnSpPr>
          <p:nvPr/>
        </p:nvCxnSpPr>
        <p:spPr>
          <a:xfrm flipV="1">
            <a:off x="2780022" y="2639883"/>
            <a:ext cx="589822" cy="3850"/>
          </a:xfrm>
          <a:prstGeom prst="bentConnector3">
            <a:avLst>
              <a:gd name="adj1" fmla="val 4184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86" name="Conector: angular 85">
            <a:extLst>
              <a:ext uri="{FF2B5EF4-FFF2-40B4-BE49-F238E27FC236}">
                <a16:creationId xmlns:a16="http://schemas.microsoft.com/office/drawing/2014/main" id="{E3DEF0A5-050B-1E21-9E65-5B2CB9C4AF8D}"/>
              </a:ext>
            </a:extLst>
          </p:cNvPr>
          <p:cNvCxnSpPr>
            <a:cxnSpLocks/>
            <a:stCxn id="6" idx="3"/>
            <a:endCxn id="10" idx="1"/>
          </p:cNvCxnSpPr>
          <p:nvPr/>
        </p:nvCxnSpPr>
        <p:spPr>
          <a:xfrm>
            <a:off x="2792054" y="3512078"/>
            <a:ext cx="577789" cy="1874"/>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89" name="Conector: angular 88">
            <a:extLst>
              <a:ext uri="{FF2B5EF4-FFF2-40B4-BE49-F238E27FC236}">
                <a16:creationId xmlns:a16="http://schemas.microsoft.com/office/drawing/2014/main" id="{6B388DB0-75C2-5603-9A98-E264C4ACCD93}"/>
              </a:ext>
            </a:extLst>
          </p:cNvPr>
          <p:cNvCxnSpPr>
            <a:cxnSpLocks/>
            <a:stCxn id="7" idx="3"/>
            <a:endCxn id="11" idx="1"/>
          </p:cNvCxnSpPr>
          <p:nvPr/>
        </p:nvCxnSpPr>
        <p:spPr>
          <a:xfrm flipV="1">
            <a:off x="2780022" y="4448692"/>
            <a:ext cx="589821" cy="4114"/>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92" name="Conector: angular 91">
            <a:extLst>
              <a:ext uri="{FF2B5EF4-FFF2-40B4-BE49-F238E27FC236}">
                <a16:creationId xmlns:a16="http://schemas.microsoft.com/office/drawing/2014/main" id="{F5FC22D6-DAA6-4F1D-AAA3-F187B662FADD}"/>
              </a:ext>
            </a:extLst>
          </p:cNvPr>
          <p:cNvCxnSpPr>
            <a:cxnSpLocks/>
            <a:stCxn id="8" idx="3"/>
            <a:endCxn id="12" idx="1"/>
          </p:cNvCxnSpPr>
          <p:nvPr/>
        </p:nvCxnSpPr>
        <p:spPr>
          <a:xfrm>
            <a:off x="2780022" y="5459551"/>
            <a:ext cx="589822" cy="1"/>
          </a:xfrm>
          <a:prstGeom prst="bentConnector3">
            <a:avLst>
              <a:gd name="adj1" fmla="val 50000"/>
            </a:avLst>
          </a:prstGeom>
          <a:ln w="38100">
            <a:solidFill>
              <a:srgbClr val="422B7C"/>
            </a:solidFill>
          </a:ln>
        </p:spPr>
        <p:style>
          <a:lnRef idx="1">
            <a:schemeClr val="accent1"/>
          </a:lnRef>
          <a:fillRef idx="0">
            <a:schemeClr val="accent1"/>
          </a:fillRef>
          <a:effectRef idx="0">
            <a:schemeClr val="accent1"/>
          </a:effectRef>
          <a:fontRef idx="minor">
            <a:schemeClr val="tx1"/>
          </a:fontRef>
        </p:style>
      </p:cxnSp>
      <p:cxnSp>
        <p:nvCxnSpPr>
          <p:cNvPr id="95" name="Conector: angular 94">
            <a:extLst>
              <a:ext uri="{FF2B5EF4-FFF2-40B4-BE49-F238E27FC236}">
                <a16:creationId xmlns:a16="http://schemas.microsoft.com/office/drawing/2014/main" id="{2EB82A7D-C43A-8647-73AD-E3497B172FEA}"/>
              </a:ext>
            </a:extLst>
          </p:cNvPr>
          <p:cNvCxnSpPr>
            <a:cxnSpLocks/>
            <a:stCxn id="5" idx="2"/>
            <a:endCxn id="6" idx="0"/>
          </p:cNvCxnSpPr>
          <p:nvPr/>
        </p:nvCxnSpPr>
        <p:spPr>
          <a:xfrm rot="16200000" flipH="1">
            <a:off x="1610245" y="3071889"/>
            <a:ext cx="317046" cy="12032"/>
          </a:xfrm>
          <a:prstGeom prst="bentConnector3">
            <a:avLst>
              <a:gd name="adj1" fmla="val 83047"/>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98" name="Conector: angular 97">
            <a:extLst>
              <a:ext uri="{FF2B5EF4-FFF2-40B4-BE49-F238E27FC236}">
                <a16:creationId xmlns:a16="http://schemas.microsoft.com/office/drawing/2014/main" id="{C7C2CA28-4CB0-FBF6-E925-58DBD7267A28}"/>
              </a:ext>
            </a:extLst>
          </p:cNvPr>
          <p:cNvCxnSpPr>
            <a:cxnSpLocks/>
            <a:stCxn id="6" idx="2"/>
            <a:endCxn id="7" idx="0"/>
          </p:cNvCxnSpPr>
          <p:nvPr/>
        </p:nvCxnSpPr>
        <p:spPr>
          <a:xfrm rot="5400000">
            <a:off x="1574054" y="3976425"/>
            <a:ext cx="389429" cy="12032"/>
          </a:xfrm>
          <a:prstGeom prst="bentConnector3">
            <a:avLst>
              <a:gd name="adj1" fmla="val 76905"/>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ector: angular 100">
            <a:extLst>
              <a:ext uri="{FF2B5EF4-FFF2-40B4-BE49-F238E27FC236}">
                <a16:creationId xmlns:a16="http://schemas.microsoft.com/office/drawing/2014/main" id="{76139533-0D26-07C2-E394-7E79EFB17A9D}"/>
              </a:ext>
            </a:extLst>
          </p:cNvPr>
          <p:cNvCxnSpPr>
            <a:cxnSpLocks/>
            <a:stCxn id="7" idx="2"/>
            <a:endCxn id="8" idx="0"/>
          </p:cNvCxnSpPr>
          <p:nvPr/>
        </p:nvCxnSpPr>
        <p:spPr>
          <a:xfrm rot="5400000">
            <a:off x="1535029" y="4956178"/>
            <a:ext cx="455446" cy="12700"/>
          </a:xfrm>
          <a:prstGeom prst="bentConnector3">
            <a:avLst>
              <a:gd name="adj1" fmla="val 83462"/>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Conector: angular 103">
            <a:extLst>
              <a:ext uri="{FF2B5EF4-FFF2-40B4-BE49-F238E27FC236}">
                <a16:creationId xmlns:a16="http://schemas.microsoft.com/office/drawing/2014/main" id="{27F66591-BF41-1812-75D6-0FC9940B7887}"/>
              </a:ext>
            </a:extLst>
          </p:cNvPr>
          <p:cNvCxnSpPr>
            <a:cxnSpLocks/>
          </p:cNvCxnSpPr>
          <p:nvPr/>
        </p:nvCxnSpPr>
        <p:spPr>
          <a:xfrm rot="5400000" flipH="1" flipV="1">
            <a:off x="5887027" y="3862288"/>
            <a:ext cx="1006390" cy="12700"/>
          </a:xfrm>
          <a:prstGeom prst="bentConnector3">
            <a:avLst>
              <a:gd name="adj1" fmla="val 8356"/>
            </a:avLst>
          </a:prstGeom>
          <a:ln w="38100">
            <a:solidFill>
              <a:srgbClr val="422B7C"/>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 name="Grupo 1">
            <a:extLst>
              <a:ext uri="{FF2B5EF4-FFF2-40B4-BE49-F238E27FC236}">
                <a16:creationId xmlns:a16="http://schemas.microsoft.com/office/drawing/2014/main" id="{4C7EA84F-50AE-D5DE-46DE-78AB22E8F444}"/>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72781911-EDE5-9825-447E-270D8DF5A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22" name="Imagen 21" descr="Imagen que contiene Interfaz de usuario gráfica&#10;&#10;Descripción generada automáticamente">
              <a:extLst>
                <a:ext uri="{FF2B5EF4-FFF2-40B4-BE49-F238E27FC236}">
                  <a16:creationId xmlns:a16="http://schemas.microsoft.com/office/drawing/2014/main" id="{564618E1-18E2-C5DB-08A4-781D27BF64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23" name="Conector recto 22">
              <a:extLst>
                <a:ext uri="{FF2B5EF4-FFF2-40B4-BE49-F238E27FC236}">
                  <a16:creationId xmlns:a16="http://schemas.microsoft.com/office/drawing/2014/main" id="{FF6CD6D8-A7BB-9531-A12A-3E047393EE95}"/>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823571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1427824" y="726857"/>
            <a:ext cx="9336352" cy="1325563"/>
          </a:xfrm>
        </p:spPr>
        <p:txBody>
          <a:bodyPr>
            <a:normAutofit/>
          </a:bodyPr>
          <a:lstStyle/>
          <a:p>
            <a:r>
              <a:rPr lang="es-MX" sz="3600">
                <a:solidFill>
                  <a:srgbClr val="BDB091"/>
                </a:solidFill>
                <a:latin typeface="Sofia Pro SemiBold"/>
              </a:rPr>
              <a:t>MÓDULOS DE LA CAPACITACIÓN - TALLER</a:t>
            </a:r>
          </a:p>
        </p:txBody>
      </p:sp>
      <p:sp>
        <p:nvSpPr>
          <p:cNvPr id="3" name="Marcador de contenido 2">
            <a:extLst>
              <a:ext uri="{FF2B5EF4-FFF2-40B4-BE49-F238E27FC236}">
                <a16:creationId xmlns:a16="http://schemas.microsoft.com/office/drawing/2014/main" id="{27947B3E-A7AA-A065-11F8-3652096C95D7}"/>
              </a:ext>
            </a:extLst>
          </p:cNvPr>
          <p:cNvSpPr>
            <a:spLocks noGrp="1"/>
          </p:cNvSpPr>
          <p:nvPr>
            <p:ph idx="1"/>
          </p:nvPr>
        </p:nvSpPr>
        <p:spPr>
          <a:xfrm>
            <a:off x="838200" y="2023845"/>
            <a:ext cx="10515600" cy="4041525"/>
          </a:xfrm>
        </p:spPr>
        <p:txBody>
          <a:bodyPr vert="horz" lIns="91440" tIns="45720" rIns="91440" bIns="45720" rtlCol="0" anchor="t">
            <a:normAutofit/>
          </a:bodyPr>
          <a:lstStyle/>
          <a:p>
            <a:pPr marL="514350" indent="-514350" algn="just">
              <a:buFont typeface="+mj-lt"/>
              <a:buAutoNum type="arabicPeriod"/>
            </a:pPr>
            <a:r>
              <a:rPr lang="es-MX" sz="2400">
                <a:latin typeface="Sofia Pro"/>
              </a:rPr>
              <a:t>¿Qué es la planeación y el ciclo presupuestario? Sistema del PBR-SED y su relación con el Plan Nacional y Estatal de Desarrollo. 30 minutos.</a:t>
            </a:r>
          </a:p>
          <a:p>
            <a:pPr marL="514350" indent="-514350" algn="just">
              <a:buFont typeface="+mj-lt"/>
              <a:buAutoNum type="arabicPeriod"/>
            </a:pPr>
            <a:r>
              <a:rPr lang="es-MX" sz="2400">
                <a:latin typeface="Sofia Pro"/>
              </a:rPr>
              <a:t>Generalidades del proceso del anteproyecto 2024. 30 minutos.</a:t>
            </a:r>
          </a:p>
          <a:p>
            <a:pPr lvl="1" algn="just"/>
            <a:r>
              <a:rPr lang="es-MX" sz="2000">
                <a:latin typeface="+mj-lt"/>
              </a:rPr>
              <a:t>Metodología del Marco Lógico (MML).</a:t>
            </a:r>
          </a:p>
          <a:p>
            <a:pPr marL="514350" indent="-514350" algn="just">
              <a:buFont typeface="+mj-lt"/>
              <a:buAutoNum type="arabicPeriod"/>
            </a:pPr>
            <a:r>
              <a:rPr lang="es-MX" sz="2400">
                <a:latin typeface="Sofia Pro"/>
              </a:rPr>
              <a:t>Matrices a desarrollarse mediante MML: 60 minutos</a:t>
            </a:r>
          </a:p>
          <a:p>
            <a:pPr lvl="1" algn="just"/>
            <a:r>
              <a:rPr lang="es-MX" sz="2000">
                <a:latin typeface="+mj-lt"/>
              </a:rPr>
              <a:t>Matriz administrativa.</a:t>
            </a:r>
          </a:p>
          <a:p>
            <a:pPr lvl="1" algn="just"/>
            <a:r>
              <a:rPr lang="es-MX" sz="2000">
                <a:latin typeface="+mj-lt"/>
              </a:rPr>
              <a:t>Matriz PED.</a:t>
            </a:r>
          </a:p>
          <a:p>
            <a:pPr lvl="1" algn="just"/>
            <a:r>
              <a:rPr lang="es-MX" sz="2000">
                <a:latin typeface="+mj-lt"/>
              </a:rPr>
              <a:t>Matriz de Agendas Ciudadanas.</a:t>
            </a:r>
          </a:p>
          <a:p>
            <a:pPr marL="457200" indent="-457200" algn="just">
              <a:buFont typeface="+mj-lt"/>
              <a:buAutoNum type="arabicPeriod"/>
            </a:pPr>
            <a:r>
              <a:rPr lang="es-MX" sz="2400">
                <a:latin typeface="Sofia Pro"/>
              </a:rPr>
              <a:t>Presupuestación. 30 minutos.</a:t>
            </a:r>
          </a:p>
          <a:p>
            <a:pPr marL="971550" lvl="1" indent="-514350">
              <a:buFont typeface="Sofia Pro Light"/>
              <a:buAutoNum type="arabicPeriod"/>
            </a:pPr>
            <a:endParaRPr lang="es-MX" sz="2000">
              <a:latin typeface="Sofia Pro" panose="020B0000000000000000" pitchFamily="34" charset="0"/>
            </a:endParaRPr>
          </a:p>
          <a:p>
            <a:pPr marL="514350" indent="-514350">
              <a:buFont typeface="+mj-lt"/>
              <a:buAutoNum type="arabicPeriod"/>
            </a:pPr>
            <a:endParaRPr lang="es-MX" sz="2400">
              <a:latin typeface="Sofia Pro" panose="020B0000000000000000" pitchFamily="34" charset="0"/>
            </a:endParaRPr>
          </a:p>
        </p:txBody>
      </p:sp>
      <p:grpSp>
        <p:nvGrpSpPr>
          <p:cNvPr id="7" name="Grupo 6">
            <a:extLst>
              <a:ext uri="{FF2B5EF4-FFF2-40B4-BE49-F238E27FC236}">
                <a16:creationId xmlns:a16="http://schemas.microsoft.com/office/drawing/2014/main" id="{E6912A83-AE65-243F-249F-0B443D82CC03}"/>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F7E3CC25-CBE7-B23B-9A93-2400E3CDB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E5CF56B5-1B6E-A621-3F01-2545FC69D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D1E8A70E-0A87-2B40-E359-6684BB5AC85E}"/>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658866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75CAC8C-F3F9-DEAF-82C9-02AE2C22142C}"/>
              </a:ext>
            </a:extLst>
          </p:cNvPr>
          <p:cNvSpPr txBox="1"/>
          <p:nvPr/>
        </p:nvSpPr>
        <p:spPr>
          <a:xfrm>
            <a:off x="2428082" y="1049080"/>
            <a:ext cx="7258718" cy="646331"/>
          </a:xfrm>
          <a:prstGeom prst="rect">
            <a:avLst/>
          </a:prstGeom>
          <a:noFill/>
        </p:spPr>
        <p:txBody>
          <a:bodyPr wrap="none" rtlCol="0">
            <a:spAutoFit/>
          </a:bodyPr>
          <a:lstStyle/>
          <a:p>
            <a:r>
              <a:rPr lang="es-MX" sz="3600" b="1" dirty="0">
                <a:solidFill>
                  <a:srgbClr val="BDB091"/>
                </a:solidFill>
                <a:latin typeface="Sofia Pro SemiBold" panose="020B0000000000000000" pitchFamily="34" charset="0"/>
              </a:rPr>
              <a:t>PROSPECTIVA DEL </a:t>
            </a:r>
            <a:r>
              <a:rPr lang="es-MX" sz="3600" b="1" dirty="0" err="1">
                <a:solidFill>
                  <a:srgbClr val="BDB091"/>
                </a:solidFill>
                <a:latin typeface="Sofia Pro SemiBold" panose="020B0000000000000000" pitchFamily="34" charset="0"/>
              </a:rPr>
              <a:t>PbR</a:t>
            </a:r>
            <a:r>
              <a:rPr lang="es-MX" sz="3600" b="1" dirty="0">
                <a:solidFill>
                  <a:srgbClr val="BDB091"/>
                </a:solidFill>
                <a:latin typeface="Sofia Pro SemiBold" panose="020B0000000000000000" pitchFamily="34" charset="0"/>
              </a:rPr>
              <a:t> Y EL SED</a:t>
            </a:r>
          </a:p>
        </p:txBody>
      </p:sp>
      <p:sp>
        <p:nvSpPr>
          <p:cNvPr id="5" name="Rectángulo: esquinas redondeadas 4">
            <a:extLst>
              <a:ext uri="{FF2B5EF4-FFF2-40B4-BE49-F238E27FC236}">
                <a16:creationId xmlns:a16="http://schemas.microsoft.com/office/drawing/2014/main" id="{B7D287CF-A99E-283C-C5C9-101FD99DEEC7}"/>
              </a:ext>
            </a:extLst>
          </p:cNvPr>
          <p:cNvSpPr/>
          <p:nvPr/>
        </p:nvSpPr>
        <p:spPr>
          <a:xfrm>
            <a:off x="422910" y="3247453"/>
            <a:ext cx="5673090" cy="874456"/>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285750" indent="-285750">
              <a:buFont typeface="Arial" panose="020B0604020202020204" pitchFamily="34" charset="0"/>
              <a:buChar char="•"/>
            </a:pPr>
            <a:r>
              <a:rPr lang="es-MX" sz="1600" dirty="0">
                <a:solidFill>
                  <a:schemeClr val="tx1"/>
                </a:solidFill>
                <a:latin typeface="Sofia Pro SemiBold" panose="020B0000000000000000" pitchFamily="34" charset="0"/>
              </a:rPr>
              <a:t>Indicadores:</a:t>
            </a:r>
          </a:p>
          <a:p>
            <a:pPr marL="800100" lvl="1" indent="-342900">
              <a:buFont typeface="+mj-lt"/>
              <a:buAutoNum type="arabicPeriod"/>
            </a:pPr>
            <a:r>
              <a:rPr lang="es-MX" sz="1600" dirty="0">
                <a:solidFill>
                  <a:schemeClr val="tx1"/>
                </a:solidFill>
              </a:rPr>
              <a:t>Logros organizacionales.</a:t>
            </a:r>
          </a:p>
          <a:p>
            <a:pPr marL="800100" lvl="1" indent="-342900">
              <a:buFont typeface="+mj-lt"/>
              <a:buAutoNum type="arabicPeriod"/>
            </a:pPr>
            <a:r>
              <a:rPr lang="es-MX" sz="1600" dirty="0">
                <a:solidFill>
                  <a:schemeClr val="tx1"/>
                </a:solidFill>
              </a:rPr>
              <a:t>Resultados - impactos</a:t>
            </a:r>
          </a:p>
        </p:txBody>
      </p:sp>
      <p:sp>
        <p:nvSpPr>
          <p:cNvPr id="7" name="Rectángulo: esquinas redondeadas 6">
            <a:extLst>
              <a:ext uri="{FF2B5EF4-FFF2-40B4-BE49-F238E27FC236}">
                <a16:creationId xmlns:a16="http://schemas.microsoft.com/office/drawing/2014/main" id="{13119AB3-AAA4-2135-5750-8133993A1E9F}"/>
              </a:ext>
            </a:extLst>
          </p:cNvPr>
          <p:cNvSpPr/>
          <p:nvPr/>
        </p:nvSpPr>
        <p:spPr>
          <a:xfrm>
            <a:off x="9315450" y="3263385"/>
            <a:ext cx="2453639" cy="835094"/>
          </a:xfrm>
          <a:prstGeom prst="roundRect">
            <a:avLst/>
          </a:prstGeom>
          <a:solidFill>
            <a:srgbClr val="EFECE5"/>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dirty="0">
                <a:solidFill>
                  <a:schemeClr val="tx1"/>
                </a:solidFill>
                <a:latin typeface="Sofia Pro SemiBold" panose="020B0000000000000000" pitchFamily="34" charset="0"/>
              </a:rPr>
              <a:t>Asignación de recursos</a:t>
            </a:r>
          </a:p>
        </p:txBody>
      </p:sp>
      <p:sp>
        <p:nvSpPr>
          <p:cNvPr id="8" name="Rectángulo: esquinas redondeadas 7">
            <a:extLst>
              <a:ext uri="{FF2B5EF4-FFF2-40B4-BE49-F238E27FC236}">
                <a16:creationId xmlns:a16="http://schemas.microsoft.com/office/drawing/2014/main" id="{D3A32551-D0DF-7A7D-3F97-56399C899E61}"/>
              </a:ext>
            </a:extLst>
          </p:cNvPr>
          <p:cNvSpPr/>
          <p:nvPr/>
        </p:nvSpPr>
        <p:spPr>
          <a:xfrm>
            <a:off x="422910" y="4187722"/>
            <a:ext cx="5673090" cy="2338808"/>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285750" indent="-285750">
              <a:buFont typeface="Arial" panose="020B0604020202020204" pitchFamily="34" charset="0"/>
              <a:buChar char="•"/>
            </a:pPr>
            <a:r>
              <a:rPr lang="es-MX" sz="1600" dirty="0">
                <a:solidFill>
                  <a:schemeClr val="tx1"/>
                </a:solidFill>
                <a:latin typeface="Sofia Pro SemiBold" panose="020B0000000000000000" pitchFamily="34" charset="0"/>
              </a:rPr>
              <a:t>Metas y objetivos de programas:</a:t>
            </a:r>
          </a:p>
          <a:p>
            <a:pPr marL="800100" lvl="1" indent="-342900">
              <a:buFont typeface="+mj-lt"/>
              <a:buAutoNum type="arabicPeriod"/>
            </a:pPr>
            <a:r>
              <a:rPr lang="es-MX" sz="1600" dirty="0">
                <a:solidFill>
                  <a:schemeClr val="tx1"/>
                </a:solidFill>
              </a:rPr>
              <a:t>Definición de procesos y responsabilidad de directivos.</a:t>
            </a:r>
          </a:p>
          <a:p>
            <a:pPr marL="800100" lvl="1" indent="-342900">
              <a:buFont typeface="+mj-lt"/>
              <a:buAutoNum type="arabicPeriod"/>
            </a:pPr>
            <a:r>
              <a:rPr lang="es-MX" sz="1600" dirty="0" err="1">
                <a:solidFill>
                  <a:schemeClr val="tx1"/>
                </a:solidFill>
              </a:rPr>
              <a:t>Moniterear</a:t>
            </a:r>
            <a:r>
              <a:rPr lang="es-MX" sz="1600" dirty="0">
                <a:solidFill>
                  <a:schemeClr val="tx1"/>
                </a:solidFill>
              </a:rPr>
              <a:t> el nivel actual con el esperado, el estándar o el objetivo.</a:t>
            </a:r>
          </a:p>
          <a:p>
            <a:pPr marL="800100" lvl="1" indent="-342900">
              <a:buFont typeface="+mj-lt"/>
              <a:buAutoNum type="arabicPeriod"/>
            </a:pPr>
            <a:r>
              <a:rPr lang="es-MX" sz="1600" dirty="0">
                <a:solidFill>
                  <a:schemeClr val="tx1"/>
                </a:solidFill>
              </a:rPr>
              <a:t>Información sobre desempeño y toma de decisiones, así como </a:t>
            </a:r>
            <a:r>
              <a:rPr lang="es-MX" sz="1600" dirty="0" err="1">
                <a:solidFill>
                  <a:schemeClr val="tx1"/>
                </a:solidFill>
              </a:rPr>
              <a:t>rendicón</a:t>
            </a:r>
            <a:r>
              <a:rPr lang="es-MX" sz="1600" dirty="0">
                <a:solidFill>
                  <a:schemeClr val="tx1"/>
                </a:solidFill>
              </a:rPr>
              <a:t> de cuentas.</a:t>
            </a:r>
          </a:p>
          <a:p>
            <a:pPr marL="800100" lvl="1" indent="-342900">
              <a:buFont typeface="+mj-lt"/>
              <a:buAutoNum type="arabicPeriod"/>
            </a:pPr>
            <a:r>
              <a:rPr lang="es-MX" sz="1600" dirty="0">
                <a:solidFill>
                  <a:schemeClr val="tx1"/>
                </a:solidFill>
              </a:rPr>
              <a:t>Información para revisores y auditorías.</a:t>
            </a:r>
          </a:p>
        </p:txBody>
      </p:sp>
      <p:sp>
        <p:nvSpPr>
          <p:cNvPr id="22" name="Rectángulo: esquinas redondeadas 21">
            <a:extLst>
              <a:ext uri="{FF2B5EF4-FFF2-40B4-BE49-F238E27FC236}">
                <a16:creationId xmlns:a16="http://schemas.microsoft.com/office/drawing/2014/main" id="{02BDDCE3-C446-68A2-F418-4EA062458B92}"/>
              </a:ext>
            </a:extLst>
          </p:cNvPr>
          <p:cNvSpPr/>
          <p:nvPr/>
        </p:nvSpPr>
        <p:spPr>
          <a:xfrm>
            <a:off x="422910" y="1747057"/>
            <a:ext cx="11304269" cy="655523"/>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dirty="0">
                <a:solidFill>
                  <a:schemeClr val="tx1"/>
                </a:solidFill>
              </a:rPr>
              <a:t>Con el </a:t>
            </a:r>
            <a:r>
              <a:rPr lang="es-MX" sz="2000" dirty="0" err="1">
                <a:solidFill>
                  <a:schemeClr val="tx1"/>
                </a:solidFill>
              </a:rPr>
              <a:t>PbR</a:t>
            </a:r>
            <a:r>
              <a:rPr lang="es-MX" sz="2000" dirty="0">
                <a:solidFill>
                  <a:schemeClr val="tx1"/>
                </a:solidFill>
              </a:rPr>
              <a:t> se presenta una </a:t>
            </a:r>
            <a:r>
              <a:rPr lang="es-MX" sz="2000" dirty="0">
                <a:solidFill>
                  <a:schemeClr val="tx1"/>
                </a:solidFill>
                <a:latin typeface="Sofia Pro SemiBold" panose="020B0000000000000000" pitchFamily="34" charset="0"/>
              </a:rPr>
              <a:t>INTEGRACIÓN</a:t>
            </a:r>
            <a:r>
              <a:rPr lang="es-MX" sz="2000" dirty="0">
                <a:solidFill>
                  <a:schemeClr val="tx1"/>
                </a:solidFill>
              </a:rPr>
              <a:t> entre la gestión del desempeño y la gestión financiera </a:t>
            </a:r>
          </a:p>
        </p:txBody>
      </p:sp>
      <p:sp>
        <p:nvSpPr>
          <p:cNvPr id="25" name="Rectángulo: esquinas redondeadas 24">
            <a:extLst>
              <a:ext uri="{FF2B5EF4-FFF2-40B4-BE49-F238E27FC236}">
                <a16:creationId xmlns:a16="http://schemas.microsoft.com/office/drawing/2014/main" id="{A75ACE08-1FBB-6014-8E84-7992A3C240EA}"/>
              </a:ext>
            </a:extLst>
          </p:cNvPr>
          <p:cNvSpPr/>
          <p:nvPr/>
        </p:nvSpPr>
        <p:spPr>
          <a:xfrm>
            <a:off x="441684" y="2494132"/>
            <a:ext cx="3615965" cy="655523"/>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dirty="0">
                <a:solidFill>
                  <a:schemeClr val="tx1"/>
                </a:solidFill>
                <a:latin typeface="Sofia Pro SemiBold" panose="020B0000000000000000" pitchFamily="34" charset="0"/>
              </a:rPr>
              <a:t>GESTIÓN DEL DESEMPEÑO</a:t>
            </a:r>
          </a:p>
        </p:txBody>
      </p:sp>
      <p:sp>
        <p:nvSpPr>
          <p:cNvPr id="29" name="Rectángulo: esquinas redondeadas 28">
            <a:extLst>
              <a:ext uri="{FF2B5EF4-FFF2-40B4-BE49-F238E27FC236}">
                <a16:creationId xmlns:a16="http://schemas.microsoft.com/office/drawing/2014/main" id="{769EF15D-F712-58DF-51AB-B2AFE1D7541F}"/>
              </a:ext>
            </a:extLst>
          </p:cNvPr>
          <p:cNvSpPr/>
          <p:nvPr/>
        </p:nvSpPr>
        <p:spPr>
          <a:xfrm>
            <a:off x="9169081" y="2503010"/>
            <a:ext cx="2726054" cy="651481"/>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dirty="0">
                <a:solidFill>
                  <a:schemeClr val="tx1"/>
                </a:solidFill>
                <a:latin typeface="Sofia Pro SemiBold" panose="020B0000000000000000" pitchFamily="34" charset="0"/>
              </a:rPr>
              <a:t>GESTIÓN FINANCIERA</a:t>
            </a:r>
          </a:p>
        </p:txBody>
      </p:sp>
      <p:sp>
        <p:nvSpPr>
          <p:cNvPr id="37" name="Rectángulo: esquinas redondeadas 36">
            <a:extLst>
              <a:ext uri="{FF2B5EF4-FFF2-40B4-BE49-F238E27FC236}">
                <a16:creationId xmlns:a16="http://schemas.microsoft.com/office/drawing/2014/main" id="{00D7AFE0-11C0-2462-1648-A7648998458C}"/>
              </a:ext>
            </a:extLst>
          </p:cNvPr>
          <p:cNvSpPr/>
          <p:nvPr/>
        </p:nvSpPr>
        <p:spPr>
          <a:xfrm>
            <a:off x="6652260" y="3120390"/>
            <a:ext cx="1611630" cy="902970"/>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000" dirty="0">
                <a:solidFill>
                  <a:schemeClr val="tx1"/>
                </a:solidFill>
                <a:latin typeface="Sofia Pro SemiBold" panose="020B0000000000000000" pitchFamily="34" charset="0"/>
              </a:rPr>
              <a:t>INSUMOS</a:t>
            </a:r>
          </a:p>
        </p:txBody>
      </p:sp>
      <p:cxnSp>
        <p:nvCxnSpPr>
          <p:cNvPr id="40" name="Conector recto de flecha 39">
            <a:extLst>
              <a:ext uri="{FF2B5EF4-FFF2-40B4-BE49-F238E27FC236}">
                <a16:creationId xmlns:a16="http://schemas.microsoft.com/office/drawing/2014/main" id="{DEEDCBD5-F981-CDC0-4631-422ADA117434}"/>
              </a:ext>
            </a:extLst>
          </p:cNvPr>
          <p:cNvCxnSpPr>
            <a:cxnSpLocks/>
            <a:stCxn id="5" idx="3"/>
            <a:endCxn id="37" idx="1"/>
          </p:cNvCxnSpPr>
          <p:nvPr/>
        </p:nvCxnSpPr>
        <p:spPr>
          <a:xfrm flipV="1">
            <a:off x="6096000" y="3571875"/>
            <a:ext cx="556260" cy="112806"/>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ector recto de flecha 40">
            <a:extLst>
              <a:ext uri="{FF2B5EF4-FFF2-40B4-BE49-F238E27FC236}">
                <a16:creationId xmlns:a16="http://schemas.microsoft.com/office/drawing/2014/main" id="{77F34A07-F106-3DB1-D46D-62D146326C4B}"/>
              </a:ext>
            </a:extLst>
          </p:cNvPr>
          <p:cNvCxnSpPr>
            <a:cxnSpLocks/>
            <a:stCxn id="37" idx="3"/>
            <a:endCxn id="7" idx="1"/>
          </p:cNvCxnSpPr>
          <p:nvPr/>
        </p:nvCxnSpPr>
        <p:spPr>
          <a:xfrm>
            <a:off x="8263890" y="3571875"/>
            <a:ext cx="1051560" cy="109057"/>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sp>
        <p:nvSpPr>
          <p:cNvPr id="45" name="Rectángulo: esquinas redondeadas 44">
            <a:extLst>
              <a:ext uri="{FF2B5EF4-FFF2-40B4-BE49-F238E27FC236}">
                <a16:creationId xmlns:a16="http://schemas.microsoft.com/office/drawing/2014/main" id="{00860BCA-2AE0-809B-BF39-293899BE9C1C}"/>
              </a:ext>
            </a:extLst>
          </p:cNvPr>
          <p:cNvSpPr/>
          <p:nvPr/>
        </p:nvSpPr>
        <p:spPr>
          <a:xfrm>
            <a:off x="6652260" y="4905074"/>
            <a:ext cx="1611630" cy="902970"/>
          </a:xfrm>
          <a:prstGeom prst="roundRect">
            <a:avLst/>
          </a:prstGeom>
          <a:solidFill>
            <a:srgbClr val="E1DA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2000">
                <a:solidFill>
                  <a:schemeClr val="tx1"/>
                </a:solidFill>
                <a:latin typeface="Sofia Pro SemiBold" panose="020B0000000000000000" pitchFamily="34" charset="0"/>
              </a:rPr>
              <a:t>BIENES Y SERVICIOS</a:t>
            </a:r>
          </a:p>
        </p:txBody>
      </p:sp>
      <p:cxnSp>
        <p:nvCxnSpPr>
          <p:cNvPr id="47" name="Conector recto de flecha 46">
            <a:extLst>
              <a:ext uri="{FF2B5EF4-FFF2-40B4-BE49-F238E27FC236}">
                <a16:creationId xmlns:a16="http://schemas.microsoft.com/office/drawing/2014/main" id="{1BACDE83-34D7-D876-A518-F94B5FB165F2}"/>
              </a:ext>
            </a:extLst>
          </p:cNvPr>
          <p:cNvCxnSpPr>
            <a:cxnSpLocks/>
            <a:stCxn id="8" idx="3"/>
            <a:endCxn id="45" idx="1"/>
          </p:cNvCxnSpPr>
          <p:nvPr/>
        </p:nvCxnSpPr>
        <p:spPr>
          <a:xfrm flipV="1">
            <a:off x="6096000" y="5356559"/>
            <a:ext cx="556260" cy="567"/>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ector recto de flecha 51">
            <a:extLst>
              <a:ext uri="{FF2B5EF4-FFF2-40B4-BE49-F238E27FC236}">
                <a16:creationId xmlns:a16="http://schemas.microsoft.com/office/drawing/2014/main" id="{40E9A828-D7A0-C633-0010-BCF8FA726208}"/>
              </a:ext>
            </a:extLst>
          </p:cNvPr>
          <p:cNvCxnSpPr>
            <a:cxnSpLocks/>
            <a:stCxn id="45" idx="0"/>
            <a:endCxn id="37" idx="2"/>
          </p:cNvCxnSpPr>
          <p:nvPr/>
        </p:nvCxnSpPr>
        <p:spPr>
          <a:xfrm flipV="1">
            <a:off x="7458075" y="4023360"/>
            <a:ext cx="0" cy="881714"/>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sp>
        <p:nvSpPr>
          <p:cNvPr id="60" name="Elipse 59">
            <a:extLst>
              <a:ext uri="{FF2B5EF4-FFF2-40B4-BE49-F238E27FC236}">
                <a16:creationId xmlns:a16="http://schemas.microsoft.com/office/drawing/2014/main" id="{41C27871-07DC-8BDA-2612-7FD9F4567E29}"/>
              </a:ext>
            </a:extLst>
          </p:cNvPr>
          <p:cNvSpPr/>
          <p:nvPr/>
        </p:nvSpPr>
        <p:spPr>
          <a:xfrm>
            <a:off x="9418320" y="4521878"/>
            <a:ext cx="2247898" cy="1342625"/>
          </a:xfrm>
          <a:prstGeom prst="ellipse">
            <a:avLst/>
          </a:prstGeom>
          <a:solidFill>
            <a:srgbClr val="422B7C"/>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s-MX" sz="2400" b="1">
              <a:solidFill>
                <a:schemeClr val="bg1"/>
              </a:solidFill>
            </a:endParaRPr>
          </a:p>
        </p:txBody>
      </p:sp>
      <p:sp>
        <p:nvSpPr>
          <p:cNvPr id="62" name="CuadroTexto 61">
            <a:extLst>
              <a:ext uri="{FF2B5EF4-FFF2-40B4-BE49-F238E27FC236}">
                <a16:creationId xmlns:a16="http://schemas.microsoft.com/office/drawing/2014/main" id="{D9476DB4-09FB-BF51-49CE-291CFC42C1DB}"/>
              </a:ext>
            </a:extLst>
          </p:cNvPr>
          <p:cNvSpPr txBox="1"/>
          <p:nvPr/>
        </p:nvSpPr>
        <p:spPr>
          <a:xfrm>
            <a:off x="9408161" y="4836930"/>
            <a:ext cx="2247895" cy="707886"/>
          </a:xfrm>
          <a:prstGeom prst="rect">
            <a:avLst/>
          </a:prstGeom>
          <a:noFill/>
        </p:spPr>
        <p:txBody>
          <a:bodyPr wrap="square" rtlCol="0">
            <a:spAutoFit/>
          </a:bodyPr>
          <a:lstStyle/>
          <a:p>
            <a:pPr algn="ctr"/>
            <a:r>
              <a:rPr lang="es-MX" sz="2000" dirty="0">
                <a:solidFill>
                  <a:schemeClr val="bg1"/>
                </a:solidFill>
                <a:latin typeface="Sofia Pro SemiBold" panose="020B0000000000000000" pitchFamily="34" charset="0"/>
              </a:rPr>
              <a:t>RESULTADOS E IMPACTOS</a:t>
            </a:r>
          </a:p>
        </p:txBody>
      </p:sp>
      <p:cxnSp>
        <p:nvCxnSpPr>
          <p:cNvPr id="63" name="Conector recto de flecha 62">
            <a:extLst>
              <a:ext uri="{FF2B5EF4-FFF2-40B4-BE49-F238E27FC236}">
                <a16:creationId xmlns:a16="http://schemas.microsoft.com/office/drawing/2014/main" id="{B227AB9F-48B6-6658-C5FD-ADCBD7D78E3F}"/>
              </a:ext>
            </a:extLst>
          </p:cNvPr>
          <p:cNvCxnSpPr>
            <a:cxnSpLocks/>
            <a:stCxn id="7" idx="2"/>
            <a:endCxn id="60" idx="0"/>
          </p:cNvCxnSpPr>
          <p:nvPr/>
        </p:nvCxnSpPr>
        <p:spPr>
          <a:xfrm flipH="1">
            <a:off x="10542269" y="4098479"/>
            <a:ext cx="1" cy="423399"/>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ector recto de flecha 67">
            <a:extLst>
              <a:ext uri="{FF2B5EF4-FFF2-40B4-BE49-F238E27FC236}">
                <a16:creationId xmlns:a16="http://schemas.microsoft.com/office/drawing/2014/main" id="{C78B0030-FFDE-6F36-44DA-528E520A1520}"/>
              </a:ext>
            </a:extLst>
          </p:cNvPr>
          <p:cNvCxnSpPr>
            <a:cxnSpLocks/>
            <a:stCxn id="45" idx="3"/>
            <a:endCxn id="60" idx="2"/>
          </p:cNvCxnSpPr>
          <p:nvPr/>
        </p:nvCxnSpPr>
        <p:spPr>
          <a:xfrm flipV="1">
            <a:off x="8263890" y="5193191"/>
            <a:ext cx="1154430" cy="163368"/>
          </a:xfrm>
          <a:prstGeom prst="bentConnector3">
            <a:avLst>
              <a:gd name="adj1" fmla="val 50000"/>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sp>
        <p:nvSpPr>
          <p:cNvPr id="75" name="CuadroTexto 74">
            <a:extLst>
              <a:ext uri="{FF2B5EF4-FFF2-40B4-BE49-F238E27FC236}">
                <a16:creationId xmlns:a16="http://schemas.microsoft.com/office/drawing/2014/main" id="{9B66ECA3-9D9D-7AD6-A6ED-24853B8779CB}"/>
              </a:ext>
            </a:extLst>
          </p:cNvPr>
          <p:cNvSpPr txBox="1"/>
          <p:nvPr/>
        </p:nvSpPr>
        <p:spPr>
          <a:xfrm>
            <a:off x="9516988" y="5864503"/>
            <a:ext cx="2050561" cy="461665"/>
          </a:xfrm>
          <a:prstGeom prst="rect">
            <a:avLst/>
          </a:prstGeom>
          <a:noFill/>
        </p:spPr>
        <p:txBody>
          <a:bodyPr wrap="none" rtlCol="0">
            <a:spAutoFit/>
          </a:bodyPr>
          <a:lstStyle/>
          <a:p>
            <a:pPr algn="ctr"/>
            <a:r>
              <a:rPr lang="es-MX" sz="2400" u="sng" dirty="0">
                <a:solidFill>
                  <a:srgbClr val="422B7C"/>
                </a:solidFill>
                <a:latin typeface="Sofia Pro SemiBold" panose="020B0000000000000000" pitchFamily="34" charset="0"/>
              </a:rPr>
              <a:t>Valor público</a:t>
            </a:r>
          </a:p>
        </p:txBody>
      </p:sp>
      <p:sp>
        <p:nvSpPr>
          <p:cNvPr id="77" name="CuadroTexto 76">
            <a:extLst>
              <a:ext uri="{FF2B5EF4-FFF2-40B4-BE49-F238E27FC236}">
                <a16:creationId xmlns:a16="http://schemas.microsoft.com/office/drawing/2014/main" id="{1B4A8179-F68B-AB69-800A-C9BAE8F2C0A6}"/>
              </a:ext>
            </a:extLst>
          </p:cNvPr>
          <p:cNvSpPr txBox="1"/>
          <p:nvPr/>
        </p:nvSpPr>
        <p:spPr>
          <a:xfrm>
            <a:off x="9348672" y="6312502"/>
            <a:ext cx="2387192" cy="400110"/>
          </a:xfrm>
          <a:prstGeom prst="rect">
            <a:avLst/>
          </a:prstGeom>
          <a:noFill/>
        </p:spPr>
        <p:txBody>
          <a:bodyPr wrap="none" rtlCol="0">
            <a:spAutoFit/>
          </a:bodyPr>
          <a:lstStyle/>
          <a:p>
            <a:pPr algn="ctr"/>
            <a:r>
              <a:rPr lang="es-MX" sz="2000" u="sng" dirty="0">
                <a:solidFill>
                  <a:srgbClr val="422B7C"/>
                </a:solidFill>
                <a:latin typeface="Sofia Pro SemiBold" panose="020B0000000000000000" pitchFamily="34" charset="0"/>
              </a:rPr>
              <a:t>Eficiencia terminal</a:t>
            </a:r>
          </a:p>
        </p:txBody>
      </p:sp>
      <p:sp>
        <p:nvSpPr>
          <p:cNvPr id="78" name="CuadroTexto 77">
            <a:extLst>
              <a:ext uri="{FF2B5EF4-FFF2-40B4-BE49-F238E27FC236}">
                <a16:creationId xmlns:a16="http://schemas.microsoft.com/office/drawing/2014/main" id="{C45295BC-A97E-34E2-C0B4-9CDA18E8096D}"/>
              </a:ext>
            </a:extLst>
          </p:cNvPr>
          <p:cNvSpPr txBox="1"/>
          <p:nvPr/>
        </p:nvSpPr>
        <p:spPr>
          <a:xfrm>
            <a:off x="6967586" y="6326491"/>
            <a:ext cx="777777" cy="400110"/>
          </a:xfrm>
          <a:prstGeom prst="rect">
            <a:avLst/>
          </a:prstGeom>
          <a:noFill/>
        </p:spPr>
        <p:txBody>
          <a:bodyPr wrap="none" rtlCol="0">
            <a:spAutoFit/>
          </a:bodyPr>
          <a:lstStyle/>
          <a:p>
            <a:pPr algn="ctr"/>
            <a:r>
              <a:rPr lang="es-MX" sz="2000" u="sng" dirty="0">
                <a:solidFill>
                  <a:srgbClr val="422B7C"/>
                </a:solidFill>
                <a:latin typeface="Sofia Pro SemiBold" panose="020B0000000000000000" pitchFamily="34" charset="0"/>
              </a:rPr>
              <a:t>Beca</a:t>
            </a:r>
          </a:p>
        </p:txBody>
      </p:sp>
      <p:cxnSp>
        <p:nvCxnSpPr>
          <p:cNvPr id="80" name="Conector recto de flecha 79">
            <a:extLst>
              <a:ext uri="{FF2B5EF4-FFF2-40B4-BE49-F238E27FC236}">
                <a16:creationId xmlns:a16="http://schemas.microsoft.com/office/drawing/2014/main" id="{82991E17-14D1-361B-2B64-00F8E6E4ACCC}"/>
              </a:ext>
            </a:extLst>
          </p:cNvPr>
          <p:cNvCxnSpPr>
            <a:cxnSpLocks/>
            <a:stCxn id="78" idx="3"/>
            <a:endCxn id="77" idx="1"/>
          </p:cNvCxnSpPr>
          <p:nvPr/>
        </p:nvCxnSpPr>
        <p:spPr>
          <a:xfrm flipV="1">
            <a:off x="7745363" y="6512557"/>
            <a:ext cx="1603309" cy="13989"/>
          </a:xfrm>
          <a:prstGeom prst="straightConnector1">
            <a:avLst/>
          </a:prstGeom>
          <a:ln w="38100">
            <a:solidFill>
              <a:srgbClr val="422B7C"/>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upo 1">
            <a:extLst>
              <a:ext uri="{FF2B5EF4-FFF2-40B4-BE49-F238E27FC236}">
                <a16:creationId xmlns:a16="http://schemas.microsoft.com/office/drawing/2014/main" id="{7C0F3D42-BFFF-4193-8AB8-050FB01157E8}"/>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657213F0-9162-4E0A-2BB2-A5A795566F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2DBE09CD-1804-A68A-735A-AA981AAC8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DF70328E-58E0-6837-2CE7-ECE2E6B2D2AB}"/>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131649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75CAC8C-F3F9-DEAF-82C9-02AE2C22142C}"/>
              </a:ext>
            </a:extLst>
          </p:cNvPr>
          <p:cNvSpPr txBox="1"/>
          <p:nvPr/>
        </p:nvSpPr>
        <p:spPr>
          <a:xfrm>
            <a:off x="1964881" y="1034960"/>
            <a:ext cx="8179244" cy="646331"/>
          </a:xfrm>
          <a:prstGeom prst="rect">
            <a:avLst/>
          </a:prstGeom>
          <a:noFill/>
        </p:spPr>
        <p:txBody>
          <a:bodyPr wrap="square" rtlCol="0">
            <a:spAutoFit/>
          </a:bodyPr>
          <a:lstStyle/>
          <a:p>
            <a:r>
              <a:rPr lang="es-MX" sz="3600" b="1" dirty="0">
                <a:solidFill>
                  <a:srgbClr val="BDB091"/>
                </a:solidFill>
                <a:latin typeface="Sofia Pro SemiBold" panose="020B0000000000000000" pitchFamily="34" charset="0"/>
              </a:rPr>
              <a:t>Problemas actuales del </a:t>
            </a:r>
            <a:r>
              <a:rPr lang="es-MX" sz="3600" b="1" dirty="0" err="1">
                <a:solidFill>
                  <a:srgbClr val="BDB091"/>
                </a:solidFill>
                <a:latin typeface="Sofia Pro SemiBold" panose="020B0000000000000000" pitchFamily="34" charset="0"/>
              </a:rPr>
              <a:t>PbR</a:t>
            </a:r>
            <a:r>
              <a:rPr lang="es-MX" sz="3600" b="1" dirty="0">
                <a:solidFill>
                  <a:srgbClr val="BDB091"/>
                </a:solidFill>
                <a:latin typeface="Sofia Pro SemiBold" panose="020B0000000000000000" pitchFamily="34" charset="0"/>
              </a:rPr>
              <a:t> y el SED.</a:t>
            </a:r>
          </a:p>
        </p:txBody>
      </p:sp>
      <p:sp>
        <p:nvSpPr>
          <p:cNvPr id="5" name="Rectángulo: esquinas redondeadas 4">
            <a:extLst>
              <a:ext uri="{FF2B5EF4-FFF2-40B4-BE49-F238E27FC236}">
                <a16:creationId xmlns:a16="http://schemas.microsoft.com/office/drawing/2014/main" id="{B7D287CF-A99E-283C-C5C9-101FD99DEEC7}"/>
              </a:ext>
            </a:extLst>
          </p:cNvPr>
          <p:cNvSpPr/>
          <p:nvPr/>
        </p:nvSpPr>
        <p:spPr>
          <a:xfrm>
            <a:off x="422909" y="2533650"/>
            <a:ext cx="11304269" cy="4095750"/>
          </a:xfrm>
          <a:prstGeom prst="roundRect">
            <a:avLst>
              <a:gd name="adj" fmla="val 12186"/>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285750" indent="-285750">
              <a:buFont typeface="Arial" panose="020B0604020202020204" pitchFamily="34" charset="0"/>
              <a:buChar char="•"/>
            </a:pPr>
            <a:r>
              <a:rPr lang="es-MX" sz="2400" b="1" dirty="0">
                <a:solidFill>
                  <a:schemeClr val="tx1"/>
                </a:solidFill>
                <a:latin typeface="Sofia Pro SemiBold" panose="020B0000000000000000" pitchFamily="34" charset="0"/>
              </a:rPr>
              <a:t>Áreas de oportunidad en las cuales se debe trabajar:</a:t>
            </a:r>
          </a:p>
          <a:p>
            <a:pPr marL="285750" indent="-285750">
              <a:buFont typeface="Arial" panose="020B0604020202020204" pitchFamily="34" charset="0"/>
              <a:buChar char="•"/>
            </a:pPr>
            <a:endParaRPr lang="es-MX" sz="1100" dirty="0">
              <a:solidFill>
                <a:schemeClr val="tx1"/>
              </a:solidFill>
            </a:endParaRPr>
          </a:p>
          <a:p>
            <a:pPr marL="800100" lvl="1" indent="-342900">
              <a:buFont typeface="+mj-lt"/>
              <a:buAutoNum type="arabicPeriod"/>
            </a:pPr>
            <a:r>
              <a:rPr lang="es-MX" sz="2000" dirty="0">
                <a:solidFill>
                  <a:schemeClr val="tx1"/>
                </a:solidFill>
              </a:rPr>
              <a:t>Actuales dimensiones del desempeño que se miden son las correctas y en términos de qué variables o factores. </a:t>
            </a:r>
          </a:p>
          <a:p>
            <a:pPr marL="800100" lvl="1" indent="-342900">
              <a:buFont typeface="+mj-lt"/>
              <a:buAutoNum type="arabicPeriod"/>
            </a:pPr>
            <a:r>
              <a:rPr lang="es-MX" sz="2000" dirty="0">
                <a:solidFill>
                  <a:schemeClr val="tx1"/>
                </a:solidFill>
              </a:rPr>
              <a:t>Posible discrepancia entre las dimensiones que se miden y no se miden.</a:t>
            </a:r>
          </a:p>
          <a:p>
            <a:pPr marL="800100" lvl="1" indent="-342900">
              <a:buFont typeface="+mj-lt"/>
              <a:buAutoNum type="arabicPeriod"/>
            </a:pPr>
            <a:r>
              <a:rPr lang="es-MX" sz="2000" dirty="0">
                <a:solidFill>
                  <a:schemeClr val="tx1"/>
                </a:solidFill>
              </a:rPr>
              <a:t>Objetivos fáciles de lograr o falsear reportes e informes.</a:t>
            </a:r>
          </a:p>
          <a:p>
            <a:pPr marL="800100" lvl="1" indent="-342900">
              <a:buFont typeface="+mj-lt"/>
              <a:buAutoNum type="arabicPeriod"/>
            </a:pPr>
            <a:r>
              <a:rPr lang="es-MX" sz="2000" dirty="0">
                <a:solidFill>
                  <a:schemeClr val="tx1"/>
                </a:solidFill>
              </a:rPr>
              <a:t>Costos para diseñar y operar un sistema de gestión del desempeño.</a:t>
            </a:r>
          </a:p>
          <a:p>
            <a:pPr marL="800100" lvl="1" indent="-342900">
              <a:buFont typeface="+mj-lt"/>
              <a:buAutoNum type="arabicPeriod"/>
            </a:pPr>
            <a:r>
              <a:rPr lang="es-MX" sz="2000" dirty="0">
                <a:solidFill>
                  <a:schemeClr val="tx1"/>
                </a:solidFill>
              </a:rPr>
              <a:t>Falta de vinculación entre gestión del desempeño y la mejora de la calidad.</a:t>
            </a:r>
          </a:p>
          <a:p>
            <a:pPr marL="800100" lvl="1" indent="-342900">
              <a:buFont typeface="+mj-lt"/>
              <a:buAutoNum type="arabicPeriod"/>
            </a:pPr>
            <a:r>
              <a:rPr lang="es-MX" sz="2000" dirty="0">
                <a:solidFill>
                  <a:schemeClr val="tx1"/>
                </a:solidFill>
              </a:rPr>
              <a:t>Desvinculación entre gestión del desempeño y la efectividad de bienes y servicios para lograr un resultado o producir un impacto.</a:t>
            </a:r>
          </a:p>
          <a:p>
            <a:pPr marL="800100" lvl="1" indent="-342900">
              <a:buFont typeface="+mj-lt"/>
              <a:buAutoNum type="arabicPeriod"/>
            </a:pPr>
            <a:r>
              <a:rPr lang="es-MX" sz="2000" dirty="0">
                <a:solidFill>
                  <a:schemeClr val="tx1"/>
                </a:solidFill>
              </a:rPr>
              <a:t>Inexistencia de procesos y gestión y administración de procesos.</a:t>
            </a:r>
          </a:p>
          <a:p>
            <a:pPr marL="800100" lvl="1" indent="-342900">
              <a:buFont typeface="+mj-lt"/>
              <a:buAutoNum type="arabicPeriod"/>
            </a:pPr>
            <a:r>
              <a:rPr lang="es-MX" sz="2000" dirty="0">
                <a:solidFill>
                  <a:schemeClr val="tx1"/>
                </a:solidFill>
              </a:rPr>
              <a:t>Sin relación directa con el derecho ciudadano a una buena administración pública.</a:t>
            </a:r>
          </a:p>
        </p:txBody>
      </p:sp>
      <p:sp>
        <p:nvSpPr>
          <p:cNvPr id="22" name="Rectángulo: esquinas redondeadas 21">
            <a:extLst>
              <a:ext uri="{FF2B5EF4-FFF2-40B4-BE49-F238E27FC236}">
                <a16:creationId xmlns:a16="http://schemas.microsoft.com/office/drawing/2014/main" id="{02BDDCE3-C446-68A2-F418-4EA062458B92}"/>
              </a:ext>
            </a:extLst>
          </p:cNvPr>
          <p:cNvSpPr/>
          <p:nvPr/>
        </p:nvSpPr>
        <p:spPr>
          <a:xfrm>
            <a:off x="443230" y="1732188"/>
            <a:ext cx="11304269" cy="699358"/>
          </a:xfrm>
          <a:prstGeom prst="roundRect">
            <a:avLst/>
          </a:prstGeom>
          <a:solidFill>
            <a:srgbClr val="EFEC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s-MX" sz="2000" dirty="0">
                <a:solidFill>
                  <a:schemeClr val="tx1"/>
                </a:solidFill>
              </a:rPr>
              <a:t>Hay una relación positiva entre gestión del desempeño y las mejoras cuantitativas y cualitativas para la producción de bienes y prestación de servicios.  </a:t>
            </a:r>
          </a:p>
        </p:txBody>
      </p:sp>
      <p:grpSp>
        <p:nvGrpSpPr>
          <p:cNvPr id="2" name="Grupo 1">
            <a:extLst>
              <a:ext uri="{FF2B5EF4-FFF2-40B4-BE49-F238E27FC236}">
                <a16:creationId xmlns:a16="http://schemas.microsoft.com/office/drawing/2014/main" id="{BC0F4736-A3EB-1B3B-0E66-850045793384}"/>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5DC07739-BDD9-52E3-FB36-10D6E1DE3A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151B3DEE-E431-26C2-519E-252B9E9B48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2B14C5C4-3798-D87E-0855-923492C6DDF8}"/>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849908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B90DE51-B169-380C-DA5E-E00CE424E82C}"/>
              </a:ext>
            </a:extLst>
          </p:cNvPr>
          <p:cNvSpPr>
            <a:spLocks noGrp="1"/>
          </p:cNvSpPr>
          <p:nvPr>
            <p:ph type="title"/>
          </p:nvPr>
        </p:nvSpPr>
        <p:spPr>
          <a:xfrm>
            <a:off x="4391422" y="2600325"/>
            <a:ext cx="3409156" cy="828675"/>
          </a:xfrm>
        </p:spPr>
        <p:txBody>
          <a:bodyPr>
            <a:noAutofit/>
          </a:bodyPr>
          <a:lstStyle/>
          <a:p>
            <a:r>
              <a:rPr lang="es-MX" b="1" i="1">
                <a:solidFill>
                  <a:srgbClr val="BDB091"/>
                </a:solidFill>
                <a:latin typeface="Sofia Pro SemiBold"/>
              </a:rPr>
              <a:t>Temario</a:t>
            </a:r>
          </a:p>
        </p:txBody>
      </p:sp>
      <p:sp>
        <p:nvSpPr>
          <p:cNvPr id="5" name="Marcador de texto 4">
            <a:extLst>
              <a:ext uri="{FF2B5EF4-FFF2-40B4-BE49-F238E27FC236}">
                <a16:creationId xmlns:a16="http://schemas.microsoft.com/office/drawing/2014/main" id="{EF3C94AB-4CBC-A699-311E-E2FFC1A9020E}"/>
              </a:ext>
            </a:extLst>
          </p:cNvPr>
          <p:cNvSpPr>
            <a:spLocks noGrp="1"/>
          </p:cNvSpPr>
          <p:nvPr>
            <p:ph type="body" idx="1"/>
          </p:nvPr>
        </p:nvSpPr>
        <p:spPr>
          <a:xfrm>
            <a:off x="4874302" y="3429000"/>
            <a:ext cx="2443396" cy="828675"/>
          </a:xfrm>
        </p:spPr>
        <p:txBody>
          <a:bodyPr vert="horz" lIns="91440" tIns="45720" rIns="91440" bIns="45720" rtlCol="0" anchor="t">
            <a:normAutofit/>
          </a:bodyPr>
          <a:lstStyle/>
          <a:p>
            <a:r>
              <a:rPr lang="es-MX"/>
              <a:t>Matrices PED y Administrativa</a:t>
            </a:r>
          </a:p>
        </p:txBody>
      </p:sp>
      <p:pic>
        <p:nvPicPr>
          <p:cNvPr id="3" name="Imagen 2" descr="Texto&#10;&#10;Descripción generada automáticamente con confianza media">
            <a:extLst>
              <a:ext uri="{FF2B5EF4-FFF2-40B4-BE49-F238E27FC236}">
                <a16:creationId xmlns:a16="http://schemas.microsoft.com/office/drawing/2014/main" id="{FC23C940-761F-2C5D-1E51-18F76CCF7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6D214EFF-7F63-1B1F-611E-F8D90E615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2D6C0376-3448-1BCC-0646-DA1877591C87}"/>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614185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11740615-8FD4-C2D7-3E0C-C8A702626624}"/>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44B655D5-9C27-B599-146D-8A5616E6C7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8089EF8D-C580-C363-A119-51E37FB9B0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2442CD1E-5C8E-304C-BEBE-3347451E87B2}"/>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pic>
        <p:nvPicPr>
          <p:cNvPr id="10" name="Imagen 9" descr="Tabla&#10;&#10;Descripción generada automáticamente">
            <a:extLst>
              <a:ext uri="{FF2B5EF4-FFF2-40B4-BE49-F238E27FC236}">
                <a16:creationId xmlns:a16="http://schemas.microsoft.com/office/drawing/2014/main" id="{0350045E-E219-C412-196D-DACF549319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6865" y="843186"/>
            <a:ext cx="9058269" cy="5757601"/>
          </a:xfrm>
          <a:prstGeom prst="rect">
            <a:avLst/>
          </a:prstGeom>
        </p:spPr>
      </p:pic>
    </p:spTree>
    <p:extLst>
      <p:ext uri="{BB962C8B-B14F-4D97-AF65-F5344CB8AC3E}">
        <p14:creationId xmlns:p14="http://schemas.microsoft.com/office/powerpoint/2010/main" val="4707077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2714160" y="922182"/>
            <a:ext cx="6496050" cy="1325563"/>
          </a:xfrm>
        </p:spPr>
        <p:txBody>
          <a:bodyPr>
            <a:normAutofit/>
          </a:bodyPr>
          <a:lstStyle/>
          <a:p>
            <a:pPr algn="ctr"/>
            <a:r>
              <a:rPr lang="es-MX" sz="4000">
                <a:solidFill>
                  <a:srgbClr val="BDB091"/>
                </a:solidFill>
                <a:latin typeface="Sofia Pro SemiBold" panose="020B0000000000000000" pitchFamily="34" charset="0"/>
              </a:rPr>
              <a:t>MATRIZ ADMINISTRATIVA</a:t>
            </a:r>
          </a:p>
        </p:txBody>
      </p:sp>
      <p:sp>
        <p:nvSpPr>
          <p:cNvPr id="3" name="Marcador de contenido 2">
            <a:extLst>
              <a:ext uri="{FF2B5EF4-FFF2-40B4-BE49-F238E27FC236}">
                <a16:creationId xmlns:a16="http://schemas.microsoft.com/office/drawing/2014/main" id="{27947B3E-A7AA-A065-11F8-3652096C95D7}"/>
              </a:ext>
            </a:extLst>
          </p:cNvPr>
          <p:cNvSpPr>
            <a:spLocks noGrp="1"/>
          </p:cNvSpPr>
          <p:nvPr>
            <p:ph idx="1"/>
          </p:nvPr>
        </p:nvSpPr>
        <p:spPr>
          <a:xfrm>
            <a:off x="838200" y="3284693"/>
            <a:ext cx="4724400" cy="1325563"/>
          </a:xfrm>
        </p:spPr>
        <p:txBody>
          <a:bodyPr vert="horz" lIns="91440" tIns="45720" rIns="91440" bIns="45720" rtlCol="0" anchor="t">
            <a:normAutofit/>
          </a:bodyPr>
          <a:lstStyle/>
          <a:p>
            <a:pPr marL="457200" lvl="1" indent="0">
              <a:buNone/>
            </a:pPr>
            <a:r>
              <a:rPr lang="es-MX" b="1">
                <a:latin typeface="Sofia Pro" panose="020B0000000000000000" pitchFamily="34" charset="0"/>
              </a:rPr>
              <a:t>Objetivo:</a:t>
            </a:r>
            <a:r>
              <a:rPr lang="es-MX">
                <a:latin typeface="Sofia Pro" panose="020B0000000000000000" pitchFamily="34" charset="0"/>
              </a:rPr>
              <a:t> </a:t>
            </a:r>
            <a:r>
              <a:rPr lang="es-MX" sz="2000">
                <a:latin typeface="Sofia Pro" panose="020B0000000000000000" pitchFamily="34" charset="0"/>
              </a:rPr>
              <a:t>Planea y mide el uso correcto de los Recursos Humanos, Materiales y Financieros de las Dependencias y Entidades.</a:t>
            </a:r>
            <a:endParaRPr lang="es-MX">
              <a:latin typeface="Sofia Pro" panose="020B0000000000000000" pitchFamily="34" charset="0"/>
            </a:endParaRPr>
          </a:p>
        </p:txBody>
      </p:sp>
      <p:sp>
        <p:nvSpPr>
          <p:cNvPr id="5" name="Marcador de contenido 2">
            <a:extLst>
              <a:ext uri="{FF2B5EF4-FFF2-40B4-BE49-F238E27FC236}">
                <a16:creationId xmlns:a16="http://schemas.microsoft.com/office/drawing/2014/main" id="{16BB8AD4-ABAF-4492-2524-42D5068192BE}"/>
              </a:ext>
            </a:extLst>
          </p:cNvPr>
          <p:cNvSpPr txBox="1">
            <a:spLocks/>
          </p:cNvSpPr>
          <p:nvPr/>
        </p:nvSpPr>
        <p:spPr>
          <a:xfrm>
            <a:off x="5962185" y="2522943"/>
            <a:ext cx="5051502" cy="3287307"/>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s-MX" sz="2600" b="1">
                <a:latin typeface="Sofia Pro"/>
              </a:rPr>
              <a:t>Condiciones de esta matriz:</a:t>
            </a:r>
            <a:r>
              <a:rPr lang="es-MX" sz="2600">
                <a:latin typeface="Sofia Pro"/>
              </a:rPr>
              <a:t> </a:t>
            </a:r>
          </a:p>
          <a:p>
            <a:pPr lvl="1"/>
            <a:r>
              <a:rPr lang="es-MX" sz="2200">
                <a:latin typeface="Sofia Pro"/>
              </a:rPr>
              <a:t>Formato base universal.</a:t>
            </a:r>
          </a:p>
          <a:p>
            <a:pPr marL="457200" lvl="1" indent="0">
              <a:buNone/>
            </a:pPr>
            <a:endParaRPr lang="es-MX" sz="2200">
              <a:latin typeface="Sofia Pro" panose="020B0000000000000000" pitchFamily="34" charset="0"/>
            </a:endParaRPr>
          </a:p>
          <a:p>
            <a:pPr lvl="1"/>
            <a:r>
              <a:rPr lang="es-MX" sz="2200">
                <a:latin typeface="Sofia Pro" panose="020B0000000000000000" pitchFamily="34" charset="0"/>
              </a:rPr>
              <a:t>La CGPI entregará a las dependencias y entidades la metodología formulada.</a:t>
            </a:r>
          </a:p>
          <a:p>
            <a:pPr marL="457200" lvl="1" indent="0">
              <a:buNone/>
            </a:pPr>
            <a:endParaRPr lang="es-MX" sz="2200">
              <a:latin typeface="Sofia Pro" panose="020B0000000000000000" pitchFamily="34" charset="0"/>
            </a:endParaRPr>
          </a:p>
          <a:p>
            <a:pPr lvl="1"/>
            <a:r>
              <a:rPr lang="es-MX" sz="2200">
                <a:latin typeface="Sofia Pro"/>
              </a:rPr>
              <a:t>Su tiempo de realización será integrada en el anteproyecto 2024.</a:t>
            </a:r>
          </a:p>
          <a:p>
            <a:pPr lvl="1"/>
            <a:endParaRPr lang="es-MX"/>
          </a:p>
          <a:p>
            <a:pPr lvl="1"/>
            <a:endParaRPr lang="es-MX"/>
          </a:p>
        </p:txBody>
      </p:sp>
      <p:grpSp>
        <p:nvGrpSpPr>
          <p:cNvPr id="4" name="Grupo 3">
            <a:extLst>
              <a:ext uri="{FF2B5EF4-FFF2-40B4-BE49-F238E27FC236}">
                <a16:creationId xmlns:a16="http://schemas.microsoft.com/office/drawing/2014/main" id="{DAADA0BE-DF18-7AF6-3574-0865235D79CF}"/>
              </a:ext>
            </a:extLst>
          </p:cNvPr>
          <p:cNvGrpSpPr/>
          <p:nvPr/>
        </p:nvGrpSpPr>
        <p:grpSpPr>
          <a:xfrm>
            <a:off x="420999" y="211355"/>
            <a:ext cx="3153628" cy="452688"/>
            <a:chOff x="420999" y="211355"/>
            <a:chExt cx="3153628" cy="452688"/>
          </a:xfrm>
        </p:grpSpPr>
        <p:pic>
          <p:nvPicPr>
            <p:cNvPr id="6" name="Imagen 5" descr="Texto&#10;&#10;Descripción generada automáticamente con confianza media">
              <a:extLst>
                <a:ext uri="{FF2B5EF4-FFF2-40B4-BE49-F238E27FC236}">
                  <a16:creationId xmlns:a16="http://schemas.microsoft.com/office/drawing/2014/main" id="{A45D284E-3B23-C669-5F26-2DA74D569A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FA1A9FCA-57B7-60F9-131A-39CC3CE3E3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8" name="Conector recto 7">
              <a:extLst>
                <a:ext uri="{FF2B5EF4-FFF2-40B4-BE49-F238E27FC236}">
                  <a16:creationId xmlns:a16="http://schemas.microsoft.com/office/drawing/2014/main" id="{17289945-17EB-3BAF-AF12-6F6217E5205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447800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F1844E76-F45D-AC12-65E0-004983D7D965}"/>
              </a:ext>
            </a:extLst>
          </p:cNvPr>
          <p:cNvGraphicFramePr>
            <a:graphicFrameLocks noGrp="1"/>
          </p:cNvGraphicFramePr>
          <p:nvPr>
            <p:extLst>
              <p:ext uri="{D42A27DB-BD31-4B8C-83A1-F6EECF244321}">
                <p14:modId xmlns:p14="http://schemas.microsoft.com/office/powerpoint/2010/main" val="2785695131"/>
              </p:ext>
            </p:extLst>
          </p:nvPr>
        </p:nvGraphicFramePr>
        <p:xfrm>
          <a:off x="942976" y="885824"/>
          <a:ext cx="10258424" cy="5699240"/>
        </p:xfrm>
        <a:graphic>
          <a:graphicData uri="http://schemas.openxmlformats.org/drawingml/2006/table">
            <a:tbl>
              <a:tblPr firstRow="1" bandRow="1">
                <a:tableStyleId>{5C22544A-7EE6-4342-B048-85BDC9FD1C3A}</a:tableStyleId>
              </a:tblPr>
              <a:tblGrid>
                <a:gridCol w="886768">
                  <a:extLst>
                    <a:ext uri="{9D8B030D-6E8A-4147-A177-3AD203B41FA5}">
                      <a16:colId xmlns:a16="http://schemas.microsoft.com/office/drawing/2014/main" val="2598923497"/>
                    </a:ext>
                  </a:extLst>
                </a:gridCol>
                <a:gridCol w="1236058">
                  <a:extLst>
                    <a:ext uri="{9D8B030D-6E8A-4147-A177-3AD203B41FA5}">
                      <a16:colId xmlns:a16="http://schemas.microsoft.com/office/drawing/2014/main" val="479105239"/>
                    </a:ext>
                  </a:extLst>
                </a:gridCol>
                <a:gridCol w="1061413">
                  <a:extLst>
                    <a:ext uri="{9D8B030D-6E8A-4147-A177-3AD203B41FA5}">
                      <a16:colId xmlns:a16="http://schemas.microsoft.com/office/drawing/2014/main" val="233447856"/>
                    </a:ext>
                  </a:extLst>
                </a:gridCol>
                <a:gridCol w="835310">
                  <a:extLst>
                    <a:ext uri="{9D8B030D-6E8A-4147-A177-3AD203B41FA5}">
                      <a16:colId xmlns:a16="http://schemas.microsoft.com/office/drawing/2014/main" val="2449344325"/>
                    </a:ext>
                  </a:extLst>
                </a:gridCol>
                <a:gridCol w="1287516">
                  <a:extLst>
                    <a:ext uri="{9D8B030D-6E8A-4147-A177-3AD203B41FA5}">
                      <a16:colId xmlns:a16="http://schemas.microsoft.com/office/drawing/2014/main" val="1170762508"/>
                    </a:ext>
                  </a:extLst>
                </a:gridCol>
                <a:gridCol w="1061413">
                  <a:extLst>
                    <a:ext uri="{9D8B030D-6E8A-4147-A177-3AD203B41FA5}">
                      <a16:colId xmlns:a16="http://schemas.microsoft.com/office/drawing/2014/main" val="3050271803"/>
                    </a:ext>
                  </a:extLst>
                </a:gridCol>
                <a:gridCol w="1061413">
                  <a:extLst>
                    <a:ext uri="{9D8B030D-6E8A-4147-A177-3AD203B41FA5}">
                      <a16:colId xmlns:a16="http://schemas.microsoft.com/office/drawing/2014/main" val="4152129642"/>
                    </a:ext>
                  </a:extLst>
                </a:gridCol>
                <a:gridCol w="695740">
                  <a:extLst>
                    <a:ext uri="{9D8B030D-6E8A-4147-A177-3AD203B41FA5}">
                      <a16:colId xmlns:a16="http://schemas.microsoft.com/office/drawing/2014/main" val="3118801305"/>
                    </a:ext>
                  </a:extLst>
                </a:gridCol>
                <a:gridCol w="2132793">
                  <a:extLst>
                    <a:ext uri="{9D8B030D-6E8A-4147-A177-3AD203B41FA5}">
                      <a16:colId xmlns:a16="http://schemas.microsoft.com/office/drawing/2014/main" val="2941477850"/>
                    </a:ext>
                  </a:extLst>
                </a:gridCol>
              </a:tblGrid>
              <a:tr h="588653">
                <a:tc>
                  <a:txBody>
                    <a:bodyPr/>
                    <a:lstStyle/>
                    <a:p>
                      <a:pPr algn="ctr"/>
                      <a:endParaRPr lang="es-MX" sz="900">
                        <a:latin typeface="Calibri (Cuerpo)"/>
                      </a:endParaRPr>
                    </a:p>
                  </a:txBody>
                  <a:tcP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OBJETIVOS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INDICADORES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TIPO DIMENSIÓN FRECUENCIA</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MÉTODO DE CALCULO</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MEDIOS DE VERIFICACIÓN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SUPUESTOS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endParaRPr lang="es-MX" sz="800">
                        <a:solidFill>
                          <a:schemeClr val="bg1"/>
                        </a:solidFill>
                        <a:latin typeface="Sofia Pro" panose="020B0000000000000000" pitchFamily="34" charset="0"/>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OBSERVACIONES O  CONSIDERACIONES</a:t>
                      </a:r>
                    </a:p>
                  </a:txBody>
                  <a:tcPr anchor="ctr">
                    <a:lnL w="19050" cap="flat" cmpd="sng" algn="ctr">
                      <a:solidFill>
                        <a:schemeClr val="bg1"/>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extLst>
                  <a:ext uri="{0D108BD9-81ED-4DB2-BD59-A6C34878D82A}">
                    <a16:rowId xmlns:a16="http://schemas.microsoft.com/office/drawing/2014/main" val="684584053"/>
                  </a:ext>
                </a:extLst>
              </a:tr>
              <a:tr h="2371197">
                <a:tc>
                  <a:txBody>
                    <a:bodyPr/>
                    <a:lstStyle/>
                    <a:p>
                      <a:pPr algn="ctr" fontAlgn="ctr"/>
                      <a:r>
                        <a:rPr lang="es-MX" sz="800" b="1" i="0" u="none" strike="noStrike">
                          <a:solidFill>
                            <a:srgbClr val="FFFFFF"/>
                          </a:solidFill>
                          <a:effectLst/>
                          <a:latin typeface="Sofia Pro" panose="020B0000000000000000" pitchFamily="34" charset="0"/>
                        </a:rPr>
                        <a:t>FIN</a:t>
                      </a:r>
                    </a:p>
                  </a:txBody>
                  <a:tcPr marL="9525" marR="9525" marT="9525" marB="0" anchor="ct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fontAlgn="ctr"/>
                      <a:r>
                        <a:rPr lang="es-MX" sz="850" b="0" i="0" u="none" strike="noStrike">
                          <a:solidFill>
                            <a:schemeClr val="tx1"/>
                          </a:solidFill>
                          <a:effectLst/>
                          <a:latin typeface="Sofia Pro" panose="020B0000000000000000" pitchFamily="34" charset="0"/>
                        </a:rPr>
                        <a:t>Contribuir en la mejora de los Programas Presupuestarios mediante la correcta aplicación de los recursos públicos asignados para la toma de decisiones, elevar la eficiencia, eficacia y calidad del gasto público, así como promover una adecuada rendición de cuentas en el Gobierno del Estado de Tlaxcala (L.A.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ctr" fontAlgn="ctr"/>
                      <a:r>
                        <a:rPr lang="es-MX" sz="850" b="0" i="0" u="none" strike="noStrike">
                          <a:solidFill>
                            <a:schemeClr val="tx1"/>
                          </a:solidFill>
                          <a:effectLst/>
                          <a:latin typeface="Sofia Pro" panose="020B0000000000000000" pitchFamily="34" charset="0"/>
                        </a:rPr>
                        <a:t>Índice del avance en la implantación y operación del PbR-SED</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ctr" fontAlgn="ctr"/>
                      <a:r>
                        <a:rPr lang="es-MX" sz="850" b="0" i="0" u="none" strike="noStrike">
                          <a:solidFill>
                            <a:schemeClr val="tx1"/>
                          </a:solidFill>
                          <a:effectLst/>
                          <a:latin typeface="Sofia Pro" panose="020B0000000000000000" pitchFamily="34" charset="0"/>
                        </a:rPr>
                        <a:t>Estratégico</a:t>
                      </a:r>
                      <a:br>
                        <a:rPr lang="es-MX" sz="850" b="0" i="0" u="none" strike="noStrike">
                          <a:solidFill>
                            <a:srgbClr val="000000"/>
                          </a:solidFill>
                          <a:effectLst/>
                          <a:latin typeface="Sofia Pro" panose="020B0000000000000000" pitchFamily="34" charset="0"/>
                        </a:rPr>
                      </a:br>
                      <a:r>
                        <a:rPr lang="es-MX" sz="850" b="0" i="0" u="none" strike="noStrike">
                          <a:solidFill>
                            <a:schemeClr val="tx1"/>
                          </a:solidFill>
                          <a:effectLst/>
                          <a:latin typeface="Sofia Pro" panose="020B0000000000000000" pitchFamily="34" charset="0"/>
                        </a:rPr>
                        <a:t>Eficacia</a:t>
                      </a:r>
                      <a:br>
                        <a:rPr lang="es-MX" sz="850" b="0" i="0" u="none" strike="noStrike">
                          <a:solidFill>
                            <a:srgbClr val="000000"/>
                          </a:solidFill>
                          <a:effectLst/>
                          <a:latin typeface="Sofia Pro" panose="020B0000000000000000" pitchFamily="34" charset="0"/>
                        </a:rPr>
                      </a:br>
                      <a:r>
                        <a:rPr lang="es-MX" sz="850" b="0" i="0" u="none" strike="noStrike">
                          <a:solidFill>
                            <a:schemeClr val="tx1"/>
                          </a:solidFill>
                          <a:effectLst/>
                          <a:latin typeface="Sofia Pro" panose="020B0000000000000000" pitchFamily="34" charset="0"/>
                        </a:rPr>
                        <a:t>Anual</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ctr" fontAlgn="ctr"/>
                      <a:r>
                        <a:rPr lang="es-MX" sz="850" b="0" i="0" u="none" strike="noStrike">
                          <a:solidFill>
                            <a:schemeClr val="tx1"/>
                          </a:solidFill>
                          <a:effectLst/>
                          <a:latin typeface="Sofia Pro" panose="020B0000000000000000" pitchFamily="34" charset="0"/>
                        </a:rPr>
                        <a:t>Índice del avance en la implantación y operación del PbR-SED</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ctr" fontAlgn="ctr"/>
                      <a:r>
                        <a:rPr lang="es-MX" sz="850" b="0" i="0" u="sng" strike="noStrike">
                          <a:solidFill>
                            <a:schemeClr val="tx1"/>
                          </a:solidFill>
                          <a:effectLst/>
                          <a:latin typeface="Sofia Pro" panose="020B0000000000000000" pitchFamily="34" charset="0"/>
                          <a:hlinkClick r:id="rId2">
                            <a:extLst>
                              <a:ext uri="{A12FA001-AC4F-418D-AE19-62706E023703}">
                                <ahyp:hlinkClr xmlns:ahyp="http://schemas.microsoft.com/office/drawing/2018/hyperlinkcolor" val="tx"/>
                              </a:ext>
                            </a:extLst>
                          </a:hlinkClick>
                        </a:rPr>
                        <a:t>https://www.transparenciapresupuestaria.gob.mx/Entidades-Federativas</a:t>
                      </a:r>
                      <a:endParaRPr lang="es-MX" sz="850" b="0" i="0" u="sng" strike="noStrike">
                        <a:solidFill>
                          <a:schemeClr val="tx1"/>
                        </a:solidFill>
                        <a:effectLst/>
                        <a:latin typeface="Sofia Pro" panose="020B0000000000000000" pitchFamily="34" charset="0"/>
                      </a:endParaRP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ctr" fontAlgn="ctr"/>
                      <a:r>
                        <a:rPr lang="es-MX" sz="850" b="0" i="0" u="none" strike="noStrike">
                          <a:solidFill>
                            <a:schemeClr val="tx1"/>
                          </a:solidFill>
                          <a:effectLst/>
                          <a:latin typeface="Sofia Pro" panose="020B0000000000000000" pitchFamily="34" charset="0"/>
                        </a:rPr>
                        <a:t>Las fases del ciclo presupuestario se encuentran debidamente normadas y aplicadas</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just"/>
                      <a:endParaRPr lang="es-MX" sz="850" b="0">
                        <a:solidFill>
                          <a:schemeClr val="tx1"/>
                        </a:solidFill>
                        <a:latin typeface="Sofia Pro" panose="020B0000000000000000" pitchFamily="34" charset="0"/>
                      </a:endParaRPr>
                    </a:p>
                  </a:txBody>
                  <a:tcPr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72000" algn="just" fontAlgn="ctr"/>
                      <a:r>
                        <a:rPr lang="es-MX" sz="850" b="0" i="0" u="none" strike="noStrike">
                          <a:solidFill>
                            <a:schemeClr val="tx1"/>
                          </a:solidFill>
                          <a:effectLst/>
                          <a:latin typeface="Sofia Pro" panose="020B0000000000000000" pitchFamily="34" charset="0"/>
                        </a:rPr>
                        <a:t>PARA EL ANTEPROYECTO SE TOMARÁ EL ÚLTIMO ÍNDICE TRANSPARENTADO EVALUACIÓN 2023 QUE ES EL 69 EN AVANCE. EN EL MES DE MAYO DEL 2024 SE PUBLICA LA CALIFICACIÓN DE LA EVALUACIÓN A LOS PROCESOS 2023 SE DEBERÁ DE SOLICITAR LA MODIFICACIÓN.</a:t>
                      </a:r>
                    </a:p>
                  </a:txBody>
                  <a:tcPr marL="9525" marR="9525" marT="9525" marB="0" anchor="ctr">
                    <a:lnL w="19050" cap="flat" cmpd="sng" algn="ctr">
                      <a:solidFill>
                        <a:srgbClr val="CFC4EA"/>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rgbClr val="E1DAF2"/>
                    </a:solidFill>
                  </a:tcPr>
                </a:tc>
                <a:extLst>
                  <a:ext uri="{0D108BD9-81ED-4DB2-BD59-A6C34878D82A}">
                    <a16:rowId xmlns:a16="http://schemas.microsoft.com/office/drawing/2014/main" val="840370384"/>
                  </a:ext>
                </a:extLst>
              </a:tr>
              <a:tr h="1141040">
                <a:tc>
                  <a:txBody>
                    <a:bodyPr/>
                    <a:lstStyle/>
                    <a:p>
                      <a:pPr algn="ctr" fontAlgn="ctr"/>
                      <a:r>
                        <a:rPr lang="es-MX" sz="800" b="1" i="0" u="none" strike="noStrike">
                          <a:solidFill>
                            <a:srgbClr val="FFFFFF"/>
                          </a:solidFill>
                          <a:effectLst/>
                          <a:latin typeface="Sofia Pro" panose="020B0000000000000000" pitchFamily="34" charset="0"/>
                        </a:rPr>
                        <a:t>PROPOSITO</a:t>
                      </a:r>
                    </a:p>
                  </a:txBody>
                  <a:tcPr marL="9525" marR="9525" marT="9525" marB="0" anchor="ct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fontAlgn="ctr"/>
                      <a:r>
                        <a:rPr lang="es-MX" sz="850" b="0" i="0" u="none" strike="noStrike">
                          <a:effectLst/>
                          <a:latin typeface="Sofia Pro" panose="020B0000000000000000" pitchFamily="34" charset="0"/>
                        </a:rPr>
                        <a:t>El (la) _____________ mejora la calidad del gasto público y la rendición de cuentas </a:t>
                      </a:r>
                    </a:p>
                    <a:p>
                      <a:pPr algn="ctr" fontAlgn="ctr"/>
                      <a:r>
                        <a:rPr lang="es-MX" sz="850" b="0" i="0" u="none" strike="noStrike">
                          <a:effectLst/>
                          <a:latin typeface="Sofia Pro" panose="020B0000000000000000" pitchFamily="34" charset="0"/>
                        </a:rPr>
                        <a:t>(L.A.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s-MX" sz="850" b="0" i="0" u="none" strike="noStrike">
                          <a:effectLst/>
                          <a:latin typeface="Sofia Pro" panose="020B0000000000000000" pitchFamily="34" charset="0"/>
                        </a:rPr>
                        <a:t>Porcentaje del gasto ejecutado con relación al presupuesto autorizado y sus modificaciones</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s-MX" sz="850" b="0" i="0" u="none" strike="noStrike">
                          <a:effectLst/>
                          <a:latin typeface="Sofia Pro" panose="020B0000000000000000" pitchFamily="34" charset="0"/>
                        </a:rPr>
                        <a:t>Estratégico</a:t>
                      </a:r>
                      <a:br>
                        <a:rPr lang="es-MX" sz="850" b="0" i="0" u="none" strike="noStrike">
                          <a:effectLst/>
                          <a:latin typeface="Sofia Pro" panose="020B0000000000000000" pitchFamily="34" charset="0"/>
                        </a:rPr>
                      </a:br>
                      <a:r>
                        <a:rPr lang="es-MX" sz="850" b="0" i="0" u="none" strike="noStrike">
                          <a:effectLst/>
                          <a:latin typeface="Sofia Pro" panose="020B0000000000000000" pitchFamily="34" charset="0"/>
                        </a:rPr>
                        <a:t>Economía</a:t>
                      </a:r>
                      <a:br>
                        <a:rPr lang="es-MX" sz="850" b="0" i="0" u="none" strike="noStrike">
                          <a:effectLst/>
                          <a:latin typeface="Sofia Pro" panose="020B0000000000000000" pitchFamily="34" charset="0"/>
                        </a:rPr>
                      </a:br>
                      <a:r>
                        <a:rPr lang="es-MX" sz="850" b="0" i="0" u="none" strike="noStrike">
                          <a:effectLst/>
                          <a:latin typeface="Sofia Pro" panose="020B0000000000000000" pitchFamily="34" charset="0"/>
                        </a:rPr>
                        <a:t>Anual</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s-MX" sz="850" b="0" i="0" u="none" strike="noStrike">
                          <a:effectLst/>
                          <a:latin typeface="Sofia Pro" panose="020B0000000000000000" pitchFamily="34" charset="0"/>
                        </a:rPr>
                        <a:t>(Presupuesto total ejercido/(Total de presupuesto autorizado (+o-) modificaciones al presupuesto)*100 </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s-MX" sz="850" b="0" i="0" u="none" strike="noStrike">
                          <a:effectLst/>
                          <a:latin typeface="Sofia Pro" panose="020B0000000000000000" pitchFamily="34" charset="0"/>
                        </a:rPr>
                        <a:t>Link de la cuenta pública transparentada en su página institucional (paraestatales), control presupuestario interno (gobierno central)</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s-MX" sz="850" b="0" i="0" u="none" strike="noStrike">
                          <a:effectLst/>
                          <a:latin typeface="Sofia Pro" panose="020B0000000000000000" pitchFamily="34" charset="0"/>
                        </a:rPr>
                        <a:t>Los implicados en la etapa de ejercicio y control del gasto llevan a cabo en tiempo y forma los procesos involucrados para el cumplimiento de los objetivos</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endParaRPr lang="es-MX" sz="850" b="0">
                        <a:latin typeface="Sofia Pro" panose="020B0000000000000000" pitchFamily="34" charset="0"/>
                      </a:endParaRPr>
                    </a:p>
                  </a:txBody>
                  <a:tcPr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72000" algn="just" fontAlgn="ctr"/>
                      <a:r>
                        <a:rPr lang="es-MX" sz="850" b="0" i="0" u="none" strike="noStrike">
                          <a:effectLst/>
                          <a:latin typeface="Sofia Pro" panose="020B0000000000000000" pitchFamily="34" charset="0"/>
                        </a:rPr>
                        <a:t>ESTE INDICADOR AL IGUAL QUE EL COMPONENTE SE SOLICITA A LA DIRECCIÓN DE VINCULACIÓN Y GESTIÓN LA OPORTUNIDAD DE PODER ALIMENTAR ESTE LOS PRIMEROS TRES DÍAS DEL MES DE ENERO 2024.</a:t>
                      </a:r>
                    </a:p>
                  </a:txBody>
                  <a:tcPr marL="9525" marR="9525" marT="9525" marB="0" anchor="ctr">
                    <a:lnL w="19050" cap="flat" cmpd="sng" algn="ctr">
                      <a:solidFill>
                        <a:srgbClr val="CFC4EA"/>
                      </a:solidFill>
                      <a:prstDash val="solid"/>
                      <a:round/>
                      <a:headEnd type="none" w="med" len="med"/>
                      <a:tailEnd type="none" w="med" len="med"/>
                    </a:lnL>
                    <a:lnR w="28575" cap="flat" cmpd="sng" algn="ctr">
                      <a:solidFill>
                        <a:srgbClr val="B1A0C7"/>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620542"/>
                  </a:ext>
                </a:extLst>
              </a:tr>
              <a:tr h="1392663">
                <a:tc>
                  <a:txBody>
                    <a:bodyPr/>
                    <a:lstStyle/>
                    <a:p>
                      <a:pPr marL="0" algn="ctr" defTabSz="914400" rtl="0" eaLnBrk="1" fontAlgn="ctr" latinLnBrk="0" hangingPunct="1"/>
                      <a:r>
                        <a:rPr lang="es-MX" sz="800" b="1" i="0" u="none" strike="noStrike" kern="1200">
                          <a:solidFill>
                            <a:srgbClr val="FFFFFF"/>
                          </a:solidFill>
                          <a:effectLst/>
                          <a:latin typeface="Sofia Pro" panose="020B0000000000000000" pitchFamily="34" charset="0"/>
                          <a:ea typeface="+mn-ea"/>
                          <a:cs typeface="+mn-cs"/>
                        </a:rPr>
                        <a:t>COMPONENTES</a:t>
                      </a:r>
                    </a:p>
                  </a:txBody>
                  <a:tcPr marL="9525" marR="9525" marT="9525" marB="0" anchor="ct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marL="0" algn="ctr"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1. Presupuesto basado en Resultados evaluado (L.A.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br>
                        <a:rPr lang="es-MX" sz="850" b="0" i="0" u="none" strike="noStrike" kern="1200">
                          <a:solidFill>
                            <a:schemeClr val="dk1"/>
                          </a:solidFill>
                          <a:effectLst/>
                          <a:latin typeface="Sofia Pro" panose="020B0000000000000000" pitchFamily="34" charset="0"/>
                          <a:ea typeface="+mn-ea"/>
                          <a:cs typeface="+mn-cs"/>
                        </a:rPr>
                      </a:br>
                      <a:br>
                        <a:rPr lang="es-MX" sz="850" b="0" i="0" u="none" strike="noStrike" kern="1200">
                          <a:solidFill>
                            <a:schemeClr val="dk1"/>
                          </a:solidFill>
                          <a:effectLst/>
                          <a:latin typeface="Sofia Pro" panose="020B0000000000000000" pitchFamily="34" charset="0"/>
                          <a:ea typeface="+mn-ea"/>
                          <a:cs typeface="+mn-cs"/>
                        </a:rPr>
                      </a:br>
                      <a:r>
                        <a:rPr lang="es-MX" sz="850" b="0" i="0" u="none" strike="noStrike" kern="1200">
                          <a:solidFill>
                            <a:schemeClr val="dk1"/>
                          </a:solidFill>
                          <a:effectLst/>
                          <a:latin typeface="Sofia Pro" panose="020B0000000000000000" pitchFamily="34" charset="0"/>
                          <a:ea typeface="+mn-ea"/>
                          <a:cs typeface="+mn-cs"/>
                        </a:rPr>
                        <a:t>Porcentaje de indicadores con cumplimiento adecuado con respecto del total de indicadores establecidos en los proyectos</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Gestión</a:t>
                      </a:r>
                      <a:br>
                        <a:rPr lang="es-MX" sz="850" b="0" i="0" u="none" strike="noStrike" kern="1200">
                          <a:solidFill>
                            <a:schemeClr val="dk1"/>
                          </a:solidFill>
                          <a:effectLst/>
                          <a:latin typeface="Sofia Pro" panose="020B0000000000000000" pitchFamily="34" charset="0"/>
                          <a:ea typeface="+mn-ea"/>
                          <a:cs typeface="+mn-cs"/>
                        </a:rPr>
                      </a:br>
                      <a:r>
                        <a:rPr lang="es-MX" sz="850" b="0" i="0" u="none" strike="noStrike" kern="1200">
                          <a:solidFill>
                            <a:schemeClr val="dk1"/>
                          </a:solidFill>
                          <a:effectLst/>
                          <a:latin typeface="Sofia Pro" panose="020B0000000000000000" pitchFamily="34" charset="0"/>
                          <a:ea typeface="+mn-ea"/>
                          <a:cs typeface="+mn-cs"/>
                        </a:rPr>
                        <a:t>Eficacia</a:t>
                      </a:r>
                      <a:br>
                        <a:rPr lang="es-MX" sz="850" b="0" i="0" u="none" strike="noStrike" kern="1200">
                          <a:solidFill>
                            <a:schemeClr val="dk1"/>
                          </a:solidFill>
                          <a:effectLst/>
                          <a:latin typeface="Sofia Pro" panose="020B0000000000000000" pitchFamily="34" charset="0"/>
                          <a:ea typeface="+mn-ea"/>
                          <a:cs typeface="+mn-cs"/>
                        </a:rPr>
                      </a:br>
                      <a:r>
                        <a:rPr lang="es-MX" sz="850" b="0" i="0" u="none" strike="noStrike" kern="1200">
                          <a:solidFill>
                            <a:schemeClr val="dk1"/>
                          </a:solidFill>
                          <a:effectLst/>
                          <a:latin typeface="Sofia Pro" panose="020B0000000000000000" pitchFamily="34" charset="0"/>
                          <a:ea typeface="+mn-ea"/>
                          <a:cs typeface="+mn-cs"/>
                        </a:rPr>
                        <a:t>Anual</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(Número de indicadores estratégicos y de gestión con cumplimiento en verde/Número total de indicadores estratégicos y de gestión programados en el ejercicio)*100</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(Colocar como medio de verificación la página institucional dónde transparenten el seguimiento de sus indicadores) ART. 145 Fracción V Decreto de Presupuesto 2023.</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Las áreas ejecutoras llevan a cabo el control de las acciones realizadas a través de los proyectos y programas establecidos para cumplir con los objetivos de la planeación</a:t>
                      </a:r>
                    </a:p>
                  </a:txBody>
                  <a:tcPr marL="9525" marR="9525" marT="9525" marB="0"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just"/>
                      <a:endParaRPr lang="es-MX" sz="850" b="0">
                        <a:latin typeface="Sofia Pro" panose="020B0000000000000000" pitchFamily="34" charset="0"/>
                      </a:endParaRPr>
                    </a:p>
                  </a:txBody>
                  <a:tcPr anchor="ctr">
                    <a:lnL w="19050" cap="flat" cmpd="sng" algn="ctr">
                      <a:solidFill>
                        <a:srgbClr val="CFC4EA"/>
                      </a:solidFill>
                      <a:prstDash val="solid"/>
                      <a:round/>
                      <a:headEnd type="none" w="med" len="med"/>
                      <a:tailEnd type="none" w="med" len="med"/>
                    </a:lnL>
                    <a:lnR w="19050" cap="flat" cmpd="sng" algn="ctr">
                      <a:solidFill>
                        <a:srgbClr val="CFC4EA"/>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72000" algn="just" defTabSz="914400" rtl="0" eaLnBrk="1" fontAlgn="ctr" latinLnBrk="0" hangingPunct="1"/>
                      <a:r>
                        <a:rPr lang="es-MX" sz="850" b="0" i="0" u="none" strike="noStrike" kern="1200">
                          <a:solidFill>
                            <a:schemeClr val="dk1"/>
                          </a:solidFill>
                          <a:effectLst/>
                          <a:latin typeface="Sofia Pro" panose="020B0000000000000000" pitchFamily="34" charset="0"/>
                          <a:ea typeface="+mn-ea"/>
                          <a:cs typeface="+mn-cs"/>
                        </a:rPr>
                        <a:t>ALGUNOS INDICADORES SE CIERRAN HASTA EL ÚLTIMO DÍA DE MES DE DICIEMBRE DE 2024 SE SOLICITARÍA A LA DIRECCIÓN DE VINCULACIÓN Y GESTIÓN LA OPORTUNIDAD DE PODER ALIMENTAR ESTE INDICADOR LOS PRIMEROS TRES DÍAS DEL MES DE ENERO 2024.</a:t>
                      </a:r>
                    </a:p>
                  </a:txBody>
                  <a:tcPr marL="9525" marR="9525" marT="9525" marB="0" anchor="ctr">
                    <a:lnL w="19050" cap="flat" cmpd="sng" algn="ctr">
                      <a:solidFill>
                        <a:srgbClr val="CFC4EA"/>
                      </a:solidFill>
                      <a:prstDash val="solid"/>
                      <a:round/>
                      <a:headEnd type="none" w="med" len="med"/>
                      <a:tailEnd type="none" w="med" len="med"/>
                    </a:lnL>
                    <a:lnR w="28575" cap="flat" cmpd="sng" algn="ctr">
                      <a:solidFill>
                        <a:srgbClr val="B1A0C7"/>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extLst>
                  <a:ext uri="{0D108BD9-81ED-4DB2-BD59-A6C34878D82A}">
                    <a16:rowId xmlns:a16="http://schemas.microsoft.com/office/drawing/2014/main" val="775090711"/>
                  </a:ext>
                </a:extLst>
              </a:tr>
            </a:tbl>
          </a:graphicData>
        </a:graphic>
      </p:graphicFrame>
      <p:sp>
        <p:nvSpPr>
          <p:cNvPr id="5" name="Flecha: a la derecha 4">
            <a:extLst>
              <a:ext uri="{FF2B5EF4-FFF2-40B4-BE49-F238E27FC236}">
                <a16:creationId xmlns:a16="http://schemas.microsoft.com/office/drawing/2014/main" id="{142D6827-E472-0A69-B9DF-1C7459B6F602}"/>
              </a:ext>
            </a:extLst>
          </p:cNvPr>
          <p:cNvSpPr/>
          <p:nvPr/>
        </p:nvSpPr>
        <p:spPr>
          <a:xfrm>
            <a:off x="8577892" y="2050805"/>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sp>
        <p:nvSpPr>
          <p:cNvPr id="6" name="Flecha: a la derecha 5">
            <a:extLst>
              <a:ext uri="{FF2B5EF4-FFF2-40B4-BE49-F238E27FC236}">
                <a16:creationId xmlns:a16="http://schemas.microsoft.com/office/drawing/2014/main" id="{64313270-0CDE-22D6-348B-6D5FD8C27A12}"/>
              </a:ext>
            </a:extLst>
          </p:cNvPr>
          <p:cNvSpPr/>
          <p:nvPr/>
        </p:nvSpPr>
        <p:spPr>
          <a:xfrm>
            <a:off x="8577892" y="4230406"/>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sp>
        <p:nvSpPr>
          <p:cNvPr id="7" name="Flecha: a la derecha 6">
            <a:extLst>
              <a:ext uri="{FF2B5EF4-FFF2-40B4-BE49-F238E27FC236}">
                <a16:creationId xmlns:a16="http://schemas.microsoft.com/office/drawing/2014/main" id="{57CC9EC6-B852-6B41-1745-FFC3A19FF602}"/>
              </a:ext>
            </a:extLst>
          </p:cNvPr>
          <p:cNvSpPr/>
          <p:nvPr/>
        </p:nvSpPr>
        <p:spPr>
          <a:xfrm>
            <a:off x="8577892" y="5720739"/>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grpSp>
        <p:nvGrpSpPr>
          <p:cNvPr id="2" name="Grupo 1">
            <a:extLst>
              <a:ext uri="{FF2B5EF4-FFF2-40B4-BE49-F238E27FC236}">
                <a16:creationId xmlns:a16="http://schemas.microsoft.com/office/drawing/2014/main" id="{3613F78F-4F67-7E53-26FF-CA7192175BED}"/>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828F5F85-2D1A-09E6-A939-A96536612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8" name="Imagen 7" descr="Imagen que contiene Interfaz de usuario gráfica&#10;&#10;Descripción generada automáticamente">
              <a:extLst>
                <a:ext uri="{FF2B5EF4-FFF2-40B4-BE49-F238E27FC236}">
                  <a16:creationId xmlns:a16="http://schemas.microsoft.com/office/drawing/2014/main" id="{064B4EB9-0B4C-6630-99B2-0E3FF1EE0D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A01B57DA-3163-06F0-9A68-C4966AA816F7}"/>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706708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F1844E76-F45D-AC12-65E0-004983D7D965}"/>
              </a:ext>
            </a:extLst>
          </p:cNvPr>
          <p:cNvGraphicFramePr>
            <a:graphicFrameLocks noGrp="1"/>
          </p:cNvGraphicFramePr>
          <p:nvPr>
            <p:extLst>
              <p:ext uri="{D42A27DB-BD31-4B8C-83A1-F6EECF244321}">
                <p14:modId xmlns:p14="http://schemas.microsoft.com/office/powerpoint/2010/main" val="745037432"/>
              </p:ext>
            </p:extLst>
          </p:nvPr>
        </p:nvGraphicFramePr>
        <p:xfrm>
          <a:off x="942975" y="1280663"/>
          <a:ext cx="10258422" cy="4762815"/>
        </p:xfrm>
        <a:graphic>
          <a:graphicData uri="http://schemas.openxmlformats.org/drawingml/2006/table">
            <a:tbl>
              <a:tblPr firstRow="1" bandRow="1">
                <a:tableStyleId>{5C22544A-7EE6-4342-B048-85BDC9FD1C3A}</a:tableStyleId>
              </a:tblPr>
              <a:tblGrid>
                <a:gridCol w="885825">
                  <a:extLst>
                    <a:ext uri="{9D8B030D-6E8A-4147-A177-3AD203B41FA5}">
                      <a16:colId xmlns:a16="http://schemas.microsoft.com/office/drawing/2014/main" val="2598923497"/>
                    </a:ext>
                  </a:extLst>
                </a:gridCol>
                <a:gridCol w="1266825">
                  <a:extLst>
                    <a:ext uri="{9D8B030D-6E8A-4147-A177-3AD203B41FA5}">
                      <a16:colId xmlns:a16="http://schemas.microsoft.com/office/drawing/2014/main" val="479105239"/>
                    </a:ext>
                  </a:extLst>
                </a:gridCol>
                <a:gridCol w="1009650">
                  <a:extLst>
                    <a:ext uri="{9D8B030D-6E8A-4147-A177-3AD203B41FA5}">
                      <a16:colId xmlns:a16="http://schemas.microsoft.com/office/drawing/2014/main" val="233447856"/>
                    </a:ext>
                  </a:extLst>
                </a:gridCol>
                <a:gridCol w="857250">
                  <a:extLst>
                    <a:ext uri="{9D8B030D-6E8A-4147-A177-3AD203B41FA5}">
                      <a16:colId xmlns:a16="http://schemas.microsoft.com/office/drawing/2014/main" val="2449344325"/>
                    </a:ext>
                  </a:extLst>
                </a:gridCol>
                <a:gridCol w="1276350">
                  <a:extLst>
                    <a:ext uri="{9D8B030D-6E8A-4147-A177-3AD203B41FA5}">
                      <a16:colId xmlns:a16="http://schemas.microsoft.com/office/drawing/2014/main" val="1170762508"/>
                    </a:ext>
                  </a:extLst>
                </a:gridCol>
                <a:gridCol w="1028700">
                  <a:extLst>
                    <a:ext uri="{9D8B030D-6E8A-4147-A177-3AD203B41FA5}">
                      <a16:colId xmlns:a16="http://schemas.microsoft.com/office/drawing/2014/main" val="3050271803"/>
                    </a:ext>
                  </a:extLst>
                </a:gridCol>
                <a:gridCol w="1066800">
                  <a:extLst>
                    <a:ext uri="{9D8B030D-6E8A-4147-A177-3AD203B41FA5}">
                      <a16:colId xmlns:a16="http://schemas.microsoft.com/office/drawing/2014/main" val="4152129642"/>
                    </a:ext>
                  </a:extLst>
                </a:gridCol>
                <a:gridCol w="723900">
                  <a:extLst>
                    <a:ext uri="{9D8B030D-6E8A-4147-A177-3AD203B41FA5}">
                      <a16:colId xmlns:a16="http://schemas.microsoft.com/office/drawing/2014/main" val="3118801305"/>
                    </a:ext>
                  </a:extLst>
                </a:gridCol>
                <a:gridCol w="2143122">
                  <a:extLst>
                    <a:ext uri="{9D8B030D-6E8A-4147-A177-3AD203B41FA5}">
                      <a16:colId xmlns:a16="http://schemas.microsoft.com/office/drawing/2014/main" val="2941477850"/>
                    </a:ext>
                  </a:extLst>
                </a:gridCol>
              </a:tblGrid>
              <a:tr h="728025">
                <a:tc>
                  <a:txBody>
                    <a:bodyPr/>
                    <a:lstStyle/>
                    <a:p>
                      <a:pPr algn="ctr"/>
                      <a:endParaRPr lang="es-MX" sz="900">
                        <a:latin typeface="Calibri (Cuerpo)"/>
                      </a:endParaRPr>
                    </a:p>
                  </a:txBody>
                  <a:tcP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OBJETIVOS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INDICADORES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TIPO DIMENSIÓN FRECUENCIA</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MÉTODO DE CALCULO</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MEDIOS DE VERIFICACIÓN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SUPUESTOS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endParaRPr lang="es-MX" sz="800">
                        <a:solidFill>
                          <a:schemeClr val="bg1"/>
                        </a:solidFill>
                        <a:latin typeface="Sofia Pro" panose="020B0000000000000000" pitchFamily="34" charset="0"/>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800">
                          <a:solidFill>
                            <a:schemeClr val="bg1"/>
                          </a:solidFill>
                          <a:latin typeface="Sofia Pro" panose="020B0000000000000000" pitchFamily="34" charset="0"/>
                        </a:rPr>
                        <a:t>OBSERVACIONES O  CONSIDERACIONES</a:t>
                      </a:r>
                    </a:p>
                  </a:txBody>
                  <a:tcPr anchor="ctr">
                    <a:lnL w="19050" cap="flat" cmpd="sng" algn="ctr">
                      <a:solidFill>
                        <a:schemeClr val="bg1"/>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extLst>
                  <a:ext uri="{0D108BD9-81ED-4DB2-BD59-A6C34878D82A}">
                    <a16:rowId xmlns:a16="http://schemas.microsoft.com/office/drawing/2014/main" val="684584053"/>
                  </a:ext>
                </a:extLst>
              </a:tr>
              <a:tr h="2240058">
                <a:tc rowSpan="2">
                  <a:txBody>
                    <a:bodyPr/>
                    <a:lstStyle/>
                    <a:p>
                      <a:pPr algn="ctr" fontAlgn="ctr"/>
                      <a:r>
                        <a:rPr lang="es-MX" sz="900" b="1" i="0" u="none" strike="noStrike">
                          <a:solidFill>
                            <a:srgbClr val="FFFFFF"/>
                          </a:solidFill>
                          <a:effectLst/>
                          <a:latin typeface="Sofia Pro" panose="020B0000000000000000" pitchFamily="34" charset="0"/>
                        </a:rPr>
                        <a:t>ACTIVIDADES</a:t>
                      </a:r>
                      <a:endParaRPr lang="es-MX" sz="900" b="1" i="0" u="none" strike="noStrike" kern="1200">
                        <a:solidFill>
                          <a:srgbClr val="FFFFFF"/>
                        </a:solidFill>
                        <a:effectLst/>
                        <a:latin typeface="Sofia Pro" panose="020B0000000000000000" pitchFamily="34" charset="0"/>
                        <a:ea typeface="+mn-ea"/>
                        <a:cs typeface="+mn-cs"/>
                      </a:endParaRPr>
                    </a:p>
                  </a:txBody>
                  <a:tcPr marL="9525" marR="9525" marT="9525" marB="0" anchor="ct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1.1 Logro en la administración de los Recursos Humanos</a:t>
                      </a:r>
                    </a:p>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Porcentaje de permanencia de personal con respecto al del comienzo del ejercicio</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Gestión</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Eficacia</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Mensual</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(Número de plazas ocupadas en el mes/Total de plazas autorizadas en el decreto)*100</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(Colocar como medio de verificación: 1. La Plantilla debidamente autorizada por la OMG y los registros administrativos como movimientos de altas, bajas, incidencias del personal)</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Las Dependencias y Entidades del Gobierno garantizan el cumplimiento al art. 10 fracción a) de la LDFEFM no incrementar más de un 3 por ciento los servicios personales</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s-MX" sz="850" b="0">
                        <a:solidFill>
                          <a:schemeClr val="tx1"/>
                        </a:solidFill>
                        <a:latin typeface="Sofia Pro" panose="020B0000000000000000" pitchFamily="34" charset="0"/>
                      </a:endParaRPr>
                    </a:p>
                  </a:txBody>
                  <a:tcP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08000" lvl="0" algn="just"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TOMAR EN CUENTA LO SIGUIENTE:</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1) ÚNICAMENTE LAS PLAZAS QUE SE PAGUEN CON PARTICIPACIONES O INGRESOS PROPIOS.</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2) EL NÚMERO TOTAL DE PLAZAS AUTORIZADAS SON LAS QUE SE VALIDARÁN CON LA OMG PARA EL AÑO 2024.</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3) SOLO TOMAR EN CUENTA PLAZAS ESTATALES, LAS PAGADAS CON RECURSO FEDERAL VAN EN UNA MIR PROPIA.</a:t>
                      </a:r>
                      <a:br>
                        <a:rPr lang="es-MX" sz="850" b="0" i="0" u="none" strike="noStrike" kern="1200">
                          <a:solidFill>
                            <a:schemeClr val="tx1"/>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4) SI EXISTIERA ALGUNA MODIFICACIÓN DE ÚLTIMO MOMENTO SE DEBERÁ DE PRESENTAR LOS PRIMEROS 5 DIAS DE ENERO DEL 2024 LA MODIFICACIÓN CORRESPONDIENTE ANEXANDO LA AUTORIZACIÓN DE LA OMG.</a:t>
                      </a:r>
                    </a:p>
                  </a:txBody>
                  <a:tcPr marL="9525" marR="9525" marT="9525" marB="0" anchor="ctr">
                    <a:lnL w="19050" cap="flat" cmpd="sng" algn="ctr">
                      <a:solidFill>
                        <a:srgbClr val="CCC1E9"/>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rgbClr val="CFC4E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0370384"/>
                  </a:ext>
                </a:extLst>
              </a:tr>
              <a:tr h="1296105">
                <a:tc vMerge="1">
                  <a:txBody>
                    <a:bodyPr/>
                    <a:lstStyle/>
                    <a:p>
                      <a:pPr algn="ctr" fontAlgn="ctr"/>
                      <a:r>
                        <a:rPr lang="es-MX" sz="900" b="1" i="0" u="none" strike="noStrike">
                          <a:solidFill>
                            <a:srgbClr val="FFFFFF"/>
                          </a:solidFill>
                          <a:effectLst/>
                          <a:latin typeface="Calibri" panose="020F0502020204030204" pitchFamily="34" charset="0"/>
                        </a:rPr>
                        <a:t>PROPOSITO</a:t>
                      </a:r>
                    </a:p>
                  </a:txBody>
                  <a:tcPr marL="9525" marR="9525" marT="9525" marB="0" anchor="ctr">
                    <a:lnL w="28575" cap="flat" cmpd="sng" algn="ctr">
                      <a:solidFill>
                        <a:srgbClr val="B1A0C7"/>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rgbClr val="B1A0C7"/>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1.2 Ejecución del Presupuesto  </a:t>
                      </a:r>
                    </a:p>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Porcentaje de ejecución del presupuesto</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Gestión</a:t>
                      </a:r>
                      <a:br>
                        <a:rPr lang="es-MX" sz="850" b="0" i="0" u="none" strike="noStrike" kern="1200">
                          <a:solidFill>
                            <a:srgbClr val="000000"/>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Economía</a:t>
                      </a:r>
                      <a:br>
                        <a:rPr lang="es-MX" sz="850" b="0" i="0" u="none" strike="noStrike" kern="1200">
                          <a:solidFill>
                            <a:srgbClr val="000000"/>
                          </a:solidFill>
                          <a:effectLst/>
                          <a:latin typeface="Sofia Pro" panose="020B0000000000000000" pitchFamily="34" charset="0"/>
                          <a:ea typeface="+mn-ea"/>
                          <a:cs typeface="+mn-cs"/>
                        </a:rPr>
                      </a:br>
                      <a:r>
                        <a:rPr lang="es-MX" sz="850" b="0" i="0" u="none" strike="noStrike" kern="1200">
                          <a:solidFill>
                            <a:schemeClr val="tx1"/>
                          </a:solidFill>
                          <a:effectLst/>
                          <a:latin typeface="Sofia Pro" panose="020B0000000000000000" pitchFamily="34" charset="0"/>
                          <a:ea typeface="+mn-ea"/>
                          <a:cs typeface="+mn-cs"/>
                        </a:rPr>
                        <a:t>Mensual</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(Presupuesto ejercido en el mes / Presupuesto asignado en el ejercicio)*100</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endParaRPr lang="es-MX" sz="850" b="0" i="0" u="none" strike="noStrike" kern="1200">
                        <a:solidFill>
                          <a:schemeClr val="tx1"/>
                        </a:solidFill>
                        <a:effectLst/>
                        <a:latin typeface="Sofia Pro" panose="020B0000000000000000" pitchFamily="34" charset="0"/>
                        <a:ea typeface="+mn-ea"/>
                        <a:cs typeface="+mn-cs"/>
                      </a:endParaRPr>
                    </a:p>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Link de la cuenta pública transparentada en su página institucional (paraestatales), control presupuestario interno (gobierno central)</a:t>
                      </a:r>
                    </a:p>
                    <a:p>
                      <a:pPr marL="0" algn="ctr" defTabSz="914400" rtl="0" eaLnBrk="1" fontAlgn="ctr" latinLnBrk="0" hangingPunct="1"/>
                      <a:endParaRPr lang="es-MX" sz="850" b="0" i="0" u="none" strike="noStrike" kern="1200">
                        <a:solidFill>
                          <a:schemeClr val="tx1"/>
                        </a:solidFill>
                        <a:effectLst/>
                        <a:latin typeface="Sofia Pro" panose="020B0000000000000000" pitchFamily="34" charset="0"/>
                        <a:ea typeface="+mn-ea"/>
                        <a:cs typeface="+mn-cs"/>
                      </a:endParaRP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marL="0" algn="ctr"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Se tiene una estimación realista de los gastos y costos asociados con las actividades y proyectos planificados</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tc>
                  <a:txBody>
                    <a:bodyPr/>
                    <a:lstStyle/>
                    <a:p>
                      <a:pPr algn="l"/>
                      <a:endParaRPr lang="es-MX" sz="850" b="0">
                        <a:latin typeface="Sofia Pro" panose="020B0000000000000000" pitchFamily="34" charset="0"/>
                      </a:endParaRPr>
                    </a:p>
                  </a:txBody>
                  <a:tcP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72000" algn="just" defTabSz="914400" rtl="0" eaLnBrk="1" fontAlgn="ctr" latinLnBrk="0" hangingPunct="1"/>
                      <a:r>
                        <a:rPr lang="es-MX" sz="850" b="0" i="0" u="none" strike="noStrike" kern="1200">
                          <a:solidFill>
                            <a:schemeClr val="tx1"/>
                          </a:solidFill>
                          <a:effectLst/>
                          <a:latin typeface="Sofia Pro" panose="020B0000000000000000" pitchFamily="34" charset="0"/>
                          <a:ea typeface="+mn-ea"/>
                          <a:cs typeface="+mn-cs"/>
                        </a:rPr>
                        <a:t>COLOCAR EL PRESUPUESTO AUTORIZADO 2023 MÁS UN 3% DE INCREMENTO. EN ENERO 2024 REALIZAR LA MODIFICACIÓN CON LOS DATOS DEL DECRETO DE PRESUPUESTO DENTRO DE LOS CINCO PRIMEROS DÍAS DEL MES DE ENERO DE 2024.</a:t>
                      </a:r>
                    </a:p>
                  </a:txBody>
                  <a:tcPr marL="9525" marR="9525" marT="9525" marB="0" anchor="ctr">
                    <a:lnL w="19050" cap="flat" cmpd="sng" algn="ctr">
                      <a:solidFill>
                        <a:srgbClr val="CCC1E9"/>
                      </a:solidFill>
                      <a:prstDash val="solid"/>
                      <a:round/>
                      <a:headEnd type="none" w="med" len="med"/>
                      <a:tailEnd type="none" w="med" len="med"/>
                    </a:lnL>
                    <a:lnR w="28575" cap="flat" cmpd="sng" algn="ctr">
                      <a:solidFill>
                        <a:srgbClr val="B1A0C7"/>
                      </a:solidFill>
                      <a:prstDash val="solid"/>
                      <a:round/>
                      <a:headEnd type="none" w="med" len="med"/>
                      <a:tailEnd type="none" w="med" len="med"/>
                    </a:lnR>
                    <a:lnT w="19050" cap="flat" cmpd="sng" algn="ctr">
                      <a:solidFill>
                        <a:srgbClr val="CFC4EA"/>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E1DAF2"/>
                    </a:solidFill>
                  </a:tcPr>
                </a:tc>
                <a:extLst>
                  <a:ext uri="{0D108BD9-81ED-4DB2-BD59-A6C34878D82A}">
                    <a16:rowId xmlns:a16="http://schemas.microsoft.com/office/drawing/2014/main" val="284620542"/>
                  </a:ext>
                </a:extLst>
              </a:tr>
            </a:tbl>
          </a:graphicData>
        </a:graphic>
      </p:graphicFrame>
      <p:sp>
        <p:nvSpPr>
          <p:cNvPr id="2" name="Flecha: a la derecha 1">
            <a:extLst>
              <a:ext uri="{FF2B5EF4-FFF2-40B4-BE49-F238E27FC236}">
                <a16:creationId xmlns:a16="http://schemas.microsoft.com/office/drawing/2014/main" id="{6B57C812-4B9E-95E9-508D-8967EDA586A5}"/>
              </a:ext>
            </a:extLst>
          </p:cNvPr>
          <p:cNvSpPr/>
          <p:nvPr/>
        </p:nvSpPr>
        <p:spPr>
          <a:xfrm>
            <a:off x="8599637" y="3211530"/>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sp>
        <p:nvSpPr>
          <p:cNvPr id="3" name="Flecha: a la derecha 2">
            <a:extLst>
              <a:ext uri="{FF2B5EF4-FFF2-40B4-BE49-F238E27FC236}">
                <a16:creationId xmlns:a16="http://schemas.microsoft.com/office/drawing/2014/main" id="{0963D698-FB30-7AFF-D1F6-9A33A945D906}"/>
              </a:ext>
            </a:extLst>
          </p:cNvPr>
          <p:cNvSpPr/>
          <p:nvPr/>
        </p:nvSpPr>
        <p:spPr>
          <a:xfrm>
            <a:off x="8599637" y="5142397"/>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grpSp>
        <p:nvGrpSpPr>
          <p:cNvPr id="5" name="Grupo 4">
            <a:extLst>
              <a:ext uri="{FF2B5EF4-FFF2-40B4-BE49-F238E27FC236}">
                <a16:creationId xmlns:a16="http://schemas.microsoft.com/office/drawing/2014/main" id="{17474D14-112E-D51C-72B6-4602136FE215}"/>
              </a:ext>
            </a:extLst>
          </p:cNvPr>
          <p:cNvGrpSpPr/>
          <p:nvPr/>
        </p:nvGrpSpPr>
        <p:grpSpPr>
          <a:xfrm>
            <a:off x="420999" y="211355"/>
            <a:ext cx="3153628" cy="452688"/>
            <a:chOff x="420999" y="211355"/>
            <a:chExt cx="3153628" cy="452688"/>
          </a:xfrm>
        </p:grpSpPr>
        <p:pic>
          <p:nvPicPr>
            <p:cNvPr id="6" name="Imagen 5" descr="Texto&#10;&#10;Descripción generada automáticamente con confianza media">
              <a:extLst>
                <a:ext uri="{FF2B5EF4-FFF2-40B4-BE49-F238E27FC236}">
                  <a16:creationId xmlns:a16="http://schemas.microsoft.com/office/drawing/2014/main" id="{7A1004DB-AFB2-48DE-5BA0-56781A47A6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97AAFB0B-A88D-079C-F2D7-7FE4499EB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8" name="Conector recto 7">
              <a:extLst>
                <a:ext uri="{FF2B5EF4-FFF2-40B4-BE49-F238E27FC236}">
                  <a16:creationId xmlns:a16="http://schemas.microsoft.com/office/drawing/2014/main" id="{56391042-A7DD-1886-D1AC-DCA8B3AA790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4071901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F1844E76-F45D-AC12-65E0-004983D7D965}"/>
              </a:ext>
            </a:extLst>
          </p:cNvPr>
          <p:cNvGraphicFramePr>
            <a:graphicFrameLocks noGrp="1"/>
          </p:cNvGraphicFramePr>
          <p:nvPr>
            <p:extLst>
              <p:ext uri="{D42A27DB-BD31-4B8C-83A1-F6EECF244321}">
                <p14:modId xmlns:p14="http://schemas.microsoft.com/office/powerpoint/2010/main" val="1590278763"/>
              </p:ext>
            </p:extLst>
          </p:nvPr>
        </p:nvGraphicFramePr>
        <p:xfrm>
          <a:off x="942975" y="2663097"/>
          <a:ext cx="10258424" cy="1535179"/>
        </p:xfrm>
        <a:graphic>
          <a:graphicData uri="http://schemas.openxmlformats.org/drawingml/2006/table">
            <a:tbl>
              <a:tblPr firstRow="1" bandRow="1">
                <a:tableStyleId>{5C22544A-7EE6-4342-B048-85BDC9FD1C3A}</a:tableStyleId>
              </a:tblPr>
              <a:tblGrid>
                <a:gridCol w="866775">
                  <a:extLst>
                    <a:ext uri="{9D8B030D-6E8A-4147-A177-3AD203B41FA5}">
                      <a16:colId xmlns:a16="http://schemas.microsoft.com/office/drawing/2014/main" val="2598923497"/>
                    </a:ext>
                  </a:extLst>
                </a:gridCol>
                <a:gridCol w="1295400">
                  <a:extLst>
                    <a:ext uri="{9D8B030D-6E8A-4147-A177-3AD203B41FA5}">
                      <a16:colId xmlns:a16="http://schemas.microsoft.com/office/drawing/2014/main" val="479105239"/>
                    </a:ext>
                  </a:extLst>
                </a:gridCol>
                <a:gridCol w="1000125">
                  <a:extLst>
                    <a:ext uri="{9D8B030D-6E8A-4147-A177-3AD203B41FA5}">
                      <a16:colId xmlns:a16="http://schemas.microsoft.com/office/drawing/2014/main" val="233447856"/>
                    </a:ext>
                  </a:extLst>
                </a:gridCol>
                <a:gridCol w="847725">
                  <a:extLst>
                    <a:ext uri="{9D8B030D-6E8A-4147-A177-3AD203B41FA5}">
                      <a16:colId xmlns:a16="http://schemas.microsoft.com/office/drawing/2014/main" val="2449344325"/>
                    </a:ext>
                  </a:extLst>
                </a:gridCol>
                <a:gridCol w="1257300">
                  <a:extLst>
                    <a:ext uri="{9D8B030D-6E8A-4147-A177-3AD203B41FA5}">
                      <a16:colId xmlns:a16="http://schemas.microsoft.com/office/drawing/2014/main" val="1170762508"/>
                    </a:ext>
                  </a:extLst>
                </a:gridCol>
                <a:gridCol w="1028700">
                  <a:extLst>
                    <a:ext uri="{9D8B030D-6E8A-4147-A177-3AD203B41FA5}">
                      <a16:colId xmlns:a16="http://schemas.microsoft.com/office/drawing/2014/main" val="3050271803"/>
                    </a:ext>
                  </a:extLst>
                </a:gridCol>
                <a:gridCol w="1047750">
                  <a:extLst>
                    <a:ext uri="{9D8B030D-6E8A-4147-A177-3AD203B41FA5}">
                      <a16:colId xmlns:a16="http://schemas.microsoft.com/office/drawing/2014/main" val="4152129642"/>
                    </a:ext>
                  </a:extLst>
                </a:gridCol>
                <a:gridCol w="752475">
                  <a:extLst>
                    <a:ext uri="{9D8B030D-6E8A-4147-A177-3AD203B41FA5}">
                      <a16:colId xmlns:a16="http://schemas.microsoft.com/office/drawing/2014/main" val="3118801305"/>
                    </a:ext>
                  </a:extLst>
                </a:gridCol>
                <a:gridCol w="2162174">
                  <a:extLst>
                    <a:ext uri="{9D8B030D-6E8A-4147-A177-3AD203B41FA5}">
                      <a16:colId xmlns:a16="http://schemas.microsoft.com/office/drawing/2014/main" val="2941477850"/>
                    </a:ext>
                  </a:extLst>
                </a:gridCol>
              </a:tblGrid>
              <a:tr h="698738">
                <a:tc>
                  <a:txBody>
                    <a:bodyPr/>
                    <a:lstStyle/>
                    <a:p>
                      <a:pPr algn="ctr"/>
                      <a:endParaRPr lang="es-MX" sz="900">
                        <a:latin typeface="Calibri (Cuerpo)"/>
                      </a:endParaRPr>
                    </a:p>
                  </a:txBody>
                  <a:tcP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OBJETIVOS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INDICADORES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TIPO DIMENSIÓN FRECUENCIA</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MÉTODO DE CALCULO</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MEDIOS DE VERIFICACIÓN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SUPUESTOS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endParaRPr lang="es-MX" sz="900">
                        <a:solidFill>
                          <a:schemeClr val="bg1"/>
                        </a:solidFill>
                        <a:latin typeface="Calibri (Cuerp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algn="ctr"/>
                      <a:r>
                        <a:rPr lang="es-MX" sz="900">
                          <a:solidFill>
                            <a:schemeClr val="bg1"/>
                          </a:solidFill>
                          <a:latin typeface="Calibri (Cuerpo)"/>
                        </a:rPr>
                        <a:t>OBSERVACIONES O  CONSIDERACIONES</a:t>
                      </a:r>
                    </a:p>
                  </a:txBody>
                  <a:tcPr anchor="ctr">
                    <a:lnL w="19050" cap="flat" cmpd="sng" algn="ctr">
                      <a:solidFill>
                        <a:schemeClr val="bg1"/>
                      </a:solidFill>
                      <a:prstDash val="solid"/>
                      <a:round/>
                      <a:headEnd type="none" w="med" len="med"/>
                      <a:tailEnd type="none" w="med" len="med"/>
                    </a:lnL>
                    <a:lnR w="28575" cap="flat" cmpd="sng" algn="ctr">
                      <a:solidFill>
                        <a:srgbClr val="B1A0C7"/>
                      </a:solidFill>
                      <a:prstDash val="solid"/>
                      <a:round/>
                      <a:headEnd type="none" w="med" len="med"/>
                      <a:tailEnd type="none" w="med" len="med"/>
                    </a:lnR>
                    <a:lnT w="28575" cap="flat" cmpd="sng" algn="ctr">
                      <a:solidFill>
                        <a:srgbClr val="B1A0C7"/>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22B7C"/>
                    </a:solidFill>
                  </a:tcPr>
                </a:tc>
                <a:extLst>
                  <a:ext uri="{0D108BD9-81ED-4DB2-BD59-A6C34878D82A}">
                    <a16:rowId xmlns:a16="http://schemas.microsoft.com/office/drawing/2014/main" val="684584053"/>
                  </a:ext>
                </a:extLst>
              </a:tr>
              <a:tr h="83644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MX" sz="900" b="1" i="0" u="none" strike="noStrike">
                          <a:solidFill>
                            <a:srgbClr val="FFFFFF"/>
                          </a:solidFill>
                          <a:effectLst/>
                          <a:latin typeface="Calibri (Cuerpo)"/>
                        </a:rPr>
                        <a:t>ACTIVIDADES</a:t>
                      </a:r>
                      <a:endParaRPr lang="es-MX" sz="900" b="1" i="0" u="none" strike="noStrike" kern="1200">
                        <a:solidFill>
                          <a:srgbClr val="FFFFFF"/>
                        </a:solidFill>
                        <a:effectLst/>
                        <a:latin typeface="Calibri" panose="020F0502020204030204" pitchFamily="34" charset="0"/>
                        <a:ea typeface="+mn-ea"/>
                        <a:cs typeface="+mn-cs"/>
                      </a:endParaRPr>
                    </a:p>
                  </a:txBody>
                  <a:tcPr marL="9525" marR="9525" marT="9525" marB="0" anchor="ctr">
                    <a:lnL w="28575" cap="flat" cmpd="sng" algn="ctr">
                      <a:solidFill>
                        <a:srgbClr val="B1A0C7"/>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solidFill>
                      <a:srgbClr val="422B7C"/>
                    </a:solid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1.3 Gestión de Recursos Materiales</a:t>
                      </a:r>
                    </a:p>
                    <a:p>
                      <a:pPr marL="0" algn="ctr" defTabSz="914400" rtl="0" eaLnBrk="1" fontAlgn="ctr" latinLnBrk="0" hangingPunct="1"/>
                      <a:r>
                        <a:rPr lang="es-MX" sz="900" b="0" i="0" u="none" strike="noStrike" kern="1200">
                          <a:solidFill>
                            <a:schemeClr val="tx1"/>
                          </a:solidFill>
                          <a:effectLst/>
                          <a:latin typeface="Calibri (Cuerpo)"/>
                          <a:ea typeface="+mn-ea"/>
                          <a:cs typeface="+mn-cs"/>
                        </a:rPr>
                        <a:t>(L.A. 4.1.60.2.6)</a:t>
                      </a:r>
                    </a:p>
                  </a:txBody>
                  <a:tcPr marL="9525" marR="9525" marT="9525" marB="0" anchor="ctr">
                    <a:lnL w="19050" cap="flat" cmpd="sng" algn="ctr">
                      <a:solidFill>
                        <a:schemeClr val="bg1"/>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Porcentaje de requisiciones autorizadas o aprobadas para su ejecución</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Gestión</a:t>
                      </a:r>
                      <a:br>
                        <a:rPr lang="es-MX" sz="900" b="0" i="0" u="none" strike="noStrike" kern="1200">
                          <a:solidFill>
                            <a:schemeClr val="tx1"/>
                          </a:solidFill>
                          <a:effectLst/>
                          <a:latin typeface="Calibri (Cuerpo)"/>
                          <a:ea typeface="+mn-ea"/>
                          <a:cs typeface="+mn-cs"/>
                        </a:rPr>
                      </a:br>
                      <a:r>
                        <a:rPr lang="es-MX" sz="900" b="0" i="0" u="none" strike="noStrike" kern="1200">
                          <a:solidFill>
                            <a:schemeClr val="tx1"/>
                          </a:solidFill>
                          <a:effectLst/>
                          <a:latin typeface="Calibri (Cuerpo)"/>
                          <a:ea typeface="+mn-ea"/>
                          <a:cs typeface="+mn-cs"/>
                        </a:rPr>
                        <a:t>Eficacia</a:t>
                      </a:r>
                      <a:br>
                        <a:rPr lang="es-MX" sz="900" b="0" i="0" u="none" strike="noStrike" kern="1200">
                          <a:solidFill>
                            <a:schemeClr val="tx1"/>
                          </a:solidFill>
                          <a:effectLst/>
                          <a:latin typeface="Calibri (Cuerpo)"/>
                          <a:ea typeface="+mn-ea"/>
                          <a:cs typeface="+mn-cs"/>
                        </a:rPr>
                      </a:br>
                      <a:r>
                        <a:rPr lang="es-MX" sz="900" b="0" i="0" u="none" strike="noStrike" kern="1200">
                          <a:solidFill>
                            <a:schemeClr val="tx1"/>
                          </a:solidFill>
                          <a:effectLst/>
                          <a:latin typeface="Calibri (Cuerpo)"/>
                          <a:ea typeface="+mn-ea"/>
                          <a:cs typeface="+mn-cs"/>
                        </a:rPr>
                        <a:t>Mensual</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(Requisiciones Autorizadas por Recursos Materiales / Total de Requisiciones Solicitadas a OMG)*100</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Registros administrativos expedientes integrados con su solicitud de pago del área administrativa.</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s-MX" sz="900" b="0" i="0" u="none" strike="noStrike" kern="1200">
                          <a:solidFill>
                            <a:schemeClr val="tx1"/>
                          </a:solidFill>
                          <a:effectLst/>
                          <a:latin typeface="Calibri (Cuerpo)"/>
                          <a:ea typeface="+mn-ea"/>
                          <a:cs typeface="+mn-cs"/>
                        </a:rPr>
                        <a:t>La población en general y/o las dependencias y entidades demandan de bienes y servicios en tiempo y forma</a:t>
                      </a:r>
                    </a:p>
                  </a:txBody>
                  <a:tcPr marL="9525" marR="9525" marT="9525" marB="0" anchor="ct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s-MX" sz="900" b="0">
                        <a:latin typeface="Calibri (Cuerpo)"/>
                      </a:endParaRPr>
                    </a:p>
                  </a:txBody>
                  <a:tcPr>
                    <a:lnL w="19050" cap="flat" cmpd="sng" algn="ctr">
                      <a:solidFill>
                        <a:srgbClr val="CCC1E9"/>
                      </a:solidFill>
                      <a:prstDash val="solid"/>
                      <a:round/>
                      <a:headEnd type="none" w="med" len="med"/>
                      <a:tailEnd type="none" w="med" len="med"/>
                    </a:lnL>
                    <a:lnR w="19050" cap="flat" cmpd="sng" algn="ctr">
                      <a:solidFill>
                        <a:srgbClr val="CCC1E9"/>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ctr" latinLnBrk="0" hangingPunct="1"/>
                      <a:endParaRPr lang="es-MX" sz="900" b="0" i="0" u="none" strike="noStrike" kern="1200">
                        <a:solidFill>
                          <a:schemeClr val="dk1"/>
                        </a:solidFill>
                        <a:effectLst/>
                        <a:latin typeface="Calibri" panose="020F0502020204030204" pitchFamily="34" charset="0"/>
                        <a:ea typeface="+mn-ea"/>
                        <a:cs typeface="+mn-cs"/>
                      </a:endParaRPr>
                    </a:p>
                  </a:txBody>
                  <a:tcPr marL="9525" marR="9525" marT="9525" marB="0" anchor="ctr">
                    <a:lnL w="19050" cap="flat" cmpd="sng" algn="ctr">
                      <a:solidFill>
                        <a:srgbClr val="CCC1E9"/>
                      </a:solidFill>
                      <a:prstDash val="solid"/>
                      <a:round/>
                      <a:headEnd type="none" w="med" len="med"/>
                      <a:tailEnd type="none" w="med" len="med"/>
                    </a:lnL>
                    <a:lnR w="28575" cap="flat" cmpd="sng" algn="ctr">
                      <a:solidFill>
                        <a:srgbClr val="B1A0C7"/>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B1A0C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5090711"/>
                  </a:ext>
                </a:extLst>
              </a:tr>
            </a:tbl>
          </a:graphicData>
        </a:graphic>
      </p:graphicFrame>
      <p:sp>
        <p:nvSpPr>
          <p:cNvPr id="2" name="Flecha: a la derecha 1">
            <a:extLst>
              <a:ext uri="{FF2B5EF4-FFF2-40B4-BE49-F238E27FC236}">
                <a16:creationId xmlns:a16="http://schemas.microsoft.com/office/drawing/2014/main" id="{479E3C8D-37EC-7C3C-830F-BA685F78337E}"/>
              </a:ext>
            </a:extLst>
          </p:cNvPr>
          <p:cNvSpPr/>
          <p:nvPr/>
        </p:nvSpPr>
        <p:spPr>
          <a:xfrm>
            <a:off x="8503489" y="3597500"/>
            <a:ext cx="323850" cy="340994"/>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s-MX"/>
          </a:p>
        </p:txBody>
      </p:sp>
      <p:grpSp>
        <p:nvGrpSpPr>
          <p:cNvPr id="3" name="Grupo 2">
            <a:extLst>
              <a:ext uri="{FF2B5EF4-FFF2-40B4-BE49-F238E27FC236}">
                <a16:creationId xmlns:a16="http://schemas.microsoft.com/office/drawing/2014/main" id="{7F84B1BD-BE4E-424C-3C32-D512EAE511A8}"/>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4F734A22-75EF-9CF4-506D-EC907E4B6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81BF258E-EBCE-ED86-21AC-EC5103758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C1F38F06-6754-B4C5-1466-C853830E79EF}"/>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1775731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2764631" y="1152525"/>
            <a:ext cx="6662737" cy="519113"/>
          </a:xfrm>
        </p:spPr>
        <p:txBody>
          <a:bodyPr>
            <a:noAutofit/>
          </a:bodyPr>
          <a:lstStyle/>
          <a:p>
            <a:r>
              <a:rPr lang="es-MX" sz="4000">
                <a:solidFill>
                  <a:srgbClr val="BDB091"/>
                </a:solidFill>
                <a:latin typeface="Sofia Pro SemiBold" panose="020B0000000000000000" pitchFamily="34" charset="0"/>
              </a:rPr>
              <a:t>MATRIZ PROGRAMAS PED</a:t>
            </a:r>
          </a:p>
        </p:txBody>
      </p:sp>
      <p:sp>
        <p:nvSpPr>
          <p:cNvPr id="3" name="Marcador de contenido 2">
            <a:extLst>
              <a:ext uri="{FF2B5EF4-FFF2-40B4-BE49-F238E27FC236}">
                <a16:creationId xmlns:a16="http://schemas.microsoft.com/office/drawing/2014/main" id="{27947B3E-A7AA-A065-11F8-3652096C95D7}"/>
              </a:ext>
            </a:extLst>
          </p:cNvPr>
          <p:cNvSpPr>
            <a:spLocks noGrp="1"/>
          </p:cNvSpPr>
          <p:nvPr>
            <p:ph idx="1"/>
          </p:nvPr>
        </p:nvSpPr>
        <p:spPr>
          <a:xfrm>
            <a:off x="552015" y="2420299"/>
            <a:ext cx="4657723" cy="2946400"/>
          </a:xfrm>
        </p:spPr>
        <p:txBody>
          <a:bodyPr vert="horz" lIns="91440" tIns="45720" rIns="91440" bIns="45720" rtlCol="0" anchor="t">
            <a:normAutofit/>
          </a:bodyPr>
          <a:lstStyle/>
          <a:p>
            <a:pPr marL="457200" lvl="1" indent="0" algn="just">
              <a:buNone/>
            </a:pPr>
            <a:r>
              <a:rPr lang="es-MX" b="1">
                <a:latin typeface="Sofia Pro" panose="020B0000000000000000" pitchFamily="34" charset="0"/>
              </a:rPr>
              <a:t>Objetivo:</a:t>
            </a:r>
            <a:r>
              <a:rPr lang="es-MX">
                <a:latin typeface="Sofia Pro" panose="020B0000000000000000" pitchFamily="34" charset="0"/>
              </a:rPr>
              <a:t> </a:t>
            </a:r>
            <a:r>
              <a:rPr lang="es-MX" sz="2000">
                <a:latin typeface="Sofia Pro" panose="020B0000000000000000" pitchFamily="34" charset="0"/>
              </a:rPr>
              <a:t>Definen los proyectos plasmados en el PED 2021-2027 emblemáticos del actual gobierno encaminados al bienestar social, económico, educación, salud, seguridad, gobierno, medio ambiente, infraestructura, finanzas, corrupción, planeación, inversión, comunicación, igualdad de género, desarrollo regional.</a:t>
            </a:r>
          </a:p>
        </p:txBody>
      </p:sp>
      <p:sp>
        <p:nvSpPr>
          <p:cNvPr id="5" name="Marcador de contenido 2">
            <a:extLst>
              <a:ext uri="{FF2B5EF4-FFF2-40B4-BE49-F238E27FC236}">
                <a16:creationId xmlns:a16="http://schemas.microsoft.com/office/drawing/2014/main" id="{16BB8AD4-ABAF-4492-2524-42D5068192BE}"/>
              </a:ext>
            </a:extLst>
          </p:cNvPr>
          <p:cNvSpPr txBox="1">
            <a:spLocks/>
          </p:cNvSpPr>
          <p:nvPr/>
        </p:nvSpPr>
        <p:spPr>
          <a:xfrm>
            <a:off x="5605114" y="2051205"/>
            <a:ext cx="5824885" cy="432102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s-MX" b="1">
                <a:latin typeface="Sofia Pro"/>
              </a:rPr>
              <a:t>Condiciones para esta matriz:</a:t>
            </a:r>
            <a:r>
              <a:rPr lang="es-MX">
                <a:latin typeface="Sofia Pro"/>
              </a:rPr>
              <a:t> </a:t>
            </a:r>
          </a:p>
          <a:p>
            <a:pPr lvl="1"/>
            <a:r>
              <a:rPr lang="es-MX" sz="2000">
                <a:latin typeface="Sofia Pro"/>
              </a:rPr>
              <a:t>Incluir indicadores de igualdad de género en los casos que apliquen.</a:t>
            </a:r>
          </a:p>
          <a:p>
            <a:pPr lvl="1"/>
            <a:r>
              <a:rPr lang="es-MX" sz="2000">
                <a:latin typeface="Sofia Pro"/>
              </a:rPr>
              <a:t>En atención a los criterios UNICEF en los programas que atiendan a NNA deberán de realizar indicadores para medir el beneficio dentro del gasto social.</a:t>
            </a:r>
          </a:p>
          <a:p>
            <a:pPr lvl="1"/>
            <a:r>
              <a:rPr lang="es-MX" sz="2000">
                <a:latin typeface="Sofia Pro"/>
                <a:ea typeface="+mn-lt"/>
                <a:cs typeface="+mn-lt"/>
              </a:rPr>
              <a:t>Su tiempo de realización será integrada en el anteproyecto 2024.</a:t>
            </a:r>
            <a:endParaRPr lang="es-MX" sz="2000">
              <a:latin typeface="Sofia Pro"/>
            </a:endParaRPr>
          </a:p>
          <a:p>
            <a:pPr lvl="1"/>
            <a:r>
              <a:rPr lang="es-MX" sz="2000">
                <a:latin typeface="Sofia Pro"/>
              </a:rPr>
              <a:t>Cabe la posibilidad que alguna matriz sea fondeada con Ramo 33 deberá de realizarse una MIR independiente.</a:t>
            </a:r>
          </a:p>
          <a:p>
            <a:pPr lvl="1"/>
            <a:endParaRPr lang="es-MX">
              <a:latin typeface="Sofia Pro" panose="020B0000000000000000" pitchFamily="34" charset="0"/>
            </a:endParaRPr>
          </a:p>
          <a:p>
            <a:pPr lvl="1"/>
            <a:endParaRPr lang="es-MX">
              <a:latin typeface="Sofia Pro" panose="020B0000000000000000" pitchFamily="34" charset="0"/>
            </a:endParaRPr>
          </a:p>
          <a:p>
            <a:pPr lvl="1"/>
            <a:endParaRPr lang="es-MX">
              <a:latin typeface="Sofia Pro" panose="020B0000000000000000" pitchFamily="34" charset="0"/>
            </a:endParaRPr>
          </a:p>
          <a:p>
            <a:pPr lvl="1"/>
            <a:endParaRPr lang="es-MX">
              <a:latin typeface="Sofia Pro" panose="020B0000000000000000" pitchFamily="34" charset="0"/>
            </a:endParaRPr>
          </a:p>
          <a:p>
            <a:pPr lvl="1"/>
            <a:endParaRPr lang="es-MX">
              <a:latin typeface="Sofia Pro" panose="020B0000000000000000" pitchFamily="34" charset="0"/>
            </a:endParaRPr>
          </a:p>
          <a:p>
            <a:pPr lvl="1"/>
            <a:endParaRPr lang="es-MX">
              <a:latin typeface="Sofia Pro" panose="020B0000000000000000" pitchFamily="34" charset="0"/>
            </a:endParaRPr>
          </a:p>
          <a:p>
            <a:pPr lvl="1"/>
            <a:endParaRPr lang="es-MX">
              <a:latin typeface="Sofia Pro" panose="020B0000000000000000" pitchFamily="34" charset="0"/>
            </a:endParaRPr>
          </a:p>
        </p:txBody>
      </p:sp>
      <p:grpSp>
        <p:nvGrpSpPr>
          <p:cNvPr id="4" name="Grupo 3">
            <a:extLst>
              <a:ext uri="{FF2B5EF4-FFF2-40B4-BE49-F238E27FC236}">
                <a16:creationId xmlns:a16="http://schemas.microsoft.com/office/drawing/2014/main" id="{8A93542A-2B31-FAEA-A3AA-FB8EC275C6C8}"/>
              </a:ext>
            </a:extLst>
          </p:cNvPr>
          <p:cNvGrpSpPr/>
          <p:nvPr/>
        </p:nvGrpSpPr>
        <p:grpSpPr>
          <a:xfrm>
            <a:off x="420999" y="211355"/>
            <a:ext cx="3153628" cy="452688"/>
            <a:chOff x="420999" y="211355"/>
            <a:chExt cx="3153628" cy="452688"/>
          </a:xfrm>
        </p:grpSpPr>
        <p:pic>
          <p:nvPicPr>
            <p:cNvPr id="6" name="Imagen 5" descr="Texto&#10;&#10;Descripción generada automáticamente con confianza media">
              <a:extLst>
                <a:ext uri="{FF2B5EF4-FFF2-40B4-BE49-F238E27FC236}">
                  <a16:creationId xmlns:a16="http://schemas.microsoft.com/office/drawing/2014/main" id="{A03AC066-0E47-FCE4-1F2C-B894859F2E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7" name="Imagen 6" descr="Imagen que contiene Interfaz de usuario gráfica&#10;&#10;Descripción generada automáticamente">
              <a:extLst>
                <a:ext uri="{FF2B5EF4-FFF2-40B4-BE49-F238E27FC236}">
                  <a16:creationId xmlns:a16="http://schemas.microsoft.com/office/drawing/2014/main" id="{F2741CF9-2733-01F3-37C7-7EA3EBD74E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8" name="Conector recto 7">
              <a:extLst>
                <a:ext uri="{FF2B5EF4-FFF2-40B4-BE49-F238E27FC236}">
                  <a16:creationId xmlns:a16="http://schemas.microsoft.com/office/drawing/2014/main" id="{628F82A4-BFC9-1B4E-7593-D4D9D9084484}"/>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30793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1168822" y="933450"/>
            <a:ext cx="10515600" cy="1046631"/>
          </a:xfrm>
        </p:spPr>
        <p:txBody>
          <a:bodyPr>
            <a:noAutofit/>
          </a:bodyPr>
          <a:lstStyle/>
          <a:p>
            <a:pPr algn="ctr">
              <a:lnSpc>
                <a:spcPct val="100000"/>
              </a:lnSpc>
            </a:pPr>
            <a:r>
              <a:rPr lang="es-MX" sz="4000">
                <a:solidFill>
                  <a:srgbClr val="BDB091"/>
                </a:solidFill>
                <a:latin typeface="Sofia Pro SemiBold" panose="020B0000000000000000" pitchFamily="34" charset="0"/>
              </a:rPr>
              <a:t>FUENTE DE INFORMACIÓN PARA INTEGRACIÓN DE LA MIR PED</a:t>
            </a:r>
          </a:p>
        </p:txBody>
      </p:sp>
      <p:grpSp>
        <p:nvGrpSpPr>
          <p:cNvPr id="3" name="Grupo 2">
            <a:extLst>
              <a:ext uri="{FF2B5EF4-FFF2-40B4-BE49-F238E27FC236}">
                <a16:creationId xmlns:a16="http://schemas.microsoft.com/office/drawing/2014/main" id="{ADE3D8A9-7D8D-5470-592D-38907DB29A22}"/>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D552BBAB-1A09-3314-6013-9359FEE5BF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F404D6A3-273B-0C9B-6A1D-B11E3CB4C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8510B7AF-A198-8B53-54BC-5B8B8E14137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pic>
        <p:nvPicPr>
          <p:cNvPr id="11" name="Imagen 10" descr="Imagen que contiene Gráfico en cascada&#10;&#10;Descripción generada automáticamente">
            <a:extLst>
              <a:ext uri="{FF2B5EF4-FFF2-40B4-BE49-F238E27FC236}">
                <a16:creationId xmlns:a16="http://schemas.microsoft.com/office/drawing/2014/main" id="{EFF0AF99-BC36-5AB3-7CCA-89B41EC388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689" y="1925184"/>
            <a:ext cx="11684422" cy="4721461"/>
          </a:xfrm>
          <a:prstGeom prst="rect">
            <a:avLst/>
          </a:prstGeom>
        </p:spPr>
      </p:pic>
    </p:spTree>
    <p:extLst>
      <p:ext uri="{BB962C8B-B14F-4D97-AF65-F5344CB8AC3E}">
        <p14:creationId xmlns:p14="http://schemas.microsoft.com/office/powerpoint/2010/main" val="3673426532"/>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1413537" y="707932"/>
            <a:ext cx="9364926" cy="1325563"/>
          </a:xfrm>
        </p:spPr>
        <p:txBody>
          <a:bodyPr>
            <a:normAutofit/>
          </a:bodyPr>
          <a:lstStyle/>
          <a:p>
            <a:r>
              <a:rPr lang="es-MX" sz="3600">
                <a:solidFill>
                  <a:srgbClr val="BDB091"/>
                </a:solidFill>
                <a:latin typeface="Sofia Pro SemiBold" panose="020B0000000000000000" pitchFamily="34" charset="0"/>
              </a:rPr>
              <a:t>MÓDULOS DE LA CAPACITACIÓN - TALLER</a:t>
            </a:r>
          </a:p>
        </p:txBody>
      </p:sp>
      <p:sp>
        <p:nvSpPr>
          <p:cNvPr id="3" name="Marcador de contenido 2">
            <a:extLst>
              <a:ext uri="{FF2B5EF4-FFF2-40B4-BE49-F238E27FC236}">
                <a16:creationId xmlns:a16="http://schemas.microsoft.com/office/drawing/2014/main" id="{27947B3E-A7AA-A065-11F8-3652096C95D7}"/>
              </a:ext>
            </a:extLst>
          </p:cNvPr>
          <p:cNvSpPr>
            <a:spLocks noGrp="1"/>
          </p:cNvSpPr>
          <p:nvPr>
            <p:ph idx="1"/>
          </p:nvPr>
        </p:nvSpPr>
        <p:spPr>
          <a:xfrm>
            <a:off x="838200" y="2023845"/>
            <a:ext cx="10515600" cy="4041525"/>
          </a:xfrm>
        </p:spPr>
        <p:txBody>
          <a:bodyPr vert="horz" lIns="91440" tIns="45720" rIns="91440" bIns="45720" rtlCol="0" anchor="t">
            <a:normAutofit/>
          </a:bodyPr>
          <a:lstStyle/>
          <a:p>
            <a:pPr marL="457200" lvl="1" indent="0">
              <a:buNone/>
            </a:pPr>
            <a:r>
              <a:rPr lang="es-MX" b="1">
                <a:latin typeface="Sofia Pro" panose="020B0000000000000000" pitchFamily="34" charset="0"/>
              </a:rPr>
              <a:t>SEDES</a:t>
            </a:r>
          </a:p>
          <a:p>
            <a:pPr lvl="1"/>
            <a:r>
              <a:rPr lang="es-MX" sz="2000">
                <a:latin typeface="+mj-lt"/>
              </a:rPr>
              <a:t>El Colegio de Tlaxcala</a:t>
            </a:r>
          </a:p>
          <a:p>
            <a:pPr lvl="2"/>
            <a:r>
              <a:rPr lang="es-MX" sz="1600">
                <a:latin typeface="+mj-lt"/>
              </a:rPr>
              <a:t>Calle Melchor Ocampo 28, Séptima </a:t>
            </a:r>
            <a:r>
              <a:rPr lang="es-MX" sz="1600" err="1">
                <a:latin typeface="+mj-lt"/>
              </a:rPr>
              <a:t>Secc</a:t>
            </a:r>
            <a:r>
              <a:rPr lang="es-MX" sz="1600">
                <a:latin typeface="+mj-lt"/>
              </a:rPr>
              <a:t>, 90600 Apetatitlán, </a:t>
            </a:r>
            <a:r>
              <a:rPr lang="es-MX" sz="1600" err="1">
                <a:latin typeface="+mj-lt"/>
              </a:rPr>
              <a:t>Tlax</a:t>
            </a:r>
            <a:r>
              <a:rPr lang="es-MX" sz="1600">
                <a:latin typeface="+mj-lt"/>
              </a:rPr>
              <a:t>.</a:t>
            </a:r>
          </a:p>
          <a:p>
            <a:pPr lvl="1"/>
            <a:r>
              <a:rPr lang="es-MX" sz="2000">
                <a:latin typeface="+mj-lt"/>
              </a:rPr>
              <a:t>Coordinación General de Planeación e Inversión</a:t>
            </a:r>
          </a:p>
          <a:p>
            <a:pPr lvl="2"/>
            <a:r>
              <a:rPr lang="es-MX" sz="1600">
                <a:latin typeface="+mj-lt"/>
              </a:rPr>
              <a:t>Ex Rancho "La </a:t>
            </a:r>
            <a:r>
              <a:rPr lang="es-MX" sz="1600" err="1">
                <a:latin typeface="+mj-lt"/>
              </a:rPr>
              <a:t>Aguanaja</a:t>
            </a:r>
            <a:r>
              <a:rPr lang="es-MX" sz="1600">
                <a:latin typeface="+mj-lt"/>
              </a:rPr>
              <a:t>" S/N, San Pablo Apetatitlán, 90600 </a:t>
            </a:r>
            <a:r>
              <a:rPr lang="es-MX" sz="1600" err="1">
                <a:latin typeface="+mj-lt"/>
              </a:rPr>
              <a:t>Tlax</a:t>
            </a:r>
            <a:r>
              <a:rPr lang="es-MX" sz="1600">
                <a:latin typeface="+mj-lt"/>
              </a:rPr>
              <a:t>.</a:t>
            </a:r>
          </a:p>
          <a:p>
            <a:pPr lvl="2"/>
            <a:endParaRPr lang="es-MX" sz="1600">
              <a:latin typeface="+mj-lt"/>
            </a:endParaRPr>
          </a:p>
          <a:p>
            <a:pPr marL="457200" lvl="1" indent="0">
              <a:buNone/>
            </a:pPr>
            <a:r>
              <a:rPr lang="es-MX" b="1">
                <a:latin typeface="Sofia Pro" panose="020B0000000000000000" pitchFamily="34" charset="0"/>
              </a:rPr>
              <a:t>FECHAS Y HORARIOS</a:t>
            </a:r>
          </a:p>
          <a:p>
            <a:pPr lvl="1"/>
            <a:r>
              <a:rPr lang="es-MX" sz="2000">
                <a:latin typeface="+mj-lt"/>
              </a:rPr>
              <a:t>Del 11 al 12 de julio de 15:30 p.m. a  19:00 p.m. en el Colegio de Tlaxcala.</a:t>
            </a:r>
          </a:p>
          <a:p>
            <a:pPr lvl="1"/>
            <a:r>
              <a:rPr lang="es-MX" sz="2000">
                <a:latin typeface="+mj-lt"/>
              </a:rPr>
              <a:t>Del 13 al 19 de julio en adelante de 15:30 p.m. a  19:00 p.m. en la CGPI.</a:t>
            </a:r>
          </a:p>
          <a:p>
            <a:pPr lvl="1"/>
            <a:endParaRPr lang="es-MX" sz="2000">
              <a:latin typeface="Sofia Pro" panose="020B0000000000000000" pitchFamily="34" charset="0"/>
            </a:endParaRPr>
          </a:p>
          <a:p>
            <a:pPr marL="514350" indent="-514350">
              <a:buFont typeface="+mj-lt"/>
              <a:buAutoNum type="arabicPeriod"/>
            </a:pPr>
            <a:endParaRPr lang="es-MX" sz="2400">
              <a:latin typeface="Sofia Pro" panose="020B0000000000000000" pitchFamily="34" charset="0"/>
            </a:endParaRPr>
          </a:p>
        </p:txBody>
      </p:sp>
      <p:grpSp>
        <p:nvGrpSpPr>
          <p:cNvPr id="7" name="Grupo 6">
            <a:extLst>
              <a:ext uri="{FF2B5EF4-FFF2-40B4-BE49-F238E27FC236}">
                <a16:creationId xmlns:a16="http://schemas.microsoft.com/office/drawing/2014/main" id="{E6912A83-AE65-243F-249F-0B443D82CC03}"/>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F7E3CC25-CBE7-B23B-9A93-2400E3CDB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E5CF56B5-1B6E-A621-3F01-2545FC69D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6" name="Conector recto 5">
              <a:extLst>
                <a:ext uri="{FF2B5EF4-FFF2-40B4-BE49-F238E27FC236}">
                  <a16:creationId xmlns:a16="http://schemas.microsoft.com/office/drawing/2014/main" id="{D1E8A70E-0A87-2B40-E359-6684BB5AC85E}"/>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9704596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C5C01C04-3736-89ED-FD96-CCC44D02F45D}"/>
              </a:ext>
            </a:extLst>
          </p:cNvPr>
          <p:cNvGraphicFramePr>
            <a:graphicFrameLocks noGrp="1"/>
          </p:cNvGraphicFramePr>
          <p:nvPr>
            <p:extLst>
              <p:ext uri="{D42A27DB-BD31-4B8C-83A1-F6EECF244321}">
                <p14:modId xmlns:p14="http://schemas.microsoft.com/office/powerpoint/2010/main" val="3186874954"/>
              </p:ext>
            </p:extLst>
          </p:nvPr>
        </p:nvGraphicFramePr>
        <p:xfrm>
          <a:off x="600075" y="1247775"/>
          <a:ext cx="5065214" cy="5284537"/>
        </p:xfrm>
        <a:graphic>
          <a:graphicData uri="http://schemas.openxmlformats.org/drawingml/2006/table">
            <a:tbl>
              <a:tblPr firstRow="1" bandRow="1">
                <a:tableStyleId>{5C22544A-7EE6-4342-B048-85BDC9FD1C3A}</a:tableStyleId>
              </a:tblPr>
              <a:tblGrid>
                <a:gridCol w="1608597">
                  <a:extLst>
                    <a:ext uri="{9D8B030D-6E8A-4147-A177-3AD203B41FA5}">
                      <a16:colId xmlns:a16="http://schemas.microsoft.com/office/drawing/2014/main" val="1904359817"/>
                    </a:ext>
                  </a:extLst>
                </a:gridCol>
                <a:gridCol w="3456617">
                  <a:extLst>
                    <a:ext uri="{9D8B030D-6E8A-4147-A177-3AD203B41FA5}">
                      <a16:colId xmlns:a16="http://schemas.microsoft.com/office/drawing/2014/main" val="3582520801"/>
                    </a:ext>
                  </a:extLst>
                </a:gridCol>
              </a:tblGrid>
              <a:tr h="351187">
                <a:tc>
                  <a:txBody>
                    <a:bodyPr/>
                    <a:lstStyle/>
                    <a:p>
                      <a:pPr algn="ctr" fontAlgn="b"/>
                      <a:r>
                        <a:rPr lang="es-MX" sz="1100" b="1" i="0" u="none" strike="noStrike">
                          <a:solidFill>
                            <a:schemeClr val="bg1"/>
                          </a:solidFill>
                          <a:effectLst/>
                          <a:latin typeface="Sofia Pro" panose="020B0000000000000000" pitchFamily="34" charset="0"/>
                        </a:rPr>
                        <a:t>LÍNEA DE ACCIÓN: </a:t>
                      </a:r>
                    </a:p>
                  </a:txBody>
                  <a:tcPr marL="9525" marR="9525" marT="9525" marB="0" anchor="ctr">
                    <a:lnL w="28575" cap="flat" cmpd="sng" algn="ctr">
                      <a:solidFill>
                        <a:srgbClr val="D1C7EB"/>
                      </a:solidFill>
                      <a:prstDash val="solid"/>
                      <a:round/>
                      <a:headEnd type="none" w="med" len="med"/>
                      <a:tailEnd type="none" w="med" len="med"/>
                    </a:lnL>
                    <a:lnT w="28575" cap="flat" cmpd="sng" algn="ctr">
                      <a:solidFill>
                        <a:srgbClr val="D1C7EB"/>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b"/>
                      <a:r>
                        <a:rPr lang="es-MX" sz="1100" b="1" i="0" u="none" strike="noStrike">
                          <a:solidFill>
                            <a:schemeClr val="bg1"/>
                          </a:solidFill>
                          <a:effectLst/>
                          <a:latin typeface="Sofia Pro" panose="020B0000000000000000" pitchFamily="34" charset="0"/>
                        </a:rPr>
                        <a:t>ACTIVIDAD</a:t>
                      </a:r>
                    </a:p>
                  </a:txBody>
                  <a:tcPr marL="9525" marR="9525" marT="9525" marB="0" anchor="ctr">
                    <a:lnR w="28575" cap="flat" cmpd="sng" algn="ctr">
                      <a:solidFill>
                        <a:srgbClr val="D1C7EB"/>
                      </a:solidFill>
                      <a:prstDash val="solid"/>
                      <a:round/>
                      <a:headEnd type="none" w="med" len="med"/>
                      <a:tailEnd type="none" w="med" len="med"/>
                    </a:lnR>
                    <a:lnT w="28575" cap="flat" cmpd="sng" algn="ctr">
                      <a:solidFill>
                        <a:srgbClr val="D1C7EB"/>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208476047"/>
                  </a:ext>
                </a:extLst>
              </a:tr>
              <a:tr h="1287688">
                <a:tc>
                  <a:txBody>
                    <a:bodyPr/>
                    <a:lstStyle/>
                    <a:p>
                      <a:pPr algn="ctr" fontAlgn="ctr"/>
                      <a:r>
                        <a:rPr lang="es-MX" sz="1050" b="1" i="0" u="none" strike="noStrike">
                          <a:solidFill>
                            <a:srgbClr val="000000"/>
                          </a:solidFill>
                          <a:effectLst/>
                          <a:latin typeface="Sofia Pro" panose="020B0000000000000000" pitchFamily="34" charset="0"/>
                        </a:rPr>
                        <a:t>1.5.10.1.1. </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extLst>
                  <a:ext uri="{0D108BD9-81ED-4DB2-BD59-A6C34878D82A}">
                    <a16:rowId xmlns:a16="http://schemas.microsoft.com/office/drawing/2014/main" val="222092047"/>
                  </a:ext>
                </a:extLst>
              </a:tr>
              <a:tr h="1287688">
                <a:tc>
                  <a:txBody>
                    <a:bodyPr/>
                    <a:lstStyle/>
                    <a:p>
                      <a:pPr algn="ctr" fontAlgn="ctr"/>
                      <a:r>
                        <a:rPr lang="es-MX" sz="1050" b="1" i="0" u="none" strike="noStrike">
                          <a:solidFill>
                            <a:srgbClr val="000000"/>
                          </a:solidFill>
                          <a:effectLst/>
                          <a:latin typeface="Sofia Pro" panose="020B0000000000000000" pitchFamily="34" charset="0"/>
                        </a:rPr>
                        <a:t>1.5.10.1.1. </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FFFFFF"/>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FFFFFF"/>
                    </a:solidFill>
                  </a:tcPr>
                </a:tc>
                <a:extLst>
                  <a:ext uri="{0D108BD9-81ED-4DB2-BD59-A6C34878D82A}">
                    <a16:rowId xmlns:a16="http://schemas.microsoft.com/office/drawing/2014/main" val="1718821233"/>
                  </a:ext>
                </a:extLst>
              </a:tr>
              <a:tr h="1287688">
                <a:tc>
                  <a:txBody>
                    <a:bodyPr/>
                    <a:lstStyle/>
                    <a:p>
                      <a:pPr algn="ctr" fontAlgn="ctr"/>
                      <a:r>
                        <a:rPr lang="es-MX" sz="1050" b="1" i="0" u="none" strike="noStrike">
                          <a:solidFill>
                            <a:srgbClr val="000000"/>
                          </a:solidFill>
                          <a:effectLst/>
                          <a:latin typeface="Sofia Pro" panose="020B0000000000000000" pitchFamily="34" charset="0"/>
                        </a:rPr>
                        <a:t>1.5.10.1.1. </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extLst>
                  <a:ext uri="{0D108BD9-81ED-4DB2-BD59-A6C34878D82A}">
                    <a16:rowId xmlns:a16="http://schemas.microsoft.com/office/drawing/2014/main" val="1309446359"/>
                  </a:ext>
                </a:extLst>
              </a:tr>
              <a:tr h="1070286">
                <a:tc>
                  <a:txBody>
                    <a:bodyPr/>
                    <a:lstStyle/>
                    <a:p>
                      <a:pPr algn="ctr" fontAlgn="ctr"/>
                      <a:r>
                        <a:rPr lang="es-MX" sz="1050" b="1" i="0" u="none" strike="noStrike">
                          <a:solidFill>
                            <a:srgbClr val="000000"/>
                          </a:solidFill>
                          <a:effectLst/>
                          <a:latin typeface="Sofia Pro" panose="020B0000000000000000" pitchFamily="34" charset="0"/>
                        </a:rPr>
                        <a:t>1.5.10.1.4. </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D1C7EB"/>
                      </a:solidFill>
                      <a:prstDash val="solid"/>
                      <a:round/>
                      <a:headEnd type="none" w="med" len="med"/>
                      <a:tailEnd type="none" w="med" len="med"/>
                    </a:lnB>
                    <a:solidFill>
                      <a:srgbClr val="FFFFFF"/>
                    </a:solidFill>
                  </a:tcPr>
                </a:tc>
                <a:tc>
                  <a:txBody>
                    <a:bodyPr/>
                    <a:lstStyle/>
                    <a:p>
                      <a:pPr algn="just" fontAlgn="ctr"/>
                      <a:r>
                        <a:rPr lang="es-MX" sz="1050" b="0" i="0" u="none" strike="noStrike">
                          <a:solidFill>
                            <a:srgbClr val="000000"/>
                          </a:solidFill>
                          <a:effectLst/>
                          <a:latin typeface="Sofia Pro" panose="020B0000000000000000" pitchFamily="34" charset="0"/>
                        </a:rPr>
                        <a:t>Fortalecer la atención integral a más de 2,400 víctimas a través de la profesionalización permanente de los servidores públicos de la Comisión Ejecutiva.</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D1C7EB"/>
                      </a:solidFill>
                      <a:prstDash val="solid"/>
                      <a:round/>
                      <a:headEnd type="none" w="med" len="med"/>
                      <a:tailEnd type="none" w="med" len="med"/>
                    </a:lnB>
                    <a:solidFill>
                      <a:srgbClr val="FFFFFF"/>
                    </a:solidFill>
                  </a:tcPr>
                </a:tc>
                <a:extLst>
                  <a:ext uri="{0D108BD9-81ED-4DB2-BD59-A6C34878D82A}">
                    <a16:rowId xmlns:a16="http://schemas.microsoft.com/office/drawing/2014/main" val="4288380635"/>
                  </a:ext>
                </a:extLst>
              </a:tr>
            </a:tbl>
          </a:graphicData>
        </a:graphic>
      </p:graphicFrame>
      <p:graphicFrame>
        <p:nvGraphicFramePr>
          <p:cNvPr id="5" name="Tabla 5">
            <a:extLst>
              <a:ext uri="{FF2B5EF4-FFF2-40B4-BE49-F238E27FC236}">
                <a16:creationId xmlns:a16="http://schemas.microsoft.com/office/drawing/2014/main" id="{87196F0D-EF79-489B-BF3F-5C92AED109F2}"/>
              </a:ext>
            </a:extLst>
          </p:cNvPr>
          <p:cNvGraphicFramePr>
            <a:graphicFrameLocks noGrp="1"/>
          </p:cNvGraphicFramePr>
          <p:nvPr>
            <p:extLst>
              <p:ext uri="{D42A27DB-BD31-4B8C-83A1-F6EECF244321}">
                <p14:modId xmlns:p14="http://schemas.microsoft.com/office/powerpoint/2010/main" val="3038249152"/>
              </p:ext>
            </p:extLst>
          </p:nvPr>
        </p:nvGraphicFramePr>
        <p:xfrm>
          <a:off x="6377334" y="1250972"/>
          <a:ext cx="5065213" cy="5337587"/>
        </p:xfrm>
        <a:graphic>
          <a:graphicData uri="http://schemas.openxmlformats.org/drawingml/2006/table">
            <a:tbl>
              <a:tblPr firstRow="1" bandRow="1">
                <a:tableStyleId>{5C22544A-7EE6-4342-B048-85BDC9FD1C3A}</a:tableStyleId>
              </a:tblPr>
              <a:tblGrid>
                <a:gridCol w="1313910">
                  <a:extLst>
                    <a:ext uri="{9D8B030D-6E8A-4147-A177-3AD203B41FA5}">
                      <a16:colId xmlns:a16="http://schemas.microsoft.com/office/drawing/2014/main" val="3790566486"/>
                    </a:ext>
                  </a:extLst>
                </a:gridCol>
                <a:gridCol w="2062899">
                  <a:extLst>
                    <a:ext uri="{9D8B030D-6E8A-4147-A177-3AD203B41FA5}">
                      <a16:colId xmlns:a16="http://schemas.microsoft.com/office/drawing/2014/main" val="2342386165"/>
                    </a:ext>
                  </a:extLst>
                </a:gridCol>
                <a:gridCol w="1688404">
                  <a:extLst>
                    <a:ext uri="{9D8B030D-6E8A-4147-A177-3AD203B41FA5}">
                      <a16:colId xmlns:a16="http://schemas.microsoft.com/office/drawing/2014/main" val="2606648678"/>
                    </a:ext>
                  </a:extLst>
                </a:gridCol>
              </a:tblGrid>
              <a:tr h="348861">
                <a:tc>
                  <a:txBody>
                    <a:bodyPr/>
                    <a:lstStyle/>
                    <a:p>
                      <a:pPr algn="ctr" fontAlgn="ctr"/>
                      <a:r>
                        <a:rPr lang="es-MX" sz="1100" b="1" i="0" u="none" strike="noStrike">
                          <a:solidFill>
                            <a:schemeClr val="bg1"/>
                          </a:solidFill>
                          <a:effectLst/>
                          <a:latin typeface="Sofia Pro" panose="020B0000000000000000" pitchFamily="34" charset="0"/>
                        </a:rPr>
                        <a:t>NIVEL</a:t>
                      </a:r>
                    </a:p>
                  </a:txBody>
                  <a:tcPr marL="9525" marR="9525" marT="9525" marB="0" anchor="ctr">
                    <a:lnL w="28575" cap="flat" cmpd="sng" algn="ctr">
                      <a:solidFill>
                        <a:srgbClr val="D1C7EB"/>
                      </a:solidFill>
                      <a:prstDash val="solid"/>
                      <a:round/>
                      <a:headEnd type="none" w="med" len="med"/>
                      <a:tailEnd type="none" w="med" len="med"/>
                    </a:lnL>
                    <a:lnT w="28575" cap="flat" cmpd="sng" algn="ctr">
                      <a:solidFill>
                        <a:srgbClr val="D1C7EB"/>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OBJETIVOS</a:t>
                      </a:r>
                    </a:p>
                  </a:txBody>
                  <a:tcPr marL="9525" marR="9525" marT="9525" marB="0" anchor="ctr">
                    <a:lnT w="28575" cap="flat" cmpd="sng" algn="ctr">
                      <a:solidFill>
                        <a:srgbClr val="D1C7EB"/>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INDICADORES</a:t>
                      </a:r>
                    </a:p>
                  </a:txBody>
                  <a:tcPr marL="9525" marR="9525" marT="9525" marB="0" anchor="ctr">
                    <a:lnR w="28575" cap="flat" cmpd="sng" algn="ctr">
                      <a:solidFill>
                        <a:srgbClr val="D1C7EB"/>
                      </a:solidFill>
                      <a:prstDash val="solid"/>
                      <a:round/>
                      <a:headEnd type="none" w="med" len="med"/>
                      <a:tailEnd type="none" w="med" len="med"/>
                    </a:lnR>
                    <a:lnT w="28575" cap="flat" cmpd="sng" algn="ctr">
                      <a:solidFill>
                        <a:srgbClr val="D1C7EB"/>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39057531"/>
                  </a:ext>
                </a:extLst>
              </a:tr>
              <a:tr h="1299512">
                <a:tc>
                  <a:txBody>
                    <a:bodyPr/>
                    <a:lstStyle/>
                    <a:p>
                      <a:pPr algn="ctr" fontAlgn="ctr"/>
                      <a:r>
                        <a:rPr lang="es-MX" sz="1100" b="1" i="0" u="none" strike="noStrike">
                          <a:solidFill>
                            <a:schemeClr val="tx1"/>
                          </a:solidFill>
                          <a:effectLst/>
                          <a:latin typeface="Sofia Pro" panose="020B0000000000000000" pitchFamily="34" charset="0"/>
                        </a:rPr>
                        <a:t>FIN</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tc>
                  <a:txBody>
                    <a:bodyPr/>
                    <a:lstStyle/>
                    <a:p>
                      <a:pPr algn="just" fontAlgn="ctr"/>
                      <a:r>
                        <a:rPr lang="es-MX" sz="1100" b="0" i="0" u="none" strike="noStrike">
                          <a:solidFill>
                            <a:srgbClr val="000000"/>
                          </a:solidFill>
                          <a:effectLst/>
                          <a:latin typeface="Sofia Pro" panose="020B0000000000000000" pitchFamily="34" charset="0"/>
                        </a:rPr>
                        <a:t>Contribuir a dignificar el trato a las víctimas, mediante buenas prácticas para su atención, con lo cual se evita una victimización secundaria y logra un gobierno cercano a la gente</a:t>
                      </a:r>
                    </a:p>
                  </a:txBody>
                  <a:tcPr marL="9525" marR="9525" marT="9525" marB="0" anchor="ctr">
                    <a:lnL w="19050"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tc>
                  <a:txBody>
                    <a:bodyPr/>
                    <a:lstStyle/>
                    <a:p>
                      <a:pPr algn="ctr" fontAlgn="ctr"/>
                      <a:r>
                        <a:rPr lang="es-MX" sz="1100" b="0" i="0" u="none" strike="noStrike">
                          <a:solidFill>
                            <a:srgbClr val="000000"/>
                          </a:solidFill>
                          <a:effectLst/>
                          <a:latin typeface="Sofia Pro" panose="020B0000000000000000" pitchFamily="34" charset="0"/>
                        </a:rPr>
                        <a:t>Índice de estado de derecho</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extLst>
                  <a:ext uri="{0D108BD9-81ED-4DB2-BD59-A6C34878D82A}">
                    <a16:rowId xmlns:a16="http://schemas.microsoft.com/office/drawing/2014/main" val="2091447115"/>
                  </a:ext>
                </a:extLst>
              </a:tr>
              <a:tr h="1264621">
                <a:tc>
                  <a:txBody>
                    <a:bodyPr/>
                    <a:lstStyle/>
                    <a:p>
                      <a:pPr algn="ctr" fontAlgn="ctr"/>
                      <a:r>
                        <a:rPr lang="es-MX" sz="1100" b="1" i="0" u="none" strike="noStrike">
                          <a:solidFill>
                            <a:schemeClr val="tx1"/>
                          </a:solidFill>
                          <a:effectLst/>
                          <a:latin typeface="Sofia Pro" panose="020B0000000000000000" pitchFamily="34" charset="0"/>
                        </a:rPr>
                        <a:t>PROPOSITO</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FFFFFF"/>
                    </a:solidFill>
                  </a:tcPr>
                </a:tc>
                <a:tc>
                  <a:txBody>
                    <a:bodyPr/>
                    <a:lstStyle/>
                    <a:p>
                      <a:pPr algn="just" fontAlgn="ctr"/>
                      <a:r>
                        <a:rPr lang="es-MX" sz="1100" b="0" i="0" u="none" strike="noStrike">
                          <a:solidFill>
                            <a:srgbClr val="000000"/>
                          </a:solidFill>
                          <a:effectLst/>
                          <a:latin typeface="Sofia Pro" panose="020B0000000000000000" pitchFamily="34" charset="0"/>
                        </a:rPr>
                        <a:t>Las víctimas del delito y de violaciones a los derechos humanos tienen garantizados sus derechos con una atención integral y transversal adecuada</a:t>
                      </a:r>
                    </a:p>
                  </a:txBody>
                  <a:tcPr marL="9525" marR="9525" marT="9525" marB="0" anchor="ctr">
                    <a:lnL w="19050"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FFFFFF"/>
                    </a:solidFill>
                  </a:tcPr>
                </a:tc>
                <a:tc>
                  <a:txBody>
                    <a:bodyPr/>
                    <a:lstStyle/>
                    <a:p>
                      <a:pPr algn="ctr" fontAlgn="ctr"/>
                      <a:r>
                        <a:rPr lang="es-MX" sz="1100" b="0" i="0" u="none" strike="noStrike">
                          <a:solidFill>
                            <a:srgbClr val="000000"/>
                          </a:solidFill>
                          <a:effectLst/>
                          <a:latin typeface="Sofia Pro" panose="020B0000000000000000" pitchFamily="34" charset="0"/>
                        </a:rPr>
                        <a:t>Promedio de servicios otorgados a víctimas</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FFFFFF"/>
                    </a:solidFill>
                  </a:tcPr>
                </a:tc>
                <a:extLst>
                  <a:ext uri="{0D108BD9-81ED-4DB2-BD59-A6C34878D82A}">
                    <a16:rowId xmlns:a16="http://schemas.microsoft.com/office/drawing/2014/main" val="3752789025"/>
                  </a:ext>
                </a:extLst>
              </a:tr>
              <a:tr h="1290791">
                <a:tc rowSpan="2">
                  <a:txBody>
                    <a:bodyPr/>
                    <a:lstStyle/>
                    <a:p>
                      <a:pPr algn="ctr" fontAlgn="ctr"/>
                      <a:r>
                        <a:rPr lang="es-MX" sz="1100" b="1" i="0" u="none" strike="noStrike">
                          <a:solidFill>
                            <a:srgbClr val="000000"/>
                          </a:solidFill>
                          <a:effectLst/>
                          <a:latin typeface="Sofia Pro" panose="020B0000000000000000" pitchFamily="34" charset="0"/>
                        </a:rPr>
                        <a:t>COMPONENTES</a:t>
                      </a:r>
                    </a:p>
                  </a:txBody>
                  <a:tcPr marL="9525" marR="9525" marT="9525" marB="0" anchor="ctr">
                    <a:lnL w="28575"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D1C7EB"/>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Sofia Pro" panose="020B0000000000000000" pitchFamily="34" charset="0"/>
                        </a:rPr>
                        <a:t>1. Atención integral brindada de manera directa a víctimas y ofendidos, para ayudarles a recuperar su proyecto de vida</a:t>
                      </a:r>
                    </a:p>
                  </a:txBody>
                  <a:tcPr marL="9525" marR="9525" marT="9525" marB="0" anchor="ctr">
                    <a:lnL w="19050"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tc>
                  <a:txBody>
                    <a:bodyPr/>
                    <a:lstStyle/>
                    <a:p>
                      <a:pPr algn="ctr" fontAlgn="ctr"/>
                      <a:r>
                        <a:rPr lang="es-MX" sz="1050" b="0" i="0" u="none" strike="noStrike">
                          <a:solidFill>
                            <a:srgbClr val="000000"/>
                          </a:solidFill>
                          <a:effectLst/>
                          <a:latin typeface="Sofia Pro" panose="020B0000000000000000" pitchFamily="34" charset="0"/>
                        </a:rPr>
                        <a:t>Porcentaje de víctimas atendidas integralmente</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19050" cap="flat" cmpd="sng" algn="ctr">
                      <a:solidFill>
                        <a:srgbClr val="D1C7EB"/>
                      </a:solidFill>
                      <a:prstDash val="solid"/>
                      <a:round/>
                      <a:headEnd type="none" w="med" len="med"/>
                      <a:tailEnd type="none" w="med" len="med"/>
                    </a:lnB>
                    <a:solidFill>
                      <a:srgbClr val="E1DAF2"/>
                    </a:solidFill>
                  </a:tcPr>
                </a:tc>
                <a:extLst>
                  <a:ext uri="{0D108BD9-81ED-4DB2-BD59-A6C34878D82A}">
                    <a16:rowId xmlns:a16="http://schemas.microsoft.com/office/drawing/2014/main" val="597802861"/>
                  </a:ext>
                </a:extLst>
              </a:tr>
              <a:tr h="1133802">
                <a:tc vMerge="1">
                  <a:txBody>
                    <a:bodyPr/>
                    <a:lstStyle/>
                    <a:p>
                      <a:pPr algn="l" fontAlgn="ctr"/>
                      <a:endParaRPr lang="es-MX" sz="1100" b="1" i="0" u="none" strike="noStrike">
                        <a:solidFill>
                          <a:srgbClr val="000000"/>
                        </a:solidFill>
                        <a:effectLst/>
                        <a:latin typeface="Calibri" panose="020F0502020204030204" pitchFamily="34" charset="0"/>
                      </a:endParaRPr>
                    </a:p>
                  </a:txBody>
                  <a:tcPr marL="9525" marR="9525" marT="9525" marB="0" anchor="ctr"/>
                </a:tc>
                <a:tc>
                  <a:txBody>
                    <a:bodyPr/>
                    <a:lstStyle/>
                    <a:p>
                      <a:pPr algn="just" fontAlgn="ctr"/>
                      <a:r>
                        <a:rPr lang="es-MX" sz="1050" b="0" i="0" u="none" strike="noStrike">
                          <a:solidFill>
                            <a:srgbClr val="000000"/>
                          </a:solidFill>
                          <a:effectLst/>
                          <a:latin typeface="Sofia Pro" panose="020B0000000000000000" pitchFamily="34" charset="0"/>
                        </a:rPr>
                        <a:t>2. Asesores jurídicos y personal destinado a brindar atención integral certificado, en materia de atención a víctimas</a:t>
                      </a:r>
                    </a:p>
                  </a:txBody>
                  <a:tcPr marL="9525" marR="9525" marT="9525" marB="0" anchor="ctr">
                    <a:lnL w="19050" cap="flat" cmpd="sng" algn="ctr">
                      <a:solidFill>
                        <a:srgbClr val="D1C7EB"/>
                      </a:solidFill>
                      <a:prstDash val="solid"/>
                      <a:round/>
                      <a:headEnd type="none" w="med" len="med"/>
                      <a:tailEnd type="none" w="med" len="med"/>
                    </a:lnL>
                    <a:lnR w="19050"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D1C7EB"/>
                      </a:solidFill>
                      <a:prstDash val="solid"/>
                      <a:round/>
                      <a:headEnd type="none" w="med" len="med"/>
                      <a:tailEnd type="none" w="med" len="med"/>
                    </a:lnB>
                    <a:solidFill>
                      <a:srgbClr val="FFFFFF"/>
                    </a:solidFill>
                  </a:tcPr>
                </a:tc>
                <a:tc>
                  <a:txBody>
                    <a:bodyPr/>
                    <a:lstStyle/>
                    <a:p>
                      <a:pPr algn="ctr" fontAlgn="ctr"/>
                      <a:r>
                        <a:rPr lang="es-MX" sz="1050" b="0" i="0" u="none" strike="noStrike">
                          <a:solidFill>
                            <a:srgbClr val="000000"/>
                          </a:solidFill>
                          <a:effectLst/>
                          <a:latin typeface="Sofia Pro" panose="020B0000000000000000" pitchFamily="34" charset="0"/>
                        </a:rPr>
                        <a:t>Porcentaje de personal certificado en materia de atención a víctimas referente del total de personal de la comisión</a:t>
                      </a:r>
                    </a:p>
                  </a:txBody>
                  <a:tcPr marL="9525" marR="9525" marT="9525" marB="0" anchor="ctr">
                    <a:lnL w="19050" cap="flat" cmpd="sng" algn="ctr">
                      <a:solidFill>
                        <a:srgbClr val="D1C7EB"/>
                      </a:solidFill>
                      <a:prstDash val="solid"/>
                      <a:round/>
                      <a:headEnd type="none" w="med" len="med"/>
                      <a:tailEnd type="none" w="med" len="med"/>
                    </a:lnL>
                    <a:lnR w="28575" cap="flat" cmpd="sng" algn="ctr">
                      <a:solidFill>
                        <a:srgbClr val="D1C7EB"/>
                      </a:solidFill>
                      <a:prstDash val="solid"/>
                      <a:round/>
                      <a:headEnd type="none" w="med" len="med"/>
                      <a:tailEnd type="none" w="med" len="med"/>
                    </a:lnR>
                    <a:lnT w="19050" cap="flat" cmpd="sng" algn="ctr">
                      <a:solidFill>
                        <a:srgbClr val="D1C7EB"/>
                      </a:solidFill>
                      <a:prstDash val="solid"/>
                      <a:round/>
                      <a:headEnd type="none" w="med" len="med"/>
                      <a:tailEnd type="none" w="med" len="med"/>
                    </a:lnT>
                    <a:lnB w="28575" cap="flat" cmpd="sng" algn="ctr">
                      <a:solidFill>
                        <a:srgbClr val="D1C7EB"/>
                      </a:solidFill>
                      <a:prstDash val="solid"/>
                      <a:round/>
                      <a:headEnd type="none" w="med" len="med"/>
                      <a:tailEnd type="none" w="med" len="med"/>
                    </a:lnB>
                    <a:solidFill>
                      <a:srgbClr val="FFFFFF"/>
                    </a:solidFill>
                  </a:tcPr>
                </a:tc>
                <a:extLst>
                  <a:ext uri="{0D108BD9-81ED-4DB2-BD59-A6C34878D82A}">
                    <a16:rowId xmlns:a16="http://schemas.microsoft.com/office/drawing/2014/main" val="3610235308"/>
                  </a:ext>
                </a:extLst>
              </a:tr>
            </a:tbl>
          </a:graphicData>
        </a:graphic>
      </p:graphicFrame>
      <p:sp>
        <p:nvSpPr>
          <p:cNvPr id="6" name="Flecha: a la derecha 5">
            <a:extLst>
              <a:ext uri="{FF2B5EF4-FFF2-40B4-BE49-F238E27FC236}">
                <a16:creationId xmlns:a16="http://schemas.microsoft.com/office/drawing/2014/main" id="{D7DD51F4-009A-2FC0-B981-D95A8FAA4900}"/>
              </a:ext>
            </a:extLst>
          </p:cNvPr>
          <p:cNvSpPr/>
          <p:nvPr/>
        </p:nvSpPr>
        <p:spPr>
          <a:xfrm>
            <a:off x="5878257" y="2109270"/>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lecha: a la derecha 6">
            <a:extLst>
              <a:ext uri="{FF2B5EF4-FFF2-40B4-BE49-F238E27FC236}">
                <a16:creationId xmlns:a16="http://schemas.microsoft.com/office/drawing/2014/main" id="{3306B19D-EFEA-18A1-530B-D8DBA7A7C5CC}"/>
              </a:ext>
            </a:extLst>
          </p:cNvPr>
          <p:cNvSpPr/>
          <p:nvPr/>
        </p:nvSpPr>
        <p:spPr>
          <a:xfrm>
            <a:off x="5878257" y="3392671"/>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lecha: a la derecha 7">
            <a:extLst>
              <a:ext uri="{FF2B5EF4-FFF2-40B4-BE49-F238E27FC236}">
                <a16:creationId xmlns:a16="http://schemas.microsoft.com/office/drawing/2014/main" id="{2311A3D3-51A5-6650-C3F1-BA01C431F30A}"/>
              </a:ext>
            </a:extLst>
          </p:cNvPr>
          <p:cNvSpPr/>
          <p:nvPr/>
        </p:nvSpPr>
        <p:spPr>
          <a:xfrm>
            <a:off x="5878975" y="4704879"/>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lecha: a la derecha 8">
            <a:extLst>
              <a:ext uri="{FF2B5EF4-FFF2-40B4-BE49-F238E27FC236}">
                <a16:creationId xmlns:a16="http://schemas.microsoft.com/office/drawing/2014/main" id="{5C523A1C-4BF0-ACDF-1DE9-2C59E0438E62}"/>
              </a:ext>
            </a:extLst>
          </p:cNvPr>
          <p:cNvSpPr/>
          <p:nvPr/>
        </p:nvSpPr>
        <p:spPr>
          <a:xfrm>
            <a:off x="5878975" y="5814243"/>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TextBox 1">
            <a:extLst>
              <a:ext uri="{FF2B5EF4-FFF2-40B4-BE49-F238E27FC236}">
                <a16:creationId xmlns:a16="http://schemas.microsoft.com/office/drawing/2014/main" id="{F7D911A2-055B-0B78-1908-EE59B71BA5E3}"/>
              </a:ext>
            </a:extLst>
          </p:cNvPr>
          <p:cNvSpPr txBox="1"/>
          <p:nvPr/>
        </p:nvSpPr>
        <p:spPr>
          <a:xfrm>
            <a:off x="761822" y="767711"/>
            <a:ext cx="1059072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BDB091"/>
                </a:solidFill>
                <a:latin typeface="Sofia Pro SemiBold" panose="020B0000000000000000" pitchFamily="34" charset="0"/>
                <a:cs typeface="Calibri"/>
              </a:rPr>
              <a:t>COMISIÓN EJECUTIVA DE ATENCIÓN A VÍCTIMAS Y OFENDIDOS - ANTEPROYECTO 2024</a:t>
            </a:r>
          </a:p>
        </p:txBody>
      </p:sp>
      <p:grpSp>
        <p:nvGrpSpPr>
          <p:cNvPr id="3" name="Grupo 2">
            <a:extLst>
              <a:ext uri="{FF2B5EF4-FFF2-40B4-BE49-F238E27FC236}">
                <a16:creationId xmlns:a16="http://schemas.microsoft.com/office/drawing/2014/main" id="{6A35D2BF-8695-7766-FDCE-6E29065CB609}"/>
              </a:ext>
            </a:extLst>
          </p:cNvPr>
          <p:cNvGrpSpPr/>
          <p:nvPr/>
        </p:nvGrpSpPr>
        <p:grpSpPr>
          <a:xfrm>
            <a:off x="420999" y="211355"/>
            <a:ext cx="3153628" cy="452688"/>
            <a:chOff x="420999" y="211355"/>
            <a:chExt cx="3153628" cy="452688"/>
          </a:xfrm>
        </p:grpSpPr>
        <p:pic>
          <p:nvPicPr>
            <p:cNvPr id="10" name="Imagen 9" descr="Texto&#10;&#10;Descripción generada automáticamente con confianza media">
              <a:extLst>
                <a:ext uri="{FF2B5EF4-FFF2-40B4-BE49-F238E27FC236}">
                  <a16:creationId xmlns:a16="http://schemas.microsoft.com/office/drawing/2014/main" id="{CC705464-DD2B-826A-F5ED-808330B267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1" name="Imagen 10" descr="Imagen que contiene Interfaz de usuario gráfica&#10;&#10;Descripción generada automáticamente">
              <a:extLst>
                <a:ext uri="{FF2B5EF4-FFF2-40B4-BE49-F238E27FC236}">
                  <a16:creationId xmlns:a16="http://schemas.microsoft.com/office/drawing/2014/main" id="{85F45900-DA41-A045-2592-2BE222C65E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2" name="Conector recto 11">
              <a:extLst>
                <a:ext uri="{FF2B5EF4-FFF2-40B4-BE49-F238E27FC236}">
                  <a16:creationId xmlns:a16="http://schemas.microsoft.com/office/drawing/2014/main" id="{29E83F61-57D9-0AB5-46B8-F043A3127A5B}"/>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2286814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C5C01C04-3736-89ED-FD96-CCC44D02F45D}"/>
              </a:ext>
            </a:extLst>
          </p:cNvPr>
          <p:cNvGraphicFramePr>
            <a:graphicFrameLocks noGrp="1"/>
          </p:cNvGraphicFramePr>
          <p:nvPr>
            <p:extLst>
              <p:ext uri="{D42A27DB-BD31-4B8C-83A1-F6EECF244321}">
                <p14:modId xmlns:p14="http://schemas.microsoft.com/office/powerpoint/2010/main" val="230981386"/>
              </p:ext>
            </p:extLst>
          </p:nvPr>
        </p:nvGraphicFramePr>
        <p:xfrm>
          <a:off x="600076" y="959492"/>
          <a:ext cx="5065214" cy="5571901"/>
        </p:xfrm>
        <a:graphic>
          <a:graphicData uri="http://schemas.openxmlformats.org/drawingml/2006/table">
            <a:tbl>
              <a:tblPr firstRow="1" bandRow="1">
                <a:tableStyleId>{5C22544A-7EE6-4342-B048-85BDC9FD1C3A}</a:tableStyleId>
              </a:tblPr>
              <a:tblGrid>
                <a:gridCol w="1608597">
                  <a:extLst>
                    <a:ext uri="{9D8B030D-6E8A-4147-A177-3AD203B41FA5}">
                      <a16:colId xmlns:a16="http://schemas.microsoft.com/office/drawing/2014/main" val="1904359817"/>
                    </a:ext>
                  </a:extLst>
                </a:gridCol>
                <a:gridCol w="3456617">
                  <a:extLst>
                    <a:ext uri="{9D8B030D-6E8A-4147-A177-3AD203B41FA5}">
                      <a16:colId xmlns:a16="http://schemas.microsoft.com/office/drawing/2014/main" val="3582520801"/>
                    </a:ext>
                  </a:extLst>
                </a:gridCol>
              </a:tblGrid>
              <a:tr h="372469">
                <a:tc>
                  <a:txBody>
                    <a:bodyPr/>
                    <a:lstStyle/>
                    <a:p>
                      <a:pPr algn="ctr" fontAlgn="b"/>
                      <a:r>
                        <a:rPr lang="es-MX" sz="1100" b="1" i="0" u="none" strike="noStrike">
                          <a:solidFill>
                            <a:schemeClr val="bg1"/>
                          </a:solidFill>
                          <a:effectLst/>
                          <a:latin typeface="Sofia Pro" panose="020B0000000000000000" pitchFamily="34" charset="0"/>
                        </a:rPr>
                        <a:t>LÍNEA DE ACCIÓN: </a:t>
                      </a:r>
                    </a:p>
                  </a:txBody>
                  <a:tcPr marL="9525" marR="9525" marT="9525" marB="0" anchor="ctr">
                    <a:lnL w="28575" cap="flat" cmpd="sng" algn="ctr">
                      <a:solidFill>
                        <a:srgbClr val="D5CBED"/>
                      </a:solidFill>
                      <a:prstDash val="solid"/>
                      <a:round/>
                      <a:headEnd type="none" w="med" len="med"/>
                      <a:tailEnd type="none" w="med" len="med"/>
                    </a:lnL>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b"/>
                      <a:r>
                        <a:rPr lang="es-MX" sz="1100" b="1" i="0" u="none" strike="noStrike">
                          <a:solidFill>
                            <a:schemeClr val="bg1"/>
                          </a:solidFill>
                          <a:effectLst/>
                          <a:latin typeface="Sofia Pro" panose="020B0000000000000000" pitchFamily="34" charset="0"/>
                        </a:rPr>
                        <a:t>ACTIVIDAD</a:t>
                      </a:r>
                    </a:p>
                  </a:txBody>
                  <a:tcPr marL="9525" marR="9525" marT="9525" marB="0" anchor="ctr">
                    <a:lnR w="28575" cap="flat" cmpd="sng" algn="ctr">
                      <a:solidFill>
                        <a:srgbClr val="D5CBED"/>
                      </a:solidFill>
                      <a:prstDash val="solid"/>
                      <a:round/>
                      <a:headEnd type="none" w="med" len="med"/>
                      <a:tailEnd type="none" w="med" len="med"/>
                    </a:ln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208476047"/>
                  </a:ext>
                </a:extLst>
              </a:tr>
              <a:tr h="1356589">
                <a:tc>
                  <a:txBody>
                    <a:bodyPr/>
                    <a:lstStyle/>
                    <a:p>
                      <a:pPr algn="ctr" fontAlgn="ctr"/>
                      <a:r>
                        <a:rPr lang="es-MX" sz="1050" b="1" i="0" u="none" strike="noStrike">
                          <a:solidFill>
                            <a:srgbClr val="000000"/>
                          </a:solidFill>
                          <a:effectLst/>
                          <a:latin typeface="Sofia Pro" panose="020B0000000000000000" pitchFamily="34" charset="0"/>
                        </a:rPr>
                        <a:t>1.5.10.1.1.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222092047"/>
                  </a:ext>
                </a:extLst>
              </a:tr>
              <a:tr h="135658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1.5.10.1.1.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1718821233"/>
                  </a:ext>
                </a:extLst>
              </a:tr>
              <a:tr h="135658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1.5.10.1.1.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1309446359"/>
                  </a:ext>
                </a:extLst>
              </a:tr>
              <a:tr h="11284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1.5.10.1.1.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tc>
                  <a:txBody>
                    <a:bodyPr/>
                    <a:lstStyle/>
                    <a:p>
                      <a:pPr algn="just" fontAlgn="ctr"/>
                      <a:r>
                        <a:rPr lang="es-MX" sz="1050" b="0" i="0" u="none" strike="noStrike">
                          <a:solidFill>
                            <a:srgbClr val="000000"/>
                          </a:solidFill>
                          <a:effectLst/>
                          <a:latin typeface="Sofia Pro" panose="020B0000000000000000" pitchFamily="34" charset="0"/>
                        </a:rPr>
                        <a:t>Atender de manera directa a víctimas en las Oficinas Centrales de la Comisión Ejecutiva y quien lo requiera será canalizado a las dependencias de la administración pública para ayudarles a recuperar su proyecto de vida, la atención integral que se les brindará comprende asesoría jurídica, atención médica, psicológica y trabajo social.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4288380635"/>
                  </a:ext>
                </a:extLst>
              </a:tr>
            </a:tbl>
          </a:graphicData>
        </a:graphic>
      </p:graphicFrame>
      <p:graphicFrame>
        <p:nvGraphicFramePr>
          <p:cNvPr id="5" name="Tabla 5">
            <a:extLst>
              <a:ext uri="{FF2B5EF4-FFF2-40B4-BE49-F238E27FC236}">
                <a16:creationId xmlns:a16="http://schemas.microsoft.com/office/drawing/2014/main" id="{87196F0D-EF79-489B-BF3F-5C92AED109F2}"/>
              </a:ext>
            </a:extLst>
          </p:cNvPr>
          <p:cNvGraphicFramePr>
            <a:graphicFrameLocks noGrp="1"/>
          </p:cNvGraphicFramePr>
          <p:nvPr>
            <p:extLst>
              <p:ext uri="{D42A27DB-BD31-4B8C-83A1-F6EECF244321}">
                <p14:modId xmlns:p14="http://schemas.microsoft.com/office/powerpoint/2010/main" val="1880265228"/>
              </p:ext>
            </p:extLst>
          </p:nvPr>
        </p:nvGraphicFramePr>
        <p:xfrm>
          <a:off x="6360078" y="971549"/>
          <a:ext cx="5065212" cy="5558649"/>
        </p:xfrm>
        <a:graphic>
          <a:graphicData uri="http://schemas.openxmlformats.org/drawingml/2006/table">
            <a:tbl>
              <a:tblPr firstRow="1" bandRow="1">
                <a:tableStyleId>{5C22544A-7EE6-4342-B048-85BDC9FD1C3A}</a:tableStyleId>
              </a:tblPr>
              <a:tblGrid>
                <a:gridCol w="1313909">
                  <a:extLst>
                    <a:ext uri="{9D8B030D-6E8A-4147-A177-3AD203B41FA5}">
                      <a16:colId xmlns:a16="http://schemas.microsoft.com/office/drawing/2014/main" val="3790566486"/>
                    </a:ext>
                  </a:extLst>
                </a:gridCol>
                <a:gridCol w="2062899">
                  <a:extLst>
                    <a:ext uri="{9D8B030D-6E8A-4147-A177-3AD203B41FA5}">
                      <a16:colId xmlns:a16="http://schemas.microsoft.com/office/drawing/2014/main" val="2342386165"/>
                    </a:ext>
                  </a:extLst>
                </a:gridCol>
                <a:gridCol w="1688404">
                  <a:extLst>
                    <a:ext uri="{9D8B030D-6E8A-4147-A177-3AD203B41FA5}">
                      <a16:colId xmlns:a16="http://schemas.microsoft.com/office/drawing/2014/main" val="2606648678"/>
                    </a:ext>
                  </a:extLst>
                </a:gridCol>
              </a:tblGrid>
              <a:tr h="366156">
                <a:tc>
                  <a:txBody>
                    <a:bodyPr/>
                    <a:lstStyle/>
                    <a:p>
                      <a:pPr algn="ctr" fontAlgn="ctr"/>
                      <a:r>
                        <a:rPr lang="es-MX" sz="1100" b="1" i="0" u="none" strike="noStrike">
                          <a:solidFill>
                            <a:schemeClr val="bg1"/>
                          </a:solidFill>
                          <a:effectLst/>
                          <a:latin typeface="Sofia Pro" panose="020B0000000000000000" pitchFamily="34" charset="0"/>
                        </a:rPr>
                        <a:t>NIVEL</a:t>
                      </a:r>
                    </a:p>
                  </a:txBody>
                  <a:tcPr marL="9525" marR="9525" marT="9525" marB="0" anchor="ctr">
                    <a:lnL w="28575" cap="flat" cmpd="sng" algn="ctr">
                      <a:solidFill>
                        <a:srgbClr val="D5CBED"/>
                      </a:solidFill>
                      <a:prstDash val="solid"/>
                      <a:round/>
                      <a:headEnd type="none" w="med" len="med"/>
                      <a:tailEnd type="none" w="med" len="med"/>
                    </a:lnL>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OBJETIVOS</a:t>
                      </a:r>
                    </a:p>
                  </a:txBody>
                  <a:tcPr marL="9525" marR="9525" marT="9525" marB="0" anchor="ct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INDICADORES</a:t>
                      </a:r>
                    </a:p>
                  </a:txBody>
                  <a:tcPr marL="9525" marR="9525" marT="9525" marB="0" anchor="ctr">
                    <a:lnR w="28575" cap="flat" cmpd="sng" algn="ctr">
                      <a:solidFill>
                        <a:srgbClr val="D5CBED"/>
                      </a:solidFill>
                      <a:prstDash val="solid"/>
                      <a:round/>
                      <a:headEnd type="none" w="med" len="med"/>
                      <a:tailEnd type="none" w="med" len="med"/>
                    </a:ln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39057531"/>
                  </a:ext>
                </a:extLst>
              </a:tr>
              <a:tr h="1333586">
                <a:tc rowSpan="4">
                  <a:txBody>
                    <a:bodyPr/>
                    <a:lstStyle/>
                    <a:p>
                      <a:pPr algn="ctr" fontAlgn="ctr"/>
                      <a:r>
                        <a:rPr lang="es-MX" sz="1050" b="1" i="0" u="none" strike="noStrike">
                          <a:solidFill>
                            <a:schemeClr val="tx1"/>
                          </a:solidFill>
                          <a:effectLst/>
                          <a:latin typeface="Sofia Pro" panose="020B0000000000000000" pitchFamily="34" charset="0"/>
                        </a:rPr>
                        <a:t>ACTIVIDAD</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E1DAF2"/>
                    </a:solidFill>
                  </a:tcPr>
                </a:tc>
                <a:tc>
                  <a:txBody>
                    <a:bodyPr/>
                    <a:lstStyle/>
                    <a:p>
                      <a:pPr algn="ctr" fontAlgn="ctr"/>
                      <a:r>
                        <a:rPr lang="es-MX" sz="1050" b="0" i="0" u="none" strike="noStrike">
                          <a:solidFill>
                            <a:srgbClr val="000000"/>
                          </a:solidFill>
                          <a:effectLst/>
                          <a:latin typeface="Sofia Pro" panose="020B0000000000000000" pitchFamily="34" charset="0"/>
                        </a:rPr>
                        <a:t>1.1 Asesoría y acompañamiento jurídico a las víctimas</a:t>
                      </a:r>
                    </a:p>
                  </a:txBody>
                  <a:tcPr marL="9525" marR="9525" marT="9525" marB="0" anchor="ctr">
                    <a:lnL w="19050"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ctr" fontAlgn="ctr"/>
                      <a:r>
                        <a:rPr lang="es-MX" sz="1050" b="0" i="0" u="none" strike="noStrike">
                          <a:solidFill>
                            <a:srgbClr val="000000"/>
                          </a:solidFill>
                          <a:effectLst/>
                          <a:latin typeface="Sofia Pro" panose="020B0000000000000000" pitchFamily="34" charset="0"/>
                        </a:rPr>
                        <a:t>Porcentaje de asesorías jurídicas otorgadas en Casas de Justicia</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2091447115"/>
                  </a:ext>
                </a:extLst>
              </a:tr>
              <a:tr h="1296649">
                <a:tc vMerge="1">
                  <a:txBody>
                    <a:bodyPr/>
                    <a:lstStyle/>
                    <a:p>
                      <a:pPr algn="ctr" fontAlgn="ctr"/>
                      <a:endParaRPr lang="es-MX" sz="1100" b="0" i="0" u="none" strike="noStrike">
                        <a:solidFill>
                          <a:schemeClr val="tx1"/>
                        </a:solidFill>
                        <a:effectLst/>
                        <a:latin typeface="Calibri" panose="020F0502020204030204" pitchFamily="34" charset="0"/>
                      </a:endParaRPr>
                    </a:p>
                  </a:txBody>
                  <a:tcPr marL="9525" marR="9525" marT="9525" marB="0" anchor="ctr"/>
                </a:tc>
                <a:tc>
                  <a:txBody>
                    <a:bodyPr/>
                    <a:lstStyle/>
                    <a:p>
                      <a:pPr algn="ctr" fontAlgn="ctr"/>
                      <a:r>
                        <a:rPr lang="es-MX" sz="1050" b="0" i="0" u="none" strike="noStrike">
                          <a:solidFill>
                            <a:srgbClr val="000000"/>
                          </a:solidFill>
                          <a:effectLst/>
                          <a:latin typeface="Sofia Pro" panose="020B0000000000000000" pitchFamily="34" charset="0"/>
                        </a:rPr>
                        <a:t>1.2 Estabilización de la salud de las víctimas desde el primer momento de su atención</a:t>
                      </a:r>
                    </a:p>
                  </a:txBody>
                  <a:tcPr marL="9525" marR="9525" marT="9525" marB="0" anchor="ctr">
                    <a:lnL w="19050"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tc>
                  <a:txBody>
                    <a:bodyPr/>
                    <a:lstStyle/>
                    <a:p>
                      <a:pPr algn="ctr" fontAlgn="ctr"/>
                      <a:r>
                        <a:rPr lang="es-MX" sz="1050" b="0" i="0" u="none" strike="noStrike">
                          <a:solidFill>
                            <a:srgbClr val="000000"/>
                          </a:solidFill>
                          <a:effectLst/>
                          <a:latin typeface="Sofia Pro" panose="020B0000000000000000" pitchFamily="34" charset="0"/>
                        </a:rPr>
                        <a:t>Porcentaje de atención psicológica a víctimas</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3752789025"/>
                  </a:ext>
                </a:extLst>
              </a:tr>
              <a:tr h="1321297">
                <a:tc vMerge="1">
                  <a:txBody>
                    <a:bodyPr/>
                    <a:lstStyle/>
                    <a:p>
                      <a:pPr algn="ctr" fontAlgn="ctr"/>
                      <a:endParaRPr lang="es-MX" sz="11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050" b="0" i="0" u="none" strike="noStrike">
                          <a:solidFill>
                            <a:srgbClr val="000000"/>
                          </a:solidFill>
                          <a:effectLst/>
                          <a:latin typeface="Sofia Pro" panose="020B0000000000000000" pitchFamily="34" charset="0"/>
                        </a:rPr>
                        <a:t>1.3 Acompañamiento psicológico y servicios de atención en crisis y contención emocional a las víctimas</a:t>
                      </a:r>
                    </a:p>
                  </a:txBody>
                  <a:tcPr marL="9525" marR="9525" marT="9525" marB="0" anchor="ctr">
                    <a:lnL w="19050"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ctr" fontAlgn="ctr"/>
                      <a:r>
                        <a:rPr lang="es-MX" sz="1050" b="0" i="0" u="none" strike="noStrike">
                          <a:solidFill>
                            <a:srgbClr val="000000"/>
                          </a:solidFill>
                          <a:effectLst/>
                          <a:latin typeface="Sofia Pro" panose="020B0000000000000000" pitchFamily="34" charset="0"/>
                        </a:rPr>
                        <a:t>Porcentaje de atención a víctimas en el área médica</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597802861"/>
                  </a:ext>
                </a:extLst>
              </a:tr>
              <a:tr h="1240961">
                <a:tc vMerge="1">
                  <a:txBody>
                    <a:bodyPr/>
                    <a:lstStyle/>
                    <a:p>
                      <a:pPr algn="l" fontAlgn="ctr"/>
                      <a:endParaRPr lang="es-MX" sz="11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050" b="0" i="0" u="none" strike="noStrike">
                          <a:solidFill>
                            <a:srgbClr val="000000"/>
                          </a:solidFill>
                          <a:effectLst/>
                          <a:latin typeface="Sofia Pro" panose="020B0000000000000000" pitchFamily="34" charset="0"/>
                        </a:rPr>
                        <a:t>1.4 Detección de las necesidades de las víctimas, para ayudarles a recuperar su proyecto de vida</a:t>
                      </a:r>
                    </a:p>
                  </a:txBody>
                  <a:tcPr marL="9525" marR="9525" marT="9525" marB="0" anchor="ctr">
                    <a:lnL w="19050"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tc>
                  <a:txBody>
                    <a:bodyPr/>
                    <a:lstStyle/>
                    <a:p>
                      <a:pPr algn="ctr" fontAlgn="ctr"/>
                      <a:r>
                        <a:rPr lang="es-MX" sz="1050" b="0" i="0" u="none" strike="noStrike">
                          <a:solidFill>
                            <a:srgbClr val="000000"/>
                          </a:solidFill>
                          <a:effectLst/>
                          <a:latin typeface="Sofia Pro" panose="020B0000000000000000" pitchFamily="34" charset="0"/>
                        </a:rPr>
                        <a:t>Porcentaje de atención a víctimas en el área de trabajo social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3610235308"/>
                  </a:ext>
                </a:extLst>
              </a:tr>
            </a:tbl>
          </a:graphicData>
        </a:graphic>
      </p:graphicFrame>
      <p:sp>
        <p:nvSpPr>
          <p:cNvPr id="6" name="Flecha: a la derecha 5">
            <a:extLst>
              <a:ext uri="{FF2B5EF4-FFF2-40B4-BE49-F238E27FC236}">
                <a16:creationId xmlns:a16="http://schemas.microsoft.com/office/drawing/2014/main" id="{D7DD51F4-009A-2FC0-B981-D95A8FAA4900}"/>
              </a:ext>
            </a:extLst>
          </p:cNvPr>
          <p:cNvSpPr/>
          <p:nvPr/>
        </p:nvSpPr>
        <p:spPr>
          <a:xfrm>
            <a:off x="5897592" y="1895667"/>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lecha: a la derecha 6">
            <a:extLst>
              <a:ext uri="{FF2B5EF4-FFF2-40B4-BE49-F238E27FC236}">
                <a16:creationId xmlns:a16="http://schemas.microsoft.com/office/drawing/2014/main" id="{3306B19D-EFEA-18A1-530B-D8DBA7A7C5CC}"/>
              </a:ext>
            </a:extLst>
          </p:cNvPr>
          <p:cNvSpPr/>
          <p:nvPr/>
        </p:nvSpPr>
        <p:spPr>
          <a:xfrm>
            <a:off x="5897592" y="3252648"/>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lecha: a la derecha 7">
            <a:extLst>
              <a:ext uri="{FF2B5EF4-FFF2-40B4-BE49-F238E27FC236}">
                <a16:creationId xmlns:a16="http://schemas.microsoft.com/office/drawing/2014/main" id="{2311A3D3-51A5-6650-C3F1-BA01C431F30A}"/>
              </a:ext>
            </a:extLst>
          </p:cNvPr>
          <p:cNvSpPr/>
          <p:nvPr/>
        </p:nvSpPr>
        <p:spPr>
          <a:xfrm>
            <a:off x="5897592" y="4609629"/>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lecha: a la derecha 8">
            <a:extLst>
              <a:ext uri="{FF2B5EF4-FFF2-40B4-BE49-F238E27FC236}">
                <a16:creationId xmlns:a16="http://schemas.microsoft.com/office/drawing/2014/main" id="{5C523A1C-4BF0-ACDF-1DE9-2C59E0438E62}"/>
              </a:ext>
            </a:extLst>
          </p:cNvPr>
          <p:cNvSpPr/>
          <p:nvPr/>
        </p:nvSpPr>
        <p:spPr>
          <a:xfrm>
            <a:off x="5914847" y="5769287"/>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2" name="Grupo 1">
            <a:extLst>
              <a:ext uri="{FF2B5EF4-FFF2-40B4-BE49-F238E27FC236}">
                <a16:creationId xmlns:a16="http://schemas.microsoft.com/office/drawing/2014/main" id="{3E32E92E-0D59-59F7-3C59-A4FE03718478}"/>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C43AF03B-D8B7-67E0-87CF-DC94CF18FC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0" name="Imagen 9" descr="Imagen que contiene Interfaz de usuario gráfica&#10;&#10;Descripción generada automáticamente">
              <a:extLst>
                <a:ext uri="{FF2B5EF4-FFF2-40B4-BE49-F238E27FC236}">
                  <a16:creationId xmlns:a16="http://schemas.microsoft.com/office/drawing/2014/main" id="{5B64B81D-DD79-3461-C1FF-A1BD86D704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1" name="Conector recto 10">
              <a:extLst>
                <a:ext uri="{FF2B5EF4-FFF2-40B4-BE49-F238E27FC236}">
                  <a16:creationId xmlns:a16="http://schemas.microsoft.com/office/drawing/2014/main" id="{BE0A365E-787E-FF4D-5C55-3AA0CC1F87D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8379226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4">
            <a:extLst>
              <a:ext uri="{FF2B5EF4-FFF2-40B4-BE49-F238E27FC236}">
                <a16:creationId xmlns:a16="http://schemas.microsoft.com/office/drawing/2014/main" id="{C5C01C04-3736-89ED-FD96-CCC44D02F45D}"/>
              </a:ext>
            </a:extLst>
          </p:cNvPr>
          <p:cNvGraphicFramePr>
            <a:graphicFrameLocks noGrp="1"/>
          </p:cNvGraphicFramePr>
          <p:nvPr>
            <p:extLst>
              <p:ext uri="{D42A27DB-BD31-4B8C-83A1-F6EECF244321}">
                <p14:modId xmlns:p14="http://schemas.microsoft.com/office/powerpoint/2010/main" val="513525198"/>
              </p:ext>
            </p:extLst>
          </p:nvPr>
        </p:nvGraphicFramePr>
        <p:xfrm>
          <a:off x="600076" y="876300"/>
          <a:ext cx="5065214" cy="5511022"/>
        </p:xfrm>
        <a:graphic>
          <a:graphicData uri="http://schemas.openxmlformats.org/drawingml/2006/table">
            <a:tbl>
              <a:tblPr firstRow="1" bandRow="1">
                <a:tableStyleId>{5C22544A-7EE6-4342-B048-85BDC9FD1C3A}</a:tableStyleId>
              </a:tblPr>
              <a:tblGrid>
                <a:gridCol w="1608597">
                  <a:extLst>
                    <a:ext uri="{9D8B030D-6E8A-4147-A177-3AD203B41FA5}">
                      <a16:colId xmlns:a16="http://schemas.microsoft.com/office/drawing/2014/main" val="1904359817"/>
                    </a:ext>
                  </a:extLst>
                </a:gridCol>
                <a:gridCol w="3456617">
                  <a:extLst>
                    <a:ext uri="{9D8B030D-6E8A-4147-A177-3AD203B41FA5}">
                      <a16:colId xmlns:a16="http://schemas.microsoft.com/office/drawing/2014/main" val="3582520801"/>
                    </a:ext>
                  </a:extLst>
                </a:gridCol>
              </a:tblGrid>
              <a:tr h="368478">
                <a:tc>
                  <a:txBody>
                    <a:bodyPr/>
                    <a:lstStyle/>
                    <a:p>
                      <a:pPr algn="ctr" fontAlgn="b"/>
                      <a:r>
                        <a:rPr lang="es-MX" sz="1100" b="1" i="0" u="none" strike="noStrike">
                          <a:solidFill>
                            <a:schemeClr val="bg1"/>
                          </a:solidFill>
                          <a:effectLst/>
                          <a:latin typeface="Sofia Pro" panose="020B0000000000000000" pitchFamily="34" charset="0"/>
                        </a:rPr>
                        <a:t>LÍNEA DE ACCIÓN: </a:t>
                      </a:r>
                    </a:p>
                  </a:txBody>
                  <a:tcPr marL="9525" marR="9525" marT="9525" marB="0" anchor="ctr">
                    <a:lnL w="28575" cap="flat" cmpd="sng" algn="ctr">
                      <a:solidFill>
                        <a:srgbClr val="D5CBED"/>
                      </a:solidFill>
                      <a:prstDash val="solid"/>
                      <a:round/>
                      <a:headEnd type="none" w="med" len="med"/>
                      <a:tailEnd type="none" w="med" len="med"/>
                    </a:lnL>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b"/>
                      <a:r>
                        <a:rPr lang="es-MX" sz="1100" b="1" i="0" u="none" strike="noStrike">
                          <a:solidFill>
                            <a:schemeClr val="bg1"/>
                          </a:solidFill>
                          <a:effectLst/>
                          <a:latin typeface="Sofia Pro" panose="020B0000000000000000" pitchFamily="34" charset="0"/>
                        </a:rPr>
                        <a:t>ACTIVIDAD</a:t>
                      </a:r>
                    </a:p>
                  </a:txBody>
                  <a:tcPr marL="9525" marR="9525" marT="9525" marB="0" anchor="ctr">
                    <a:lnR w="28575" cap="flat" cmpd="sng" algn="ctr">
                      <a:solidFill>
                        <a:srgbClr val="D5CBED"/>
                      </a:solidFill>
                      <a:prstDash val="solid"/>
                      <a:round/>
                      <a:headEnd type="none" w="med" len="med"/>
                      <a:tailEnd type="none" w="med" len="med"/>
                    </a:ln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208476047"/>
                  </a:ext>
                </a:extLst>
              </a:tr>
              <a:tr h="1342055">
                <a:tc>
                  <a:txBody>
                    <a:bodyPr/>
                    <a:lstStyle/>
                    <a:p>
                      <a:pPr algn="ctr" fontAlgn="ctr"/>
                      <a:r>
                        <a:rPr lang="es-MX" sz="1050" b="1" i="0" u="none" strike="noStrike">
                          <a:solidFill>
                            <a:srgbClr val="000000"/>
                          </a:solidFill>
                          <a:effectLst/>
                          <a:latin typeface="Sofia Pro" panose="020B0000000000000000" pitchFamily="34" charset="0"/>
                        </a:rPr>
                        <a:t>1.5.10.1.4.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l" fontAlgn="ctr"/>
                      <a:r>
                        <a:rPr lang="es-MX" sz="1050" b="0" i="0" u="none" strike="noStrike">
                          <a:solidFill>
                            <a:srgbClr val="000000"/>
                          </a:solidFill>
                          <a:effectLst/>
                          <a:latin typeface="Sofia Pro" panose="020B0000000000000000" pitchFamily="34" charset="0"/>
                        </a:rPr>
                        <a:t>Acreditar por primera vez a 20 servidores públicos a través del Tribunal Superior de Justicia, para que la CEAVO intervenga en audiencias del Sistema Integral de Justicia Penal para Adolescentes.</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222092047"/>
                  </a:ext>
                </a:extLst>
              </a:tr>
              <a:tr h="134205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1.5.10.1.4.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tc>
                  <a:txBody>
                    <a:bodyPr/>
                    <a:lstStyle/>
                    <a:p>
                      <a:pPr algn="l" fontAlgn="ctr"/>
                      <a:r>
                        <a:rPr lang="es-MX" sz="1050" b="0" i="0" u="none" strike="noStrike">
                          <a:solidFill>
                            <a:srgbClr val="000000"/>
                          </a:solidFill>
                          <a:effectLst/>
                          <a:latin typeface="Sofia Pro" panose="020B0000000000000000" pitchFamily="34" charset="0"/>
                        </a:rPr>
                        <a:t>Garantizar el derecho a la dignidad, y otros Derechos Humanos mediante la formación continua de todos los servidores públicos de la Comisión Ejecutiva. En alianza con la Comisión Estatal de Derechos Humanos.</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1718821233"/>
                  </a:ext>
                </a:extLst>
              </a:tr>
              <a:tr h="1342055">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1.5.10.1.4.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tc>
                  <a:txBody>
                    <a:bodyPr/>
                    <a:lstStyle/>
                    <a:p>
                      <a:pPr algn="l" fontAlgn="ctr"/>
                      <a:r>
                        <a:rPr lang="es-MX" sz="1050" b="0" i="0" u="none" strike="noStrike">
                          <a:solidFill>
                            <a:srgbClr val="000000"/>
                          </a:solidFill>
                          <a:effectLst/>
                          <a:latin typeface="Sofia Pro" panose="020B0000000000000000" pitchFamily="34" charset="0"/>
                        </a:rPr>
                        <a:t>Garantizar que los servidores públicos tomen en cuenta la perspectiva de género en la atención a mujeres víctimas de violencia. En coordinación con el Instituto Estatal de la Mujer, mediante la formación continua.</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1309446359"/>
                  </a:ext>
                </a:extLst>
              </a:tr>
              <a:tr h="111637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MX" sz="1050" b="1" i="0" u="none" strike="noStrike" kern="1200" cap="none" spc="0" normalizeH="0" baseline="0" noProof="0">
                          <a:ln>
                            <a:noFill/>
                          </a:ln>
                          <a:solidFill>
                            <a:srgbClr val="000000"/>
                          </a:solidFill>
                          <a:effectLst/>
                          <a:uLnTx/>
                          <a:uFillTx/>
                          <a:latin typeface="Sofia Pro" panose="020B0000000000000000" pitchFamily="34" charset="0"/>
                          <a:ea typeface="+mn-ea"/>
                          <a:cs typeface="+mn-cs"/>
                        </a:rPr>
                        <a:t>1.5.10.1.4. </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tc>
                  <a:txBody>
                    <a:bodyPr/>
                    <a:lstStyle/>
                    <a:p>
                      <a:pPr algn="l" fontAlgn="ctr"/>
                      <a:r>
                        <a:rPr lang="es-MX" sz="1050" b="0" i="0" u="none" strike="noStrike">
                          <a:solidFill>
                            <a:srgbClr val="000000"/>
                          </a:solidFill>
                          <a:effectLst/>
                          <a:latin typeface="Sofia Pro" panose="020B0000000000000000" pitchFamily="34" charset="0"/>
                        </a:rPr>
                        <a:t>Fortalecer a los operadores del Sistema de Justicia Penal. En colaboración con el Poder Judicial del Estado; involucrando a la Procuraduría General de Justicia, Defensoría Pública y Comisión Ejecutiva de Atención a Víctimas, mediante un diplomado con validez oficial en el Sistema de Justicia Penal.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4288380635"/>
                  </a:ext>
                </a:extLst>
              </a:tr>
            </a:tbl>
          </a:graphicData>
        </a:graphic>
      </p:graphicFrame>
      <p:graphicFrame>
        <p:nvGraphicFramePr>
          <p:cNvPr id="5" name="Tabla 5">
            <a:extLst>
              <a:ext uri="{FF2B5EF4-FFF2-40B4-BE49-F238E27FC236}">
                <a16:creationId xmlns:a16="http://schemas.microsoft.com/office/drawing/2014/main" id="{87196F0D-EF79-489B-BF3F-5C92AED109F2}"/>
              </a:ext>
            </a:extLst>
          </p:cNvPr>
          <p:cNvGraphicFramePr>
            <a:graphicFrameLocks noGrp="1"/>
          </p:cNvGraphicFramePr>
          <p:nvPr>
            <p:extLst>
              <p:ext uri="{D42A27DB-BD31-4B8C-83A1-F6EECF244321}">
                <p14:modId xmlns:p14="http://schemas.microsoft.com/office/powerpoint/2010/main" val="3501723577"/>
              </p:ext>
            </p:extLst>
          </p:nvPr>
        </p:nvGraphicFramePr>
        <p:xfrm>
          <a:off x="6377332" y="889708"/>
          <a:ext cx="5065212" cy="5511023"/>
        </p:xfrm>
        <a:graphic>
          <a:graphicData uri="http://schemas.openxmlformats.org/drawingml/2006/table">
            <a:tbl>
              <a:tblPr firstRow="1" bandRow="1">
                <a:tableStyleId>{5C22544A-7EE6-4342-B048-85BDC9FD1C3A}</a:tableStyleId>
              </a:tblPr>
              <a:tblGrid>
                <a:gridCol w="1313909">
                  <a:extLst>
                    <a:ext uri="{9D8B030D-6E8A-4147-A177-3AD203B41FA5}">
                      <a16:colId xmlns:a16="http://schemas.microsoft.com/office/drawing/2014/main" val="3790566486"/>
                    </a:ext>
                  </a:extLst>
                </a:gridCol>
                <a:gridCol w="2062899">
                  <a:extLst>
                    <a:ext uri="{9D8B030D-6E8A-4147-A177-3AD203B41FA5}">
                      <a16:colId xmlns:a16="http://schemas.microsoft.com/office/drawing/2014/main" val="2342386165"/>
                    </a:ext>
                  </a:extLst>
                </a:gridCol>
                <a:gridCol w="1688404">
                  <a:extLst>
                    <a:ext uri="{9D8B030D-6E8A-4147-A177-3AD203B41FA5}">
                      <a16:colId xmlns:a16="http://schemas.microsoft.com/office/drawing/2014/main" val="2606648678"/>
                    </a:ext>
                  </a:extLst>
                </a:gridCol>
              </a:tblGrid>
              <a:tr h="363019">
                <a:tc>
                  <a:txBody>
                    <a:bodyPr/>
                    <a:lstStyle/>
                    <a:p>
                      <a:pPr algn="ctr" fontAlgn="ctr"/>
                      <a:r>
                        <a:rPr lang="es-MX" sz="1100" b="1" i="0" u="none" strike="noStrike">
                          <a:solidFill>
                            <a:schemeClr val="bg1"/>
                          </a:solidFill>
                          <a:effectLst/>
                          <a:latin typeface="Sofia Pro" panose="020B0000000000000000" pitchFamily="34" charset="0"/>
                        </a:rPr>
                        <a:t>NIVEL</a:t>
                      </a:r>
                    </a:p>
                  </a:txBody>
                  <a:tcPr marL="9525" marR="9525" marT="9525" marB="0" anchor="ctr">
                    <a:lnL w="28575" cap="flat" cmpd="sng" algn="ctr">
                      <a:solidFill>
                        <a:srgbClr val="D5CBED"/>
                      </a:solidFill>
                      <a:prstDash val="solid"/>
                      <a:round/>
                      <a:headEnd type="none" w="med" len="med"/>
                      <a:tailEnd type="none" w="med" len="med"/>
                    </a:lnL>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OBJETIVOS</a:t>
                      </a:r>
                    </a:p>
                  </a:txBody>
                  <a:tcPr marL="9525" marR="9525" marT="9525" marB="0" anchor="ct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tc>
                  <a:txBody>
                    <a:bodyPr/>
                    <a:lstStyle/>
                    <a:p>
                      <a:pPr algn="ctr" fontAlgn="ctr"/>
                      <a:r>
                        <a:rPr lang="es-MX" sz="1100" b="1" i="0" u="none" strike="noStrike">
                          <a:solidFill>
                            <a:schemeClr val="bg1"/>
                          </a:solidFill>
                          <a:effectLst/>
                          <a:latin typeface="Sofia Pro" panose="020B0000000000000000" pitchFamily="34" charset="0"/>
                        </a:rPr>
                        <a:t>INDICADORES</a:t>
                      </a:r>
                    </a:p>
                  </a:txBody>
                  <a:tcPr marL="9525" marR="9525" marT="9525" marB="0" anchor="ctr">
                    <a:lnR w="28575" cap="flat" cmpd="sng" algn="ctr">
                      <a:solidFill>
                        <a:srgbClr val="D5CBED"/>
                      </a:solidFill>
                      <a:prstDash val="solid"/>
                      <a:round/>
                      <a:headEnd type="none" w="med" len="med"/>
                      <a:tailEnd type="none" w="med" len="med"/>
                    </a:lnR>
                    <a:lnT w="28575" cap="flat" cmpd="sng" algn="ctr">
                      <a:solidFill>
                        <a:srgbClr val="D5CBED"/>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2B7C"/>
                    </a:solidFill>
                  </a:tcPr>
                </a:tc>
                <a:extLst>
                  <a:ext uri="{0D108BD9-81ED-4DB2-BD59-A6C34878D82A}">
                    <a16:rowId xmlns:a16="http://schemas.microsoft.com/office/drawing/2014/main" val="339057531"/>
                  </a:ext>
                </a:extLst>
              </a:tr>
              <a:tr h="1322161">
                <a:tc rowSpan="4">
                  <a:txBody>
                    <a:bodyPr/>
                    <a:lstStyle/>
                    <a:p>
                      <a:pPr algn="ctr" fontAlgn="ctr"/>
                      <a:r>
                        <a:rPr lang="es-MX" sz="1050" b="1" i="0" u="none" strike="noStrike">
                          <a:solidFill>
                            <a:schemeClr val="tx1"/>
                          </a:solidFill>
                          <a:effectLst/>
                          <a:latin typeface="Calibri" panose="020F0502020204030204" pitchFamily="34" charset="0"/>
                        </a:rPr>
                        <a:t>ACTIVIDAD</a:t>
                      </a:r>
                    </a:p>
                  </a:txBody>
                  <a:tcPr marL="9525" marR="9525" marT="9525" marB="0" anchor="ctr">
                    <a:lnL w="28575"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E1DAF2"/>
                    </a:solidFill>
                  </a:tcPr>
                </a:tc>
                <a:tc rowSpan="4">
                  <a:txBody>
                    <a:bodyPr/>
                    <a:lstStyle/>
                    <a:p>
                      <a:pPr algn="l" fontAlgn="ctr"/>
                      <a:r>
                        <a:rPr lang="es-MX" sz="1050" b="0" i="0" u="none" strike="noStrike">
                          <a:solidFill>
                            <a:srgbClr val="000000"/>
                          </a:solidFill>
                          <a:effectLst/>
                          <a:latin typeface="Calibri" panose="020F0502020204030204" pitchFamily="34" charset="0"/>
                        </a:rPr>
                        <a:t>2.1 Profesionalización del personal que brinda atención a víctimas</a:t>
                      </a:r>
                    </a:p>
                  </a:txBody>
                  <a:tcPr marL="9525" marR="9525" marT="9525" marB="0" anchor="ctr">
                    <a:lnL w="19050" cap="flat" cmpd="sng" algn="ctr">
                      <a:solidFill>
                        <a:srgbClr val="D5CBED"/>
                      </a:solidFill>
                      <a:prstDash val="solid"/>
                      <a:round/>
                      <a:headEnd type="none" w="med" len="med"/>
                      <a:tailEnd type="none" w="med" len="med"/>
                    </a:lnL>
                    <a:lnR w="19050"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E1DAF2"/>
                    </a:solidFill>
                  </a:tcPr>
                </a:tc>
                <a:tc>
                  <a:txBody>
                    <a:bodyPr/>
                    <a:lstStyle/>
                    <a:p>
                      <a:pPr algn="just" fontAlgn="ctr"/>
                      <a:r>
                        <a:rPr lang="es-MX" sz="1050" b="0" i="0" u="none" strike="noStrike">
                          <a:solidFill>
                            <a:srgbClr val="000000"/>
                          </a:solidFill>
                          <a:effectLst/>
                          <a:latin typeface="Calibri" panose="020F0502020204030204" pitchFamily="34" charset="0"/>
                        </a:rPr>
                        <a:t>Porcentaje de servidores públicos acreditados a través del Tribunal Superior de Justicia</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2091447115"/>
                  </a:ext>
                </a:extLst>
              </a:tr>
              <a:tr h="1285539">
                <a:tc vMerge="1">
                  <a:txBody>
                    <a:bodyPr/>
                    <a:lstStyle/>
                    <a:p>
                      <a:pPr algn="ctr" fontAlgn="ctr"/>
                      <a:endParaRPr lang="es-MX" sz="1100" b="0" i="0" u="none" strike="noStrike">
                        <a:solidFill>
                          <a:schemeClr val="tx1"/>
                        </a:solidFill>
                        <a:effectLst/>
                        <a:latin typeface="Calibri" panose="020F0502020204030204" pitchFamily="34" charset="0"/>
                      </a:endParaRPr>
                    </a:p>
                  </a:txBody>
                  <a:tcPr marL="9525" marR="9525" marT="9525" marB="0" anchor="ctr"/>
                </a:tc>
                <a:tc vMerge="1">
                  <a:txBody>
                    <a:bodyPr/>
                    <a:lstStyle/>
                    <a:p>
                      <a:pPr algn="l" fontAlgn="ctr"/>
                      <a:r>
                        <a:rPr lang="es-MX" sz="1100" b="0" i="0" u="none" strike="noStrike">
                          <a:solidFill>
                            <a:srgbClr val="000000"/>
                          </a:solidFill>
                          <a:effectLst/>
                          <a:latin typeface="Calibri" panose="020F0502020204030204" pitchFamily="34" charset="0"/>
                        </a:rPr>
                        <a:t>1.2 Estabilización de la salud de las víctimas desde el primer momento de su atención</a:t>
                      </a:r>
                    </a:p>
                  </a:txBody>
                  <a:tcPr marL="9525" marR="9525" marT="9525" marB="0" anchor="ctr"/>
                </a:tc>
                <a:tc>
                  <a:txBody>
                    <a:bodyPr/>
                    <a:lstStyle/>
                    <a:p>
                      <a:pPr algn="just" fontAlgn="ctr"/>
                      <a:r>
                        <a:rPr lang="es-MX" sz="1050" b="0" i="0" u="none" strike="noStrike">
                          <a:solidFill>
                            <a:srgbClr val="000000"/>
                          </a:solidFill>
                          <a:effectLst/>
                          <a:latin typeface="Calibri" panose="020F0502020204030204" pitchFamily="34" charset="0"/>
                        </a:rPr>
                        <a:t>Porcentaje de cursos de capacitación en materia de Derechos Humanos</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3752789025"/>
                  </a:ext>
                </a:extLst>
              </a:tr>
              <a:tr h="1309975">
                <a:tc vMerge="1">
                  <a:txBody>
                    <a:bodyPr/>
                    <a:lstStyle/>
                    <a:p>
                      <a:pPr algn="ctr" fontAlgn="ctr"/>
                      <a:endParaRPr lang="es-MX" sz="1100" b="0" i="0" u="none" strike="noStrike">
                        <a:solidFill>
                          <a:srgbClr val="000000"/>
                        </a:solidFill>
                        <a:effectLst/>
                        <a:latin typeface="Calibri" panose="020F0502020204030204" pitchFamily="34" charset="0"/>
                      </a:endParaRPr>
                    </a:p>
                  </a:txBody>
                  <a:tcPr marL="9525" marR="9525" marT="9525" marB="0" anchor="ctr"/>
                </a:tc>
                <a:tc vMerge="1">
                  <a:txBody>
                    <a:bodyPr/>
                    <a:lstStyle/>
                    <a:p>
                      <a:pPr algn="just" fontAlgn="ctr"/>
                      <a:r>
                        <a:rPr lang="es-MX" sz="1100" b="0" i="0" u="none" strike="noStrike">
                          <a:solidFill>
                            <a:srgbClr val="000000"/>
                          </a:solidFill>
                          <a:effectLst/>
                          <a:latin typeface="Calibri" panose="020F0502020204030204" pitchFamily="34" charset="0"/>
                        </a:rPr>
                        <a:t>1.3 Acompañamiento psicológico y servicios de atención en crisis y contención emocional a las víctimas</a:t>
                      </a:r>
                    </a:p>
                  </a:txBody>
                  <a:tcPr marL="9525" marR="9525" marT="9525" marB="0" anchor="ctr"/>
                </a:tc>
                <a:tc>
                  <a:txBody>
                    <a:bodyPr/>
                    <a:lstStyle/>
                    <a:p>
                      <a:pPr algn="just" fontAlgn="ctr"/>
                      <a:r>
                        <a:rPr lang="es-MX" sz="1050" b="0" i="0" u="none" strike="noStrike">
                          <a:solidFill>
                            <a:srgbClr val="000000"/>
                          </a:solidFill>
                          <a:effectLst/>
                          <a:latin typeface="Calibri" panose="020F0502020204030204" pitchFamily="34" charset="0"/>
                        </a:rPr>
                        <a:t>Porcentaje de cursos de capacitación en perspectiva de género</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19050" cap="flat" cmpd="sng" algn="ctr">
                      <a:solidFill>
                        <a:srgbClr val="D5CBED"/>
                      </a:solidFill>
                      <a:prstDash val="solid"/>
                      <a:round/>
                      <a:headEnd type="none" w="med" len="med"/>
                      <a:tailEnd type="none" w="med" len="med"/>
                    </a:lnB>
                    <a:solidFill>
                      <a:srgbClr val="E1DAF2"/>
                    </a:solidFill>
                  </a:tcPr>
                </a:tc>
                <a:extLst>
                  <a:ext uri="{0D108BD9-81ED-4DB2-BD59-A6C34878D82A}">
                    <a16:rowId xmlns:a16="http://schemas.microsoft.com/office/drawing/2014/main" val="597802861"/>
                  </a:ext>
                </a:extLst>
              </a:tr>
              <a:tr h="1230329">
                <a:tc vMerge="1">
                  <a:txBody>
                    <a:bodyPr/>
                    <a:lstStyle/>
                    <a:p>
                      <a:pPr algn="l" fontAlgn="ctr"/>
                      <a:endParaRPr lang="es-MX" sz="1100" b="1" i="0" u="none" strike="noStrike">
                        <a:solidFill>
                          <a:srgbClr val="000000"/>
                        </a:solidFill>
                        <a:effectLst/>
                        <a:latin typeface="Calibri" panose="020F0502020204030204" pitchFamily="34" charset="0"/>
                      </a:endParaRPr>
                    </a:p>
                  </a:txBody>
                  <a:tcPr marL="9525" marR="9525" marT="9525" marB="0" anchor="ctr"/>
                </a:tc>
                <a:tc vMerge="1">
                  <a:txBody>
                    <a:bodyPr/>
                    <a:lstStyle/>
                    <a:p>
                      <a:pPr algn="just" fontAlgn="ctr"/>
                      <a:r>
                        <a:rPr lang="es-MX" sz="1100" b="0" i="0" u="none" strike="noStrike">
                          <a:solidFill>
                            <a:srgbClr val="000000"/>
                          </a:solidFill>
                          <a:effectLst/>
                          <a:latin typeface="Calibri" panose="020F0502020204030204" pitchFamily="34" charset="0"/>
                        </a:rPr>
                        <a:t>1.4 Detección de las necesidades de las víctimas, para ayudarles a recuperar su proyecto de vida</a:t>
                      </a:r>
                    </a:p>
                  </a:txBody>
                  <a:tcPr marL="9525" marR="9525" marT="9525" marB="0" anchor="ctr"/>
                </a:tc>
                <a:tc>
                  <a:txBody>
                    <a:bodyPr/>
                    <a:lstStyle/>
                    <a:p>
                      <a:pPr algn="just" fontAlgn="ctr"/>
                      <a:r>
                        <a:rPr lang="es-MX" sz="1050" b="0" i="0" u="none" strike="noStrike">
                          <a:solidFill>
                            <a:srgbClr val="000000"/>
                          </a:solidFill>
                          <a:effectLst/>
                          <a:latin typeface="Calibri" panose="020F0502020204030204" pitchFamily="34" charset="0"/>
                        </a:rPr>
                        <a:t>Porcentaje de curso en el Sistema de Justicia Penal</a:t>
                      </a:r>
                    </a:p>
                  </a:txBody>
                  <a:tcPr marL="9525" marR="9525" marT="9525" marB="0" anchor="ctr">
                    <a:lnL w="19050" cap="flat" cmpd="sng" algn="ctr">
                      <a:solidFill>
                        <a:srgbClr val="D5CBED"/>
                      </a:solidFill>
                      <a:prstDash val="solid"/>
                      <a:round/>
                      <a:headEnd type="none" w="med" len="med"/>
                      <a:tailEnd type="none" w="med" len="med"/>
                    </a:lnL>
                    <a:lnR w="28575" cap="flat" cmpd="sng" algn="ctr">
                      <a:solidFill>
                        <a:srgbClr val="D5CBED"/>
                      </a:solidFill>
                      <a:prstDash val="solid"/>
                      <a:round/>
                      <a:headEnd type="none" w="med" len="med"/>
                      <a:tailEnd type="none" w="med" len="med"/>
                    </a:lnR>
                    <a:lnT w="19050" cap="flat" cmpd="sng" algn="ctr">
                      <a:solidFill>
                        <a:srgbClr val="D5CBED"/>
                      </a:solidFill>
                      <a:prstDash val="solid"/>
                      <a:round/>
                      <a:headEnd type="none" w="med" len="med"/>
                      <a:tailEnd type="none" w="med" len="med"/>
                    </a:lnT>
                    <a:lnB w="28575" cap="flat" cmpd="sng" algn="ctr">
                      <a:solidFill>
                        <a:srgbClr val="D5CBED"/>
                      </a:solidFill>
                      <a:prstDash val="solid"/>
                      <a:round/>
                      <a:headEnd type="none" w="med" len="med"/>
                      <a:tailEnd type="none" w="med" len="med"/>
                    </a:lnB>
                    <a:solidFill>
                      <a:srgbClr val="FFFFFF"/>
                    </a:solidFill>
                  </a:tcPr>
                </a:tc>
                <a:extLst>
                  <a:ext uri="{0D108BD9-81ED-4DB2-BD59-A6C34878D82A}">
                    <a16:rowId xmlns:a16="http://schemas.microsoft.com/office/drawing/2014/main" val="3610235308"/>
                  </a:ext>
                </a:extLst>
              </a:tr>
            </a:tbl>
          </a:graphicData>
        </a:graphic>
      </p:graphicFrame>
      <p:sp>
        <p:nvSpPr>
          <p:cNvPr id="6" name="Flecha: a la derecha 5">
            <a:extLst>
              <a:ext uri="{FF2B5EF4-FFF2-40B4-BE49-F238E27FC236}">
                <a16:creationId xmlns:a16="http://schemas.microsoft.com/office/drawing/2014/main" id="{D7DD51F4-009A-2FC0-B981-D95A8FAA4900}"/>
              </a:ext>
            </a:extLst>
          </p:cNvPr>
          <p:cNvSpPr/>
          <p:nvPr/>
        </p:nvSpPr>
        <p:spPr>
          <a:xfrm>
            <a:off x="5897592" y="1742006"/>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lecha: a la derecha 6">
            <a:extLst>
              <a:ext uri="{FF2B5EF4-FFF2-40B4-BE49-F238E27FC236}">
                <a16:creationId xmlns:a16="http://schemas.microsoft.com/office/drawing/2014/main" id="{3306B19D-EFEA-18A1-530B-D8DBA7A7C5CC}"/>
              </a:ext>
            </a:extLst>
          </p:cNvPr>
          <p:cNvSpPr/>
          <p:nvPr/>
        </p:nvSpPr>
        <p:spPr>
          <a:xfrm>
            <a:off x="5897592" y="3128823"/>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lecha: a la derecha 7">
            <a:extLst>
              <a:ext uri="{FF2B5EF4-FFF2-40B4-BE49-F238E27FC236}">
                <a16:creationId xmlns:a16="http://schemas.microsoft.com/office/drawing/2014/main" id="{2311A3D3-51A5-6650-C3F1-BA01C431F30A}"/>
              </a:ext>
            </a:extLst>
          </p:cNvPr>
          <p:cNvSpPr/>
          <p:nvPr/>
        </p:nvSpPr>
        <p:spPr>
          <a:xfrm>
            <a:off x="5897592" y="4432677"/>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lecha: a la derecha 8">
            <a:extLst>
              <a:ext uri="{FF2B5EF4-FFF2-40B4-BE49-F238E27FC236}">
                <a16:creationId xmlns:a16="http://schemas.microsoft.com/office/drawing/2014/main" id="{5C523A1C-4BF0-ACDF-1DE9-2C59E0438E62}"/>
              </a:ext>
            </a:extLst>
          </p:cNvPr>
          <p:cNvSpPr/>
          <p:nvPr/>
        </p:nvSpPr>
        <p:spPr>
          <a:xfrm>
            <a:off x="5914847" y="5626412"/>
            <a:ext cx="284672" cy="276046"/>
          </a:xfrm>
          <a:prstGeom prst="rightArrow">
            <a:avLst/>
          </a:prstGeom>
          <a:solidFill>
            <a:srgbClr val="BC1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2" name="Grupo 1">
            <a:extLst>
              <a:ext uri="{FF2B5EF4-FFF2-40B4-BE49-F238E27FC236}">
                <a16:creationId xmlns:a16="http://schemas.microsoft.com/office/drawing/2014/main" id="{A08841D3-3253-FC35-C3B5-85BEE488E89A}"/>
              </a:ext>
            </a:extLst>
          </p:cNvPr>
          <p:cNvGrpSpPr/>
          <p:nvPr/>
        </p:nvGrpSpPr>
        <p:grpSpPr>
          <a:xfrm>
            <a:off x="420999" y="211355"/>
            <a:ext cx="3153628" cy="452688"/>
            <a:chOff x="420999" y="211355"/>
            <a:chExt cx="3153628" cy="452688"/>
          </a:xfrm>
        </p:grpSpPr>
        <p:pic>
          <p:nvPicPr>
            <p:cNvPr id="3" name="Imagen 2" descr="Texto&#10;&#10;Descripción generada automáticamente con confianza media">
              <a:extLst>
                <a:ext uri="{FF2B5EF4-FFF2-40B4-BE49-F238E27FC236}">
                  <a16:creationId xmlns:a16="http://schemas.microsoft.com/office/drawing/2014/main" id="{CC50B02B-0174-48D3-F531-A4A41FED5B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0" name="Imagen 9" descr="Imagen que contiene Interfaz de usuario gráfica&#10;&#10;Descripción generada automáticamente">
              <a:extLst>
                <a:ext uri="{FF2B5EF4-FFF2-40B4-BE49-F238E27FC236}">
                  <a16:creationId xmlns:a16="http://schemas.microsoft.com/office/drawing/2014/main" id="{C34763C7-487E-8EB4-C362-342C164C0D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1" name="Conector recto 10">
              <a:extLst>
                <a:ext uri="{FF2B5EF4-FFF2-40B4-BE49-F238E27FC236}">
                  <a16:creationId xmlns:a16="http://schemas.microsoft.com/office/drawing/2014/main" id="{3E808B0B-3A07-F5D4-8B64-A002B99B6BC8}"/>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1940519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B90DE51-B169-380C-DA5E-E00CE424E82C}"/>
              </a:ext>
            </a:extLst>
          </p:cNvPr>
          <p:cNvSpPr>
            <a:spLocks noGrp="1"/>
          </p:cNvSpPr>
          <p:nvPr>
            <p:ph type="title"/>
          </p:nvPr>
        </p:nvSpPr>
        <p:spPr/>
        <p:txBody>
          <a:bodyPr/>
          <a:lstStyle/>
          <a:p>
            <a:r>
              <a:rPr lang="es-MX"/>
              <a:t>Matriz de Agendas Ciudadanas (MAC)</a:t>
            </a:r>
          </a:p>
        </p:txBody>
      </p:sp>
      <p:sp>
        <p:nvSpPr>
          <p:cNvPr id="5" name="Marcador de texto 4">
            <a:extLst>
              <a:ext uri="{FF2B5EF4-FFF2-40B4-BE49-F238E27FC236}">
                <a16:creationId xmlns:a16="http://schemas.microsoft.com/office/drawing/2014/main" id="{EF3C94AB-4CBC-A699-311E-E2FFC1A9020E}"/>
              </a:ext>
            </a:extLst>
          </p:cNvPr>
          <p:cNvSpPr>
            <a:spLocks noGrp="1"/>
          </p:cNvSpPr>
          <p:nvPr>
            <p:ph type="body" idx="1"/>
          </p:nvPr>
        </p:nvSpPr>
        <p:spPr/>
        <p:txBody>
          <a:bodyPr/>
          <a:lstStyle/>
          <a:p>
            <a:r>
              <a:rPr lang="es-MX"/>
              <a:t>Descripción, propósito y elaboración</a:t>
            </a:r>
          </a:p>
        </p:txBody>
      </p:sp>
    </p:spTree>
    <p:extLst>
      <p:ext uri="{BB962C8B-B14F-4D97-AF65-F5344CB8AC3E}">
        <p14:creationId xmlns:p14="http://schemas.microsoft.com/office/powerpoint/2010/main" val="17247674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04CBD44-7FD8-993B-1AB1-FB8363DA3400}"/>
              </a:ext>
            </a:extLst>
          </p:cNvPr>
          <p:cNvSpPr txBox="1"/>
          <p:nvPr/>
        </p:nvSpPr>
        <p:spPr>
          <a:xfrm>
            <a:off x="710213" y="1335133"/>
            <a:ext cx="10555549" cy="5293757"/>
          </a:xfrm>
          <a:prstGeom prst="rect">
            <a:avLst/>
          </a:prstGeom>
          <a:noFill/>
        </p:spPr>
        <p:txBody>
          <a:bodyPr wrap="square" lIns="91440" tIns="45720" rIns="91440" bIns="45720" rtlCol="0" anchor="t">
            <a:spAutoFit/>
          </a:bodyPr>
          <a:lstStyle/>
          <a:p>
            <a:pPr algn="just"/>
            <a:r>
              <a:rPr lang="es-MX" sz="2000" b="1">
                <a:solidFill>
                  <a:srgbClr val="7030A0"/>
                </a:solidFill>
                <a:latin typeface="Arial"/>
                <a:cs typeface="Arial"/>
              </a:rPr>
              <a:t>El propósito </a:t>
            </a:r>
            <a:r>
              <a:rPr lang="es-MX" sz="2000">
                <a:latin typeface="Arial"/>
                <a:cs typeface="Arial"/>
              </a:rPr>
              <a:t>de</a:t>
            </a:r>
            <a:r>
              <a:rPr lang="es-MX" sz="2000">
                <a:solidFill>
                  <a:srgbClr val="7030A0"/>
                </a:solidFill>
                <a:latin typeface="Arial"/>
                <a:cs typeface="Arial"/>
              </a:rPr>
              <a:t> </a:t>
            </a:r>
            <a:r>
              <a:rPr lang="es-MX" sz="2000">
                <a:latin typeface="Arial"/>
                <a:cs typeface="Arial"/>
              </a:rPr>
              <a:t>estos compromisos es </a:t>
            </a:r>
            <a:r>
              <a:rPr lang="es-MX" sz="2400" b="1">
                <a:solidFill>
                  <a:srgbClr val="7030A0"/>
                </a:solidFill>
                <a:latin typeface="Arial"/>
                <a:cs typeface="Arial"/>
              </a:rPr>
              <a:t>sistematizar  y ejecutar de manera conjunta con el presupuesto de egresos 2024</a:t>
            </a:r>
            <a:r>
              <a:rPr lang="es-MX" sz="2000">
                <a:latin typeface="Arial"/>
                <a:cs typeface="Arial"/>
              </a:rPr>
              <a:t>, ajustándose a su proceso presupuestario y respetando la estructura operativa del PED.</a:t>
            </a:r>
          </a:p>
          <a:p>
            <a:pPr algn="just"/>
            <a:endParaRPr lang="es-MX" sz="2000">
              <a:latin typeface="Arial" panose="020B0604020202020204" pitchFamily="34" charset="0"/>
              <a:cs typeface="Arial" panose="020B0604020202020204" pitchFamily="34" charset="0"/>
            </a:endParaRPr>
          </a:p>
          <a:p>
            <a:pPr algn="just"/>
            <a:r>
              <a:rPr lang="es-MX" sz="2000">
                <a:latin typeface="Arial"/>
                <a:cs typeface="Arial"/>
              </a:rPr>
              <a:t>Objetivos específicos:</a:t>
            </a:r>
          </a:p>
          <a:p>
            <a:pPr marL="342900" lvl="0" indent="-342900" algn="just">
              <a:buFont typeface="Symbol" panose="05050102010706020507" pitchFamily="18" charset="2"/>
              <a:buChar char=""/>
            </a:pPr>
            <a:r>
              <a:rPr lang="es-MX" sz="2000" b="1" kern="100">
                <a:solidFill>
                  <a:srgbClr val="C00000"/>
                </a:solidFill>
                <a:effectLst/>
                <a:latin typeface="Arial"/>
                <a:ea typeface="Calibri" panose="020F0502020204030204" pitchFamily="34" charset="0"/>
                <a:cs typeface="Arial"/>
              </a:rPr>
              <a:t>Estudiar un tema con una visión particular</a:t>
            </a:r>
            <a:r>
              <a:rPr lang="es-MX" sz="1800" b="1" kern="100">
                <a:solidFill>
                  <a:srgbClr val="C0000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y a partir de los esquemas interpretativos que cada organización o colectivo ha adoptado.</a:t>
            </a:r>
          </a:p>
          <a:p>
            <a:pPr marL="342900" indent="-342900" algn="just">
              <a:buFont typeface="Symbol" panose="05050102010706020507" pitchFamily="18" charset="2"/>
              <a:buChar char=""/>
            </a:pPr>
            <a:r>
              <a:rPr lang="es-MX" sz="2000" b="1" kern="100">
                <a:solidFill>
                  <a:srgbClr val="C00000"/>
                </a:solidFill>
                <a:effectLst/>
                <a:latin typeface="Arial"/>
                <a:ea typeface="Calibri" panose="020F0502020204030204" pitchFamily="34" charset="0"/>
                <a:cs typeface="Arial"/>
              </a:rPr>
              <a:t>Contribuir a la definición de problemas públicos</a:t>
            </a:r>
            <a:r>
              <a:rPr lang="es-MX" sz="1800" b="1" kern="100">
                <a:solidFill>
                  <a:srgbClr val="C0000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con distintas metodologías, según de organización ciudadana de que se trate.</a:t>
            </a:r>
            <a:r>
              <a:rPr lang="es-MX" kern="100">
                <a:latin typeface="Arial"/>
                <a:ea typeface="Calibri" panose="020F0502020204030204" pitchFamily="34" charset="0"/>
                <a:cs typeface="Arial"/>
              </a:rPr>
              <a:t> </a:t>
            </a:r>
            <a:endParaRPr lang="es-MX" sz="1800" kern="100">
              <a:effectLst/>
              <a:latin typeface="Arial" panose="020B0604020202020204" pitchFamily="34" charset="0"/>
              <a:ea typeface="Calibri" panose="020F0502020204030204" pitchFamily="34" charset="0"/>
              <a:cs typeface="Arial" panose="020B0604020202020204" pitchFamily="34" charset="0"/>
            </a:endParaRPr>
          </a:p>
          <a:p>
            <a:pPr marL="342900" lvl="0" indent="-342900" algn="just">
              <a:buFont typeface="Symbol" panose="05050102010706020507" pitchFamily="18" charset="2"/>
              <a:buChar char=""/>
            </a:pPr>
            <a:r>
              <a:rPr lang="es-MX" sz="2000" b="1" kern="100">
                <a:solidFill>
                  <a:srgbClr val="C00000"/>
                </a:solidFill>
                <a:effectLst/>
                <a:latin typeface="Arial"/>
                <a:ea typeface="Calibri" panose="020F0502020204030204" pitchFamily="34" charset="0"/>
                <a:cs typeface="Arial"/>
              </a:rPr>
              <a:t>Proponer acciones y proyectos</a:t>
            </a:r>
            <a:r>
              <a:rPr lang="es-MX" sz="1800" b="1" kern="100">
                <a:solidFill>
                  <a:srgbClr val="C0000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para dar solución a esos problemas públicos.</a:t>
            </a:r>
          </a:p>
          <a:p>
            <a:pPr marL="342900" lvl="0" indent="-342900" algn="just">
              <a:buFont typeface="Symbol" panose="05050102010706020507" pitchFamily="18" charset="2"/>
              <a:buChar char=""/>
            </a:pPr>
            <a:r>
              <a:rPr lang="es-MX" sz="2000" b="1" kern="100">
                <a:solidFill>
                  <a:srgbClr val="C00000"/>
                </a:solidFill>
                <a:effectLst/>
                <a:latin typeface="Arial"/>
                <a:ea typeface="Calibri" panose="020F0502020204030204" pitchFamily="34" charset="0"/>
                <a:cs typeface="Arial"/>
              </a:rPr>
              <a:t>Suscribir acuerdos y convenios de los que suelen derivar compromisos</a:t>
            </a:r>
            <a:r>
              <a:rPr lang="es-MX" sz="2000" kern="100">
                <a:effectLst/>
                <a:latin typeface="Arial"/>
                <a:ea typeface="Calibri" panose="020F0502020204030204" pitchFamily="34" charset="0"/>
                <a:cs typeface="Arial"/>
              </a:rPr>
              <a:t>,</a:t>
            </a:r>
            <a:r>
              <a:rPr lang="es-MX" sz="1800" kern="100">
                <a:effectLst/>
                <a:latin typeface="Arial"/>
                <a:ea typeface="Calibri" panose="020F0502020204030204" pitchFamily="34" charset="0"/>
                <a:cs typeface="Arial"/>
              </a:rPr>
              <a:t> los cuales son revisados de manera constante.</a:t>
            </a:r>
          </a:p>
          <a:p>
            <a:pPr marL="342900" lvl="0" indent="-342900" algn="just">
              <a:buFont typeface="Symbol" panose="05050102010706020507" pitchFamily="18" charset="2"/>
              <a:buChar char=""/>
            </a:pPr>
            <a:r>
              <a:rPr lang="es-MX" sz="2000" b="1" kern="100">
                <a:solidFill>
                  <a:srgbClr val="C00000"/>
                </a:solidFill>
                <a:effectLst/>
                <a:latin typeface="Arial"/>
                <a:ea typeface="Calibri" panose="020F0502020204030204" pitchFamily="34" charset="0"/>
                <a:cs typeface="Arial"/>
              </a:rPr>
              <a:t>Dar respuesta a los compromisos contraídos</a:t>
            </a:r>
            <a:r>
              <a:rPr lang="es-MX" sz="1800" b="1" kern="100">
                <a:solidFill>
                  <a:srgbClr val="C0000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mediante esquemas y fórmulas de atención permanente, que suelen modificar y complementar los marcos presupuestales adoptados y dar lugar a la implementación de nuevos esquemas y fórmulas.</a:t>
            </a:r>
          </a:p>
          <a:p>
            <a:pPr algn="just"/>
            <a:endParaRPr lang="es-MX" sz="2000">
              <a:latin typeface="Arial" panose="020B0604020202020204" pitchFamily="34" charset="0"/>
              <a:cs typeface="Arial" panose="020B0604020202020204" pitchFamily="34" charset="0"/>
            </a:endParaRPr>
          </a:p>
          <a:p>
            <a:pPr algn="just"/>
            <a:endParaRPr lang="es-MX" sz="2000">
              <a:latin typeface="Arial" panose="020B0604020202020204" pitchFamily="34" charset="0"/>
              <a:cs typeface="Arial" panose="020B0604020202020204" pitchFamily="34" charset="0"/>
            </a:endParaRPr>
          </a:p>
        </p:txBody>
      </p:sp>
      <p:sp>
        <p:nvSpPr>
          <p:cNvPr id="3" name="Título 1">
            <a:extLst>
              <a:ext uri="{FF2B5EF4-FFF2-40B4-BE49-F238E27FC236}">
                <a16:creationId xmlns:a16="http://schemas.microsoft.com/office/drawing/2014/main" id="{6715A6AC-5429-FA06-4525-1EC141286A28}"/>
              </a:ext>
            </a:extLst>
          </p:cNvPr>
          <p:cNvSpPr>
            <a:spLocks noGrp="1"/>
          </p:cNvSpPr>
          <p:nvPr>
            <p:ph type="title"/>
          </p:nvPr>
        </p:nvSpPr>
        <p:spPr>
          <a:xfrm>
            <a:off x="838200" y="365125"/>
            <a:ext cx="10515600" cy="1083954"/>
          </a:xfrm>
        </p:spPr>
        <p:txBody>
          <a:bodyPr>
            <a:normAutofit fontScale="90000"/>
          </a:bodyPr>
          <a:lstStyle/>
          <a:p>
            <a:pPr algn="ctr"/>
            <a:r>
              <a:rPr lang="es-MX" b="1">
                <a:solidFill>
                  <a:srgbClr val="7030A0"/>
                </a:solidFill>
              </a:rPr>
              <a:t>MAC – Matriz de Compromisos de las Agendas Ciudadanas</a:t>
            </a:r>
            <a:br>
              <a:rPr lang="es-MX"/>
            </a:br>
            <a:endParaRPr lang="es-MX" b="1">
              <a:solidFill>
                <a:srgbClr val="7030A0"/>
              </a:solidFill>
            </a:endParaRPr>
          </a:p>
        </p:txBody>
      </p:sp>
    </p:spTree>
    <p:extLst>
      <p:ext uri="{BB962C8B-B14F-4D97-AF65-F5344CB8AC3E}">
        <p14:creationId xmlns:p14="http://schemas.microsoft.com/office/powerpoint/2010/main" val="31820159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p:txBody>
          <a:bodyPr>
            <a:normAutofit fontScale="90000"/>
          </a:bodyPr>
          <a:lstStyle/>
          <a:p>
            <a:pPr algn="ctr"/>
            <a:r>
              <a:rPr lang="es-MX" b="1">
                <a:solidFill>
                  <a:srgbClr val="7030A0"/>
                </a:solidFill>
              </a:rPr>
              <a:t>MAC – Matriz de Compromisos de las Agendas Ciudadanas</a:t>
            </a:r>
            <a:br>
              <a:rPr lang="es-MX"/>
            </a:br>
            <a:endParaRPr lang="es-MX" b="1">
              <a:solidFill>
                <a:srgbClr val="7030A0"/>
              </a:solidFill>
            </a:endParaRPr>
          </a:p>
        </p:txBody>
      </p:sp>
      <p:sp>
        <p:nvSpPr>
          <p:cNvPr id="5" name="CuadroTexto 4">
            <a:extLst>
              <a:ext uri="{FF2B5EF4-FFF2-40B4-BE49-F238E27FC236}">
                <a16:creationId xmlns:a16="http://schemas.microsoft.com/office/drawing/2014/main" id="{DBA4A695-D089-5A65-2A2F-629B9735A6C7}"/>
              </a:ext>
            </a:extLst>
          </p:cNvPr>
          <p:cNvSpPr txBox="1"/>
          <p:nvPr/>
        </p:nvSpPr>
        <p:spPr>
          <a:xfrm>
            <a:off x="1020932" y="1690688"/>
            <a:ext cx="10515600" cy="4247317"/>
          </a:xfrm>
          <a:prstGeom prst="rect">
            <a:avLst/>
          </a:prstGeom>
          <a:noFill/>
        </p:spPr>
        <p:txBody>
          <a:bodyPr wrap="square" rtlCol="0">
            <a:spAutoFit/>
          </a:bodyPr>
          <a:lstStyle/>
          <a:p>
            <a:r>
              <a:rPr lang="es-MX" b="1" kern="100">
                <a:solidFill>
                  <a:srgbClr val="C00000"/>
                </a:solidFill>
                <a:latin typeface="Arial" panose="020B0604020202020204" pitchFamily="34" charset="0"/>
                <a:cs typeface="Arial" panose="020B0604020202020204" pitchFamily="34" charset="0"/>
              </a:rPr>
              <a:t>Fundamento Jurídico</a:t>
            </a:r>
          </a:p>
          <a:p>
            <a:endParaRPr lang="es-MX" b="1" kern="100">
              <a:solidFill>
                <a:srgbClr val="C00000"/>
              </a:solidFill>
              <a:latin typeface="Arial" panose="020B0604020202020204" pitchFamily="34" charset="0"/>
              <a:cs typeface="Arial" panose="020B0604020202020204" pitchFamily="34" charset="0"/>
            </a:endParaRPr>
          </a:p>
          <a:p>
            <a:pPr algn="just"/>
            <a:r>
              <a:rPr lang="es-MX" sz="1800" kern="100">
                <a:effectLst/>
                <a:latin typeface="Arial" panose="020B0604020202020204" pitchFamily="34" charset="0"/>
                <a:ea typeface="Calibri" panose="020F0502020204030204" pitchFamily="34" charset="0"/>
                <a:cs typeface="Arial" panose="020B0604020202020204" pitchFamily="34" charset="0"/>
              </a:rPr>
              <a:t>La </a:t>
            </a:r>
            <a:r>
              <a:rPr lang="es-MX" sz="1800" b="1" kern="100">
                <a:effectLst/>
                <a:latin typeface="Arial" panose="020B0604020202020204" pitchFamily="34" charset="0"/>
                <a:ea typeface="Calibri" panose="020F0502020204030204" pitchFamily="34" charset="0"/>
                <a:cs typeface="Arial" panose="020B0604020202020204" pitchFamily="34" charset="0"/>
              </a:rPr>
              <a:t>Ley Orgánica de la Administración Pública del Estado de Tlaxcala </a:t>
            </a:r>
            <a:r>
              <a:rPr lang="es-MX" sz="1800" kern="100">
                <a:effectLst/>
                <a:latin typeface="Arial" panose="020B0604020202020204" pitchFamily="34" charset="0"/>
                <a:ea typeface="Calibri" panose="020F0502020204030204" pitchFamily="34" charset="0"/>
                <a:cs typeface="Arial" panose="020B0604020202020204" pitchFamily="34" charset="0"/>
              </a:rPr>
              <a:t>prevé en el </a:t>
            </a:r>
            <a:r>
              <a:rPr lang="es-MX" sz="1800" b="1" kern="100">
                <a:effectLst/>
                <a:latin typeface="Arial" panose="020B0604020202020204" pitchFamily="34" charset="0"/>
                <a:ea typeface="Calibri" panose="020F0502020204030204" pitchFamily="34" charset="0"/>
                <a:cs typeface="Arial" panose="020B0604020202020204" pitchFamily="34" charset="0"/>
              </a:rPr>
              <a:t>artículo 21 que los titulares de las dependencias formularán, respecto de los asuntos de su competencia, reglamentos, decretos y acuerdos remitiéndolos a la Persona Titular del Ejecutivo</a:t>
            </a:r>
            <a:r>
              <a:rPr lang="es-MX" sz="1800" kern="100">
                <a:effectLst/>
                <a:latin typeface="Arial" panose="020B0604020202020204" pitchFamily="34" charset="0"/>
                <a:ea typeface="Calibri" panose="020F0502020204030204" pitchFamily="34" charset="0"/>
                <a:cs typeface="Arial" panose="020B0604020202020204" pitchFamily="34" charset="0"/>
              </a:rPr>
              <a:t>, por conducto de la Secretaría de Gobierno, para su aprobación y publicación correspondiente en el Periódico Oficial del Gobierno del Estado.</a:t>
            </a:r>
          </a:p>
          <a:p>
            <a:pPr algn="just"/>
            <a:r>
              <a:rPr lang="es-MX" sz="1800" kern="100">
                <a:effectLst/>
                <a:latin typeface="Arial" panose="020B0604020202020204" pitchFamily="34" charset="0"/>
                <a:ea typeface="Calibri" panose="020F0502020204030204" pitchFamily="34" charset="0"/>
                <a:cs typeface="Arial" panose="020B0604020202020204" pitchFamily="34" charset="0"/>
              </a:rPr>
              <a:t> </a:t>
            </a:r>
          </a:p>
          <a:p>
            <a:r>
              <a:rPr lang="es-MX" sz="1800">
                <a:effectLst/>
                <a:latin typeface="Arial" panose="020B0604020202020204" pitchFamily="34" charset="0"/>
                <a:ea typeface="Calibri" panose="020F0502020204030204" pitchFamily="34" charset="0"/>
              </a:rPr>
              <a:t>El propio ordenamiento señala en el </a:t>
            </a:r>
            <a:r>
              <a:rPr lang="es-MX" sz="1800" b="1">
                <a:effectLst/>
                <a:latin typeface="Arial" panose="020B0604020202020204" pitchFamily="34" charset="0"/>
                <a:ea typeface="Calibri" panose="020F0502020204030204" pitchFamily="34" charset="0"/>
              </a:rPr>
              <a:t>numeral 67 que la Coordinación General de Planeación e Inversión es la encargada de la conducción y rectoría del proceso integral de planeación del desarrollo del gobierno del Estado de Tlaxcala</a:t>
            </a:r>
            <a:r>
              <a:rPr lang="es-MX" sz="1800">
                <a:effectLst/>
                <a:latin typeface="Arial" panose="020B0604020202020204" pitchFamily="34" charset="0"/>
                <a:ea typeface="Calibri" panose="020F0502020204030204" pitchFamily="34" charset="0"/>
              </a:rPr>
              <a:t>, en coordinación con las demás dependencias de la administración pública, el gobierno federal, los gobiernos municipales y la participación de los sectores económicos, sociales, académicos, culturales y étnicos</a:t>
            </a:r>
            <a:endParaRPr lang="es-MX"/>
          </a:p>
          <a:p>
            <a:endParaRPr lang="es-MX"/>
          </a:p>
          <a:p>
            <a:endParaRPr lang="es-MX"/>
          </a:p>
        </p:txBody>
      </p:sp>
    </p:spTree>
    <p:extLst>
      <p:ext uri="{BB962C8B-B14F-4D97-AF65-F5344CB8AC3E}">
        <p14:creationId xmlns:p14="http://schemas.microsoft.com/office/powerpoint/2010/main" val="6039563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56920" y="1436520"/>
            <a:ext cx="11066755" cy="4801314"/>
          </a:xfrm>
          <a:prstGeom prst="rect">
            <a:avLst/>
          </a:prstGeom>
          <a:noFill/>
        </p:spPr>
        <p:txBody>
          <a:bodyPr wrap="square" lIns="91440" tIns="45720" rIns="91440" bIns="45720" rtlCol="0" anchor="t">
            <a:spAutoFit/>
          </a:bodyPr>
          <a:lstStyle/>
          <a:p>
            <a:pPr algn="just"/>
            <a:r>
              <a:rPr lang="es-MX" sz="2400" b="1">
                <a:solidFill>
                  <a:srgbClr val="C00000"/>
                </a:solidFill>
              </a:rPr>
              <a:t>Objeto de las MAC: </a:t>
            </a:r>
            <a:r>
              <a:rPr lang="es-MX" sz="2000" kern="100">
                <a:effectLst/>
                <a:latin typeface="Arial"/>
                <a:ea typeface="Calibri" panose="020F0502020204030204" pitchFamily="34" charset="0"/>
                <a:cs typeface="Arial"/>
              </a:rPr>
              <a:t>la construcción social de las políticas públicas son las agendas ciudadanas, las cuales permiten </a:t>
            </a:r>
            <a:r>
              <a:rPr lang="es-MX" sz="2200" b="1" kern="100">
                <a:effectLst/>
                <a:latin typeface="Arial"/>
                <a:ea typeface="Calibri" panose="020F0502020204030204" pitchFamily="34" charset="0"/>
                <a:cs typeface="Arial"/>
              </a:rPr>
              <a:t>delimitar las prioridades de desarrollo a través de la constitución de compromisos</a:t>
            </a:r>
            <a:r>
              <a:rPr lang="es-MX" sz="2400" kern="100">
                <a:effectLst/>
                <a:latin typeface="Arial"/>
                <a:ea typeface="Calibri" panose="020F0502020204030204" pitchFamily="34" charset="0"/>
                <a:cs typeface="Arial"/>
              </a:rPr>
              <a:t>,</a:t>
            </a:r>
            <a:r>
              <a:rPr lang="es-MX" sz="2000" kern="100">
                <a:effectLst/>
                <a:latin typeface="Arial"/>
                <a:ea typeface="Calibri" panose="020F0502020204030204" pitchFamily="34" charset="0"/>
                <a:cs typeface="Arial"/>
              </a:rPr>
              <a:t> los que</a:t>
            </a:r>
            <a:r>
              <a:rPr lang="es-MX" sz="2000" kern="100">
                <a:latin typeface="Arial"/>
                <a:ea typeface="Calibri" panose="020F0502020204030204" pitchFamily="34" charset="0"/>
                <a:cs typeface="Arial"/>
              </a:rPr>
              <a:t> </a:t>
            </a:r>
            <a:r>
              <a:rPr lang="es-MX" sz="2000" kern="100">
                <a:effectLst/>
                <a:latin typeface="Arial"/>
                <a:ea typeface="Calibri" panose="020F0502020204030204" pitchFamily="34" charset="0"/>
                <a:cs typeface="Arial"/>
              </a:rPr>
              <a:t> son acordados y suscritos con organizaciones y colectivos y que </a:t>
            </a:r>
            <a:r>
              <a:rPr lang="es-MX" sz="2200" b="1" kern="100">
                <a:effectLst/>
                <a:latin typeface="Arial"/>
                <a:ea typeface="Calibri" panose="020F0502020204030204" pitchFamily="34" charset="0"/>
                <a:cs typeface="Arial"/>
              </a:rPr>
              <a:t>alimentan la demanda social que el gobierno del Estado atiende.</a:t>
            </a:r>
          </a:p>
          <a:p>
            <a:pPr algn="just"/>
            <a:endParaRPr lang="es-MX" sz="2000" b="1" kern="100">
              <a:latin typeface="Arial" panose="020B0604020202020204" pitchFamily="34" charset="0"/>
              <a:ea typeface="Calibri" panose="020F0502020204030204" pitchFamily="34" charset="0"/>
              <a:cs typeface="Arial" panose="020B0604020202020204" pitchFamily="34" charset="0"/>
            </a:endParaRPr>
          </a:p>
          <a:p>
            <a:pPr algn="just"/>
            <a:r>
              <a:rPr lang="es-MX" sz="2000" kern="100">
                <a:effectLst/>
                <a:latin typeface="Arial"/>
                <a:ea typeface="Calibri" panose="020F0502020204030204" pitchFamily="34" charset="0"/>
                <a:cs typeface="Arial"/>
              </a:rPr>
              <a:t>Dichos compromisos de agendas ciudadanas, por tratarse de problemas públicos que implican </a:t>
            </a:r>
            <a:r>
              <a:rPr lang="es-MX" sz="2400" b="1" kern="100">
                <a:effectLst/>
                <a:latin typeface="Arial"/>
                <a:ea typeface="Calibri" panose="020F0502020204030204" pitchFamily="34" charset="0"/>
                <a:cs typeface="Arial"/>
              </a:rPr>
              <a:t>respuestas puntuales con organizaciones y colectivos</a:t>
            </a:r>
            <a:r>
              <a:rPr lang="es-MX" sz="2000" kern="100">
                <a:effectLst/>
                <a:latin typeface="Arial"/>
                <a:ea typeface="Calibri" panose="020F0502020204030204" pitchFamily="34" charset="0"/>
                <a:cs typeface="Arial"/>
              </a:rPr>
              <a:t>, son revisados de manera permanente con los grupos interesados.</a:t>
            </a:r>
            <a:r>
              <a:rPr lang="es-MX" sz="2000" kern="100">
                <a:latin typeface="Arial"/>
                <a:ea typeface="Calibri" panose="020F0502020204030204" pitchFamily="34" charset="0"/>
                <a:cs typeface="Arial"/>
              </a:rPr>
              <a:t> </a:t>
            </a:r>
            <a:endParaRPr lang="es-MX" sz="2000" kern="100">
              <a:effectLst/>
              <a:latin typeface="Arial" panose="020B0604020202020204" pitchFamily="34" charset="0"/>
              <a:ea typeface="Calibri" panose="020F0502020204030204" pitchFamily="34" charset="0"/>
              <a:cs typeface="Arial" panose="020B0604020202020204" pitchFamily="34" charset="0"/>
            </a:endParaRPr>
          </a:p>
          <a:p>
            <a:pPr algn="just"/>
            <a:endParaRPr lang="es-MX" sz="2000" kern="100">
              <a:latin typeface="Arial" panose="020B0604020202020204" pitchFamily="34" charset="0"/>
              <a:ea typeface="Calibri" panose="020F0502020204030204" pitchFamily="34" charset="0"/>
              <a:cs typeface="Arial" panose="020B0604020202020204" pitchFamily="34" charset="0"/>
            </a:endParaRPr>
          </a:p>
          <a:p>
            <a:pPr algn="just"/>
            <a:r>
              <a:rPr lang="es-MX" sz="2000" kern="100">
                <a:effectLst/>
                <a:latin typeface="Arial"/>
                <a:ea typeface="Calibri" panose="020F0502020204030204" pitchFamily="34" charset="0"/>
                <a:cs typeface="Arial"/>
              </a:rPr>
              <a:t>Así, durante 2021 y 2022 </a:t>
            </a:r>
            <a:r>
              <a:rPr lang="es-MX" sz="2200" b="1" kern="100">
                <a:effectLst/>
                <a:latin typeface="Arial"/>
                <a:ea typeface="Calibri" panose="020F0502020204030204" pitchFamily="34" charset="0"/>
                <a:cs typeface="Arial"/>
              </a:rPr>
              <a:t>se logró consolidar estos compromisos en una plataforma actualizada</a:t>
            </a:r>
            <a:r>
              <a:rPr lang="es-MX" sz="2000" b="1" kern="100">
                <a:effectLst/>
                <a:latin typeface="Arial"/>
                <a:ea typeface="Calibri" panose="020F0502020204030204" pitchFamily="34" charset="0"/>
                <a:cs typeface="Arial"/>
              </a:rPr>
              <a:t> </a:t>
            </a:r>
            <a:r>
              <a:rPr lang="es-MX" sz="2000" kern="100">
                <a:effectLst/>
                <a:latin typeface="Arial"/>
                <a:ea typeface="Calibri" panose="020F0502020204030204" pitchFamily="34" charset="0"/>
                <a:cs typeface="Arial"/>
              </a:rPr>
              <a:t>susceptible de programación y atención por parte del gobierno del Estado, por lo que </a:t>
            </a:r>
            <a:r>
              <a:rPr lang="es-MX" sz="2400" b="1" kern="100">
                <a:solidFill>
                  <a:srgbClr val="BC1E78"/>
                </a:solidFill>
                <a:effectLst/>
                <a:latin typeface="Arial"/>
                <a:ea typeface="Calibri" panose="020F0502020204030204" pitchFamily="34" charset="0"/>
                <a:cs typeface="Arial"/>
              </a:rPr>
              <a:t>su tratamiento</a:t>
            </a:r>
            <a:r>
              <a:rPr lang="es-MX" sz="2000" kern="100">
                <a:effectLst/>
                <a:latin typeface="Arial"/>
                <a:ea typeface="Calibri" panose="020F0502020204030204" pitchFamily="34" charset="0"/>
                <a:cs typeface="Arial"/>
              </a:rPr>
              <a:t> requiere la integración, </a:t>
            </a:r>
            <a:r>
              <a:rPr lang="es-MX" sz="2000" kern="100">
                <a:latin typeface="Arial"/>
                <a:ea typeface="Calibri" panose="020F0502020204030204" pitchFamily="34" charset="0"/>
                <a:cs typeface="Arial"/>
              </a:rPr>
              <a:t>e </a:t>
            </a:r>
            <a:r>
              <a:rPr lang="es-MX" sz="2400" b="1" kern="100">
                <a:solidFill>
                  <a:srgbClr val="BC1E78"/>
                </a:solidFill>
                <a:effectLst/>
                <a:latin typeface="Arial"/>
                <a:ea typeface="Calibri" panose="020F0502020204030204" pitchFamily="34" charset="0"/>
                <a:cs typeface="Arial"/>
              </a:rPr>
              <a:t>iniciar su operación en el ejercicio fiscal de 2024.</a:t>
            </a: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fontScale="90000"/>
          </a:bodyPr>
          <a:lstStyle/>
          <a:p>
            <a:pPr algn="ctr"/>
            <a:r>
              <a:rPr lang="es-MX" b="1">
                <a:solidFill>
                  <a:srgbClr val="7030A0"/>
                </a:solidFill>
              </a:rPr>
              <a:t>MAC – Matriz de Compromisos de las Agendas Ciudadanas</a:t>
            </a:r>
            <a:br>
              <a:rPr lang="es-MX"/>
            </a:br>
            <a:endParaRPr lang="es-MX" b="1">
              <a:solidFill>
                <a:srgbClr val="7030A0"/>
              </a:solidFill>
            </a:endParaRPr>
          </a:p>
        </p:txBody>
      </p:sp>
    </p:spTree>
    <p:extLst>
      <p:ext uri="{BB962C8B-B14F-4D97-AF65-F5344CB8AC3E}">
        <p14:creationId xmlns:p14="http://schemas.microsoft.com/office/powerpoint/2010/main" val="1829270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4862870"/>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¿Qué es?</a:t>
            </a:r>
          </a:p>
          <a:p>
            <a:pPr algn="just"/>
            <a:endParaRPr lang="es-MX" sz="2400" b="1">
              <a:solidFill>
                <a:srgbClr val="422B7C"/>
              </a:solidFill>
              <a:latin typeface="Sofia Pro Light" panose="00000500000000000000" pitchFamily="50" charset="0"/>
            </a:endParaRPr>
          </a:p>
          <a:p>
            <a:pPr algn="just"/>
            <a:r>
              <a:rPr lang="es-MX" sz="3600" b="1">
                <a:solidFill>
                  <a:srgbClr val="BC1E78"/>
                </a:solidFill>
                <a:latin typeface="Sofia Pro Light"/>
              </a:rPr>
              <a:t>Un compromiso</a:t>
            </a:r>
            <a:r>
              <a:rPr lang="es-MX" sz="3600" b="1">
                <a:solidFill>
                  <a:srgbClr val="422B7C"/>
                </a:solidFill>
                <a:latin typeface="Sofia Pro Light"/>
              </a:rPr>
              <a:t> que hizo la persona titular del ejecutivo </a:t>
            </a:r>
            <a:r>
              <a:rPr lang="es-MX" sz="3600" b="1">
                <a:solidFill>
                  <a:srgbClr val="BC1E78"/>
                </a:solidFill>
                <a:latin typeface="Sofia Pro Light"/>
              </a:rPr>
              <a:t>durante el proceso electoral</a:t>
            </a:r>
            <a:r>
              <a:rPr lang="es-MX" sz="3600" b="1">
                <a:solidFill>
                  <a:srgbClr val="422B7C"/>
                </a:solidFill>
                <a:latin typeface="Sofia Pro Light"/>
              </a:rPr>
              <a:t> y que se incluyó en el Plan Estatal de Desarrollo 2021-2027 (PED) como </a:t>
            </a:r>
            <a:r>
              <a:rPr lang="es-MX" sz="3600" b="1">
                <a:solidFill>
                  <a:srgbClr val="BC1E78"/>
                </a:solidFill>
                <a:latin typeface="Sofia Pro Light"/>
              </a:rPr>
              <a:t>parte de las prioridades de gobierno.</a:t>
            </a:r>
          </a:p>
          <a:p>
            <a:pPr algn="just"/>
            <a:endParaRPr lang="es-MX" sz="2400" b="1" kern="100">
              <a:solidFill>
                <a:srgbClr val="422B7C"/>
              </a:solidFill>
              <a:effectLst/>
              <a:latin typeface="Sofia Pro Light" panose="00000500000000000000" pitchFamily="50"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endParaRPr lang="es-MX" sz="2800" b="1" kern="100">
              <a:effectLst/>
              <a:latin typeface="Sofia Pro Light" panose="00000500000000000000" pitchFamily="50" charset="0"/>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19347539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2462213"/>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¿Cuántos hay?</a:t>
            </a:r>
          </a:p>
          <a:p>
            <a:pPr algn="just"/>
            <a:endParaRPr lang="es-MX" sz="2400" b="1">
              <a:solidFill>
                <a:srgbClr val="422B7C"/>
              </a:solidFill>
              <a:latin typeface="Sofia Pro Light" panose="00000500000000000000" pitchFamily="50" charset="0"/>
            </a:endParaRPr>
          </a:p>
          <a:p>
            <a:pPr algn="just"/>
            <a:r>
              <a:rPr lang="es-MX" sz="3600" b="1">
                <a:solidFill>
                  <a:srgbClr val="422B7C"/>
                </a:solidFill>
                <a:latin typeface="Sofia Pro Light"/>
              </a:rPr>
              <a:t>Hay </a:t>
            </a:r>
            <a:r>
              <a:rPr lang="es-MX" sz="4000" b="1">
                <a:solidFill>
                  <a:srgbClr val="BC1E78"/>
                </a:solidFill>
                <a:latin typeface="Sofia Pro Light"/>
              </a:rPr>
              <a:t>300 compromisos</a:t>
            </a:r>
            <a:r>
              <a:rPr lang="es-MX" sz="3600" b="1">
                <a:solidFill>
                  <a:srgbClr val="422B7C"/>
                </a:solidFill>
                <a:latin typeface="Sofia Pro Light"/>
              </a:rPr>
              <a:t> de este tipo. Los llamamos “agendas ciudadanas”.</a:t>
            </a:r>
            <a:endParaRPr lang="es-MX" sz="3600" b="1" kern="100">
              <a:effectLst/>
              <a:latin typeface="Sofia Pro Light"/>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35490802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2954655"/>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¿Cuántos me tocan?</a:t>
            </a:r>
          </a:p>
          <a:p>
            <a:pPr algn="just"/>
            <a:endParaRPr lang="es-MX" sz="2400" b="1">
              <a:solidFill>
                <a:srgbClr val="422B7C"/>
              </a:solidFill>
              <a:latin typeface="Sofia Pro Light" panose="00000500000000000000" pitchFamily="50" charset="0"/>
            </a:endParaRPr>
          </a:p>
          <a:p>
            <a:pPr algn="just"/>
            <a:r>
              <a:rPr lang="es-MX" sz="3600" b="1">
                <a:solidFill>
                  <a:srgbClr val="422B7C"/>
                </a:solidFill>
                <a:latin typeface="Sofia Pro Light"/>
              </a:rPr>
              <a:t>Cada dependencia tiene un </a:t>
            </a:r>
            <a:r>
              <a:rPr lang="es-MX" sz="3600" b="1">
                <a:solidFill>
                  <a:srgbClr val="BC1E78"/>
                </a:solidFill>
                <a:latin typeface="Sofia Pro Light"/>
              </a:rPr>
              <a:t>número de compromisos fijo</a:t>
            </a:r>
            <a:r>
              <a:rPr lang="es-MX" sz="3600" b="1">
                <a:solidFill>
                  <a:srgbClr val="422B7C"/>
                </a:solidFill>
                <a:latin typeface="Sofia Pro Light"/>
              </a:rPr>
              <a:t> que corresponde a sus líneas de acción del PED.</a:t>
            </a:r>
            <a:endParaRPr lang="es-MX" sz="3600" b="1" kern="100">
              <a:effectLst/>
              <a:latin typeface="Sofia Pro Light"/>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84237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C7509658-B0E3-73D3-0FF0-7127780E17ED}"/>
              </a:ext>
            </a:extLst>
          </p:cNvPr>
          <p:cNvSpPr txBox="1">
            <a:spLocks/>
          </p:cNvSpPr>
          <p:nvPr/>
        </p:nvSpPr>
        <p:spPr>
          <a:xfrm>
            <a:off x="685800" y="2306543"/>
            <a:ext cx="11257280" cy="10258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MX" sz="3600">
                <a:solidFill>
                  <a:srgbClr val="BDB091"/>
                </a:solidFill>
                <a:latin typeface="Sofia Pro SemiBold" panose="020B0000000000000000" pitchFamily="34" charset="0"/>
              </a:rPr>
              <a:t>¿QUÉ ES LA PLANEACIÓN Y EL CICLO PRESUPUESTARIO? </a:t>
            </a:r>
            <a:br>
              <a:rPr lang="es-MX" sz="3600">
                <a:solidFill>
                  <a:srgbClr val="BDB091"/>
                </a:solidFill>
                <a:latin typeface="Sofia Pro SemiBold" panose="020B0000000000000000" pitchFamily="34" charset="0"/>
              </a:rPr>
            </a:br>
            <a:br>
              <a:rPr lang="es-MX" sz="3600">
                <a:solidFill>
                  <a:srgbClr val="BDB091"/>
                </a:solidFill>
                <a:latin typeface="Sofia Pro SemiBold" panose="020B0000000000000000" pitchFamily="34" charset="0"/>
              </a:rPr>
            </a:br>
            <a:endParaRPr lang="es-MX" sz="3600">
              <a:solidFill>
                <a:srgbClr val="BDB091"/>
              </a:solidFill>
              <a:latin typeface="Sofia Pro SemiBold" panose="020B0000000000000000" pitchFamily="34" charset="0"/>
            </a:endParaRPr>
          </a:p>
        </p:txBody>
      </p:sp>
      <p:sp>
        <p:nvSpPr>
          <p:cNvPr id="4" name="Título 3">
            <a:extLst>
              <a:ext uri="{FF2B5EF4-FFF2-40B4-BE49-F238E27FC236}">
                <a16:creationId xmlns:a16="http://schemas.microsoft.com/office/drawing/2014/main" id="{AB90DE51-B169-380C-DA5E-E00CE424E82C}"/>
              </a:ext>
            </a:extLst>
          </p:cNvPr>
          <p:cNvSpPr>
            <a:spLocks noGrp="1"/>
          </p:cNvSpPr>
          <p:nvPr>
            <p:ph type="title"/>
          </p:nvPr>
        </p:nvSpPr>
        <p:spPr>
          <a:xfrm>
            <a:off x="467360" y="3692875"/>
            <a:ext cx="11257280" cy="501704"/>
          </a:xfrm>
        </p:spPr>
        <p:txBody>
          <a:bodyPr anchor="t">
            <a:noAutofit/>
          </a:bodyPr>
          <a:lstStyle/>
          <a:p>
            <a:pPr algn="ctr"/>
            <a:r>
              <a:rPr lang="es-MX" sz="2400">
                <a:latin typeface="Sofia Pro" panose="020B0000000000000000" pitchFamily="34" charset="0"/>
              </a:rPr>
              <a:t>Sistema del </a:t>
            </a:r>
            <a:r>
              <a:rPr lang="es-MX" sz="2400" err="1">
                <a:latin typeface="Sofia Pro" panose="020B0000000000000000" pitchFamily="34" charset="0"/>
              </a:rPr>
              <a:t>PbR</a:t>
            </a:r>
            <a:r>
              <a:rPr lang="es-MX" sz="2400">
                <a:latin typeface="Sofia Pro" panose="020B0000000000000000" pitchFamily="34" charset="0"/>
              </a:rPr>
              <a:t>-SED y su relación con el Plan Nacional y Estatal de Desarrollo.</a:t>
            </a:r>
            <a:br>
              <a:rPr lang="es-MX" sz="2400">
                <a:latin typeface="Sofia Pro" panose="020B0000000000000000" pitchFamily="34" charset="0"/>
              </a:rPr>
            </a:br>
            <a:endParaRPr lang="es-MX" sz="2400">
              <a:latin typeface="Sofia Pro" panose="020B0000000000000000" pitchFamily="34" charset="0"/>
            </a:endParaRPr>
          </a:p>
        </p:txBody>
      </p:sp>
      <p:grpSp>
        <p:nvGrpSpPr>
          <p:cNvPr id="8" name="Grupo 7">
            <a:extLst>
              <a:ext uri="{FF2B5EF4-FFF2-40B4-BE49-F238E27FC236}">
                <a16:creationId xmlns:a16="http://schemas.microsoft.com/office/drawing/2014/main" id="{C542F114-F4BE-F5F6-8E87-84AC231AA653}"/>
              </a:ext>
            </a:extLst>
          </p:cNvPr>
          <p:cNvGrpSpPr/>
          <p:nvPr/>
        </p:nvGrpSpPr>
        <p:grpSpPr>
          <a:xfrm>
            <a:off x="420999" y="211355"/>
            <a:ext cx="3153628" cy="452688"/>
            <a:chOff x="420999" y="211355"/>
            <a:chExt cx="3153628" cy="452688"/>
          </a:xfrm>
        </p:grpSpPr>
        <p:pic>
          <p:nvPicPr>
            <p:cNvPr id="5" name="Imagen 4" descr="Texto&#10;&#10;Descripción generada automáticamente con confianza media">
              <a:extLst>
                <a:ext uri="{FF2B5EF4-FFF2-40B4-BE49-F238E27FC236}">
                  <a16:creationId xmlns:a16="http://schemas.microsoft.com/office/drawing/2014/main" id="{8BCFCA4F-DBBE-9E49-9404-373BD8F4B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6" name="Imagen 5" descr="Imagen que contiene Interfaz de usuario gráfica&#10;&#10;Descripción generada automáticamente">
              <a:extLst>
                <a:ext uri="{FF2B5EF4-FFF2-40B4-BE49-F238E27FC236}">
                  <a16:creationId xmlns:a16="http://schemas.microsoft.com/office/drawing/2014/main" id="{5B5712A0-4C50-788D-5A33-1175961BFD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D447E939-129B-C6FC-F60B-15B2A9491D1E}"/>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758354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56920" y="1315715"/>
            <a:ext cx="11066755" cy="5724644"/>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¿Cuántos debo cumplir y cómo?</a:t>
            </a:r>
          </a:p>
          <a:p>
            <a:pPr algn="just"/>
            <a:endParaRPr lang="es-MX" sz="2400" b="1">
              <a:solidFill>
                <a:srgbClr val="422B7C"/>
              </a:solidFill>
              <a:latin typeface="Sofia Pro Light" panose="00000500000000000000" pitchFamily="50" charset="0"/>
            </a:endParaRPr>
          </a:p>
          <a:p>
            <a:pPr algn="just"/>
            <a:r>
              <a:rPr lang="es-MX" sz="3600" b="1">
                <a:solidFill>
                  <a:srgbClr val="422B7C"/>
                </a:solidFill>
                <a:latin typeface="Sofia Pro Light"/>
              </a:rPr>
              <a:t>Se deben cumplir las 300 agendas y </a:t>
            </a:r>
            <a:r>
              <a:rPr lang="es-MX" sz="3600" b="1">
                <a:solidFill>
                  <a:srgbClr val="BC1E78"/>
                </a:solidFill>
                <a:latin typeface="Sofia Pro Light"/>
              </a:rPr>
              <a:t>cada dependencia</a:t>
            </a:r>
            <a:r>
              <a:rPr lang="es-MX" sz="3600" b="1">
                <a:solidFill>
                  <a:srgbClr val="422B7C"/>
                </a:solidFill>
                <a:latin typeface="Sofia Pro Light"/>
              </a:rPr>
              <a:t> debe cumplir todos </a:t>
            </a:r>
            <a:r>
              <a:rPr lang="es-MX" sz="3600" b="1">
                <a:solidFill>
                  <a:srgbClr val="BC1E78"/>
                </a:solidFill>
                <a:latin typeface="Sofia Pro Light"/>
              </a:rPr>
              <a:t>los compromisos a su cargo</a:t>
            </a:r>
            <a:r>
              <a:rPr lang="es-MX" sz="3600" b="1">
                <a:solidFill>
                  <a:srgbClr val="422B7C"/>
                </a:solidFill>
                <a:latin typeface="Sofia Pro Light"/>
              </a:rPr>
              <a:t>. </a:t>
            </a:r>
            <a:endParaRPr lang="es-MX" sz="3600" b="1" kern="100">
              <a:solidFill>
                <a:srgbClr val="000000"/>
              </a:solidFill>
              <a:latin typeface="Sofia Pro Light"/>
              <a:cs typeface="Arial"/>
            </a:endParaRPr>
          </a:p>
          <a:p>
            <a:pPr algn="just"/>
            <a:endParaRPr lang="es-MX" sz="3600" b="1" kern="100">
              <a:solidFill>
                <a:srgbClr val="422B7C"/>
              </a:solidFill>
              <a:latin typeface="Sofia Pro Light"/>
              <a:ea typeface="Calibri" panose="020F0502020204030204" pitchFamily="34" charset="0"/>
              <a:cs typeface="Arial"/>
            </a:endParaRPr>
          </a:p>
          <a:p>
            <a:pPr algn="just"/>
            <a:r>
              <a:rPr lang="es-MX" sz="3600" b="1" kern="100">
                <a:solidFill>
                  <a:srgbClr val="422B7C"/>
                </a:solidFill>
                <a:latin typeface="Sofia Pro Light"/>
                <a:ea typeface="Calibri" panose="020F0502020204030204" pitchFamily="34" charset="0"/>
                <a:cs typeface="Arial"/>
              </a:rPr>
              <a:t>El titular de la dependencia decide con apoyo de la CGPI las actividades de su Programa Operativo Anual (POA) que contribuyan a cumplirlas.</a:t>
            </a:r>
            <a:endParaRPr lang="es-MX" sz="3600" b="1" kern="100">
              <a:effectLst/>
              <a:latin typeface="Sofia Pro Light"/>
              <a:ea typeface="Calibri" panose="020F0502020204030204" pitchFamily="34" charset="0"/>
              <a:cs typeface="Arial"/>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22573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32678792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2400657"/>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¿Dónde encuentro la lista oficial?</a:t>
            </a:r>
          </a:p>
          <a:p>
            <a:pPr algn="just"/>
            <a:endParaRPr lang="es-MX" sz="2400" b="1">
              <a:solidFill>
                <a:srgbClr val="422B7C"/>
              </a:solidFill>
              <a:latin typeface="Sofia Pro Light" panose="00000500000000000000" pitchFamily="50" charset="0"/>
            </a:endParaRPr>
          </a:p>
          <a:p>
            <a:pPr algn="just"/>
            <a:r>
              <a:rPr lang="es-MX" sz="3600" b="1">
                <a:solidFill>
                  <a:srgbClr val="BC1E78"/>
                </a:solidFill>
                <a:latin typeface="Sofia Pro Light"/>
              </a:rPr>
              <a:t>Está</a:t>
            </a:r>
            <a:r>
              <a:rPr lang="es-MX" sz="3600" b="1">
                <a:solidFill>
                  <a:srgbClr val="422B7C"/>
                </a:solidFill>
                <a:latin typeface="Sofia Pro Light"/>
              </a:rPr>
              <a:t> en un </a:t>
            </a:r>
            <a:r>
              <a:rPr lang="es-MX" sz="3600" b="1">
                <a:solidFill>
                  <a:srgbClr val="BC1E78"/>
                </a:solidFill>
                <a:latin typeface="Sofia Pro Light"/>
              </a:rPr>
              <a:t>anexo</a:t>
            </a:r>
            <a:r>
              <a:rPr lang="es-MX" sz="3600" b="1">
                <a:solidFill>
                  <a:srgbClr val="422B7C"/>
                </a:solidFill>
                <a:latin typeface="Sofia Pro Light"/>
              </a:rPr>
              <a:t> del manual de planeación que la CGPI publicará.</a:t>
            </a:r>
            <a:endParaRPr lang="es-MX" sz="3600" b="1" kern="100">
              <a:effectLst/>
              <a:latin typeface="Sofia Pro Light"/>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36133063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4062651"/>
          </a:xfrm>
          <a:prstGeom prst="rect">
            <a:avLst/>
          </a:prstGeom>
          <a:noFill/>
        </p:spPr>
        <p:txBody>
          <a:bodyPr wrap="square" rtlCol="0">
            <a:spAutoFit/>
          </a:bodyPr>
          <a:lstStyle/>
          <a:p>
            <a:pPr algn="just"/>
            <a:r>
              <a:rPr lang="es-MX" sz="3600" b="1">
                <a:solidFill>
                  <a:srgbClr val="422B7C"/>
                </a:solidFill>
                <a:latin typeface="Sofia Pro Light" panose="00000500000000000000" pitchFamily="50" charset="0"/>
              </a:rPr>
              <a:t>¿Qué pasa si una agenda ciudadana no me toca o estoy imposibilitado para cumplirla?</a:t>
            </a:r>
          </a:p>
          <a:p>
            <a:pPr algn="just"/>
            <a:endParaRPr lang="es-MX" sz="2400" b="1">
              <a:solidFill>
                <a:srgbClr val="422B7C"/>
              </a:solidFill>
              <a:latin typeface="Sofia Pro Light" panose="00000500000000000000" pitchFamily="50" charset="0"/>
            </a:endParaRPr>
          </a:p>
          <a:p>
            <a:pPr algn="just"/>
            <a:r>
              <a:rPr lang="es-MX" sz="3600" b="1" kern="100">
                <a:solidFill>
                  <a:srgbClr val="422B7C"/>
                </a:solidFill>
                <a:latin typeface="Sofia Pro Light" panose="00000500000000000000" pitchFamily="50" charset="0"/>
                <a:ea typeface="Calibri" panose="020F0502020204030204" pitchFamily="34" charset="0"/>
                <a:cs typeface="Arial" panose="020B0604020202020204" pitchFamily="34" charset="0"/>
              </a:rPr>
              <a:t>Las dependencias informarán por escrito de ello a la CGPI para hacer los ajustes pertinentes, siempre y cuando los motivos estén claramente fundamentados jurídica y administrativamente.</a:t>
            </a:r>
            <a:endParaRPr lang="es-MX" sz="3600" b="1" kern="100">
              <a:effectLst/>
              <a:latin typeface="Sofia Pro Light" panose="00000500000000000000" pitchFamily="50" charset="0"/>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30043411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4062651"/>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¿Qué pasa si ya cumplí una o más agendas?</a:t>
            </a:r>
          </a:p>
          <a:p>
            <a:pPr algn="just"/>
            <a:endParaRPr lang="es-MX" sz="2400" b="1">
              <a:solidFill>
                <a:srgbClr val="422B7C"/>
              </a:solidFill>
              <a:latin typeface="Sofia Pro Light" panose="00000500000000000000" pitchFamily="50" charset="0"/>
            </a:endParaRPr>
          </a:p>
          <a:p>
            <a:pPr algn="just"/>
            <a:r>
              <a:rPr lang="es-MX" sz="3600" b="1" kern="100">
                <a:solidFill>
                  <a:srgbClr val="422B7C"/>
                </a:solidFill>
                <a:latin typeface="Sofia Pro Light"/>
                <a:ea typeface="Calibri" panose="020F0502020204030204" pitchFamily="34" charset="0"/>
                <a:cs typeface="Arial"/>
              </a:rPr>
              <a:t>Deberán </a:t>
            </a:r>
            <a:r>
              <a:rPr lang="es-MX" sz="3600" b="1" kern="100">
                <a:solidFill>
                  <a:srgbClr val="BC1E78"/>
                </a:solidFill>
                <a:latin typeface="Sofia Pro Light"/>
                <a:ea typeface="Calibri" panose="020F0502020204030204" pitchFamily="34" charset="0"/>
                <a:cs typeface="Arial"/>
              </a:rPr>
              <a:t>entregar un expediente con medios de verificación</a:t>
            </a:r>
            <a:r>
              <a:rPr lang="es-MX" sz="3600" b="1" kern="100">
                <a:solidFill>
                  <a:srgbClr val="422B7C"/>
                </a:solidFill>
                <a:latin typeface="Sofia Pro Light"/>
                <a:ea typeface="Calibri" panose="020F0502020204030204" pitchFamily="34" charset="0"/>
                <a:cs typeface="Arial"/>
              </a:rPr>
              <a:t> y un escrito detallando narrativamente cómo se cumplió dicha agenda, para que la CGPI evalúe y de la agenda ciudadana por cumplida.</a:t>
            </a:r>
            <a:endParaRPr lang="es-MX" sz="3600" b="1" kern="100">
              <a:effectLst/>
              <a:latin typeface="Sofia Pro Light"/>
              <a:ea typeface="Calibri" panose="020F0502020204030204" pitchFamily="34" charset="0"/>
              <a:cs typeface="Arial"/>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23733928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1ECEC16-A6EB-09D9-5718-5657DACD33D8}"/>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5" name="CuadroTexto 4">
            <a:extLst>
              <a:ext uri="{FF2B5EF4-FFF2-40B4-BE49-F238E27FC236}">
                <a16:creationId xmlns:a16="http://schemas.microsoft.com/office/drawing/2014/main" id="{D115F244-8C03-1FF1-419C-7A5CF7450249}"/>
              </a:ext>
            </a:extLst>
          </p:cNvPr>
          <p:cNvSpPr txBox="1"/>
          <p:nvPr/>
        </p:nvSpPr>
        <p:spPr>
          <a:xfrm>
            <a:off x="438335" y="1798935"/>
            <a:ext cx="11066755" cy="4062651"/>
          </a:xfrm>
          <a:prstGeom prst="rect">
            <a:avLst/>
          </a:prstGeom>
          <a:noFill/>
        </p:spPr>
        <p:txBody>
          <a:bodyPr wrap="square" lIns="91440" tIns="45720" rIns="91440" bIns="45720" rtlCol="0" anchor="t">
            <a:spAutoFit/>
          </a:bodyPr>
          <a:lstStyle/>
          <a:p>
            <a:pPr algn="just"/>
            <a:r>
              <a:rPr lang="es-MX" sz="3600" b="1">
                <a:solidFill>
                  <a:srgbClr val="422B7C"/>
                </a:solidFill>
                <a:latin typeface="Sofia Pro Light"/>
              </a:rPr>
              <a:t>¡Las agendas ciudadanas son muchas y son muy generales, difíciles y costosas!</a:t>
            </a:r>
          </a:p>
          <a:p>
            <a:pPr algn="just"/>
            <a:endParaRPr lang="es-MX" sz="2400" b="1">
              <a:solidFill>
                <a:srgbClr val="422B7C"/>
              </a:solidFill>
              <a:latin typeface="Sofia Pro Light" panose="00000500000000000000" pitchFamily="50" charset="0"/>
            </a:endParaRPr>
          </a:p>
          <a:p>
            <a:pPr algn="just"/>
            <a:r>
              <a:rPr lang="es-MX" sz="3600" b="1" kern="100">
                <a:solidFill>
                  <a:srgbClr val="422B7C"/>
                </a:solidFill>
                <a:effectLst/>
                <a:latin typeface="Sofia Pro Light"/>
                <a:ea typeface="Calibri" panose="020F0502020204030204" pitchFamily="34" charset="0"/>
                <a:cs typeface="Arial"/>
              </a:rPr>
              <a:t>Es indispensable cumplir con estas agendas porque están en el PED. </a:t>
            </a:r>
            <a:r>
              <a:rPr lang="es-MX" sz="3600" b="1" kern="100">
                <a:solidFill>
                  <a:srgbClr val="BC1E78"/>
                </a:solidFill>
                <a:latin typeface="Sofia Pro Light"/>
                <a:ea typeface="Calibri" panose="020F0502020204030204" pitchFamily="34" charset="0"/>
                <a:cs typeface="Arial"/>
              </a:rPr>
              <a:t>Su cumplimiento no es opcional</a:t>
            </a:r>
            <a:r>
              <a:rPr lang="es-MX" sz="3600" b="1" kern="100">
                <a:solidFill>
                  <a:srgbClr val="422B7C"/>
                </a:solidFill>
                <a:latin typeface="Sofia Pro Light"/>
                <a:ea typeface="Calibri" panose="020F0502020204030204" pitchFamily="34" charset="0"/>
                <a:cs typeface="Arial"/>
              </a:rPr>
              <a:t>. Si el costo es una dificultad, </a:t>
            </a:r>
            <a:r>
              <a:rPr lang="es-MX" sz="3600" b="1" kern="100">
                <a:solidFill>
                  <a:srgbClr val="BC1E78"/>
                </a:solidFill>
                <a:latin typeface="Sofia Pro Light"/>
                <a:ea typeface="Calibri" panose="020F0502020204030204" pitchFamily="34" charset="0"/>
                <a:cs typeface="Arial"/>
              </a:rPr>
              <a:t>se debe reorientar el presupuesto existente para su logro.</a:t>
            </a:r>
            <a:endParaRPr lang="es-MX" sz="3600" b="1" kern="100">
              <a:solidFill>
                <a:srgbClr val="BC1E78"/>
              </a:solidFill>
              <a:effectLst/>
              <a:latin typeface="Sofia Pro Light" panose="00000500000000000000" pitchFamily="50" charset="0"/>
              <a:ea typeface="Calibri" panose="020F0502020204030204" pitchFamily="34" charset="0"/>
              <a:cs typeface="Arial" panose="020B0604020202020204" pitchFamily="34" charset="0"/>
            </a:endParaRPr>
          </a:p>
          <a:p>
            <a:endParaRPr lang="es-MX"/>
          </a:p>
        </p:txBody>
      </p:sp>
      <p:sp>
        <p:nvSpPr>
          <p:cNvPr id="7" name="CuadroTexto 6">
            <a:extLst>
              <a:ext uri="{FF2B5EF4-FFF2-40B4-BE49-F238E27FC236}">
                <a16:creationId xmlns:a16="http://schemas.microsoft.com/office/drawing/2014/main" id="{028538E3-15F1-BC85-E662-98BD223D27E5}"/>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9" name="CuadroTexto 8">
            <a:extLst>
              <a:ext uri="{FF2B5EF4-FFF2-40B4-BE49-F238E27FC236}">
                <a16:creationId xmlns:a16="http://schemas.microsoft.com/office/drawing/2014/main" id="{FA09B81B-9501-C77C-0E28-81D86D524CFF}"/>
              </a:ext>
            </a:extLst>
          </p:cNvPr>
          <p:cNvSpPr txBox="1"/>
          <p:nvPr/>
        </p:nvSpPr>
        <p:spPr>
          <a:xfrm>
            <a:off x="3047260" y="3246553"/>
            <a:ext cx="6094520" cy="369332"/>
          </a:xfrm>
          <a:prstGeom prst="rect">
            <a:avLst/>
          </a:prstGeom>
          <a:noFill/>
        </p:spPr>
        <p:txBody>
          <a:bodyPr wrap="square">
            <a:spAutoFit/>
          </a:bodyPr>
          <a:lstStyle/>
          <a:p>
            <a:endParaRPr lang="es-MX"/>
          </a:p>
        </p:txBody>
      </p:sp>
      <p:sp>
        <p:nvSpPr>
          <p:cNvPr id="10" name="Título 1">
            <a:extLst>
              <a:ext uri="{FF2B5EF4-FFF2-40B4-BE49-F238E27FC236}">
                <a16:creationId xmlns:a16="http://schemas.microsoft.com/office/drawing/2014/main" id="{48C09EC1-A5CC-2C31-50D5-860178F48C47}"/>
              </a:ext>
            </a:extLst>
          </p:cNvPr>
          <p:cNvSpPr>
            <a:spLocks noGrp="1"/>
          </p:cNvSpPr>
          <p:nvPr>
            <p:ph type="title"/>
          </p:nvPr>
        </p:nvSpPr>
        <p:spPr>
          <a:xfrm>
            <a:off x="838200" y="365125"/>
            <a:ext cx="10515600" cy="1325563"/>
          </a:xfrm>
        </p:spPr>
        <p:txBody>
          <a:bodyPr>
            <a:normAutofit/>
          </a:bodyPr>
          <a:lstStyle/>
          <a:p>
            <a:pPr algn="ctr"/>
            <a:r>
              <a:rPr lang="es-MX" b="1">
                <a:solidFill>
                  <a:srgbClr val="7030A0"/>
                </a:solidFill>
              </a:rPr>
              <a:t>Agenda Ciudadana</a:t>
            </a:r>
          </a:p>
        </p:txBody>
      </p:sp>
    </p:spTree>
    <p:extLst>
      <p:ext uri="{BB962C8B-B14F-4D97-AF65-F5344CB8AC3E}">
        <p14:creationId xmlns:p14="http://schemas.microsoft.com/office/powerpoint/2010/main" val="15139537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914212-E8FC-B240-EC47-6F514031A7C5}"/>
              </a:ext>
            </a:extLst>
          </p:cNvPr>
          <p:cNvSpPr>
            <a:spLocks noGrp="1"/>
          </p:cNvSpPr>
          <p:nvPr>
            <p:ph type="title"/>
          </p:nvPr>
        </p:nvSpPr>
        <p:spPr>
          <a:xfrm>
            <a:off x="838200" y="215750"/>
            <a:ext cx="10515600" cy="1325563"/>
          </a:xfrm>
        </p:spPr>
        <p:txBody>
          <a:bodyPr/>
          <a:lstStyle/>
          <a:p>
            <a:pPr algn="ctr"/>
            <a:r>
              <a:rPr lang="es-MX"/>
              <a:t>Proceso para MAC</a:t>
            </a:r>
          </a:p>
        </p:txBody>
      </p:sp>
      <p:graphicFrame>
        <p:nvGraphicFramePr>
          <p:cNvPr id="4" name="Diagrama 3">
            <a:extLst>
              <a:ext uri="{FF2B5EF4-FFF2-40B4-BE49-F238E27FC236}">
                <a16:creationId xmlns:a16="http://schemas.microsoft.com/office/drawing/2014/main" id="{D64F57C7-8DAD-B808-7B7C-FE5D5795A7B8}"/>
              </a:ext>
            </a:extLst>
          </p:cNvPr>
          <p:cNvGraphicFramePr/>
          <p:nvPr>
            <p:extLst>
              <p:ext uri="{D42A27DB-BD31-4B8C-83A1-F6EECF244321}">
                <p14:modId xmlns:p14="http://schemas.microsoft.com/office/powerpoint/2010/main" val="2659048500"/>
              </p:ext>
            </p:extLst>
          </p:nvPr>
        </p:nvGraphicFramePr>
        <p:xfrm>
          <a:off x="668067" y="1271490"/>
          <a:ext cx="10855865" cy="51069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87862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9B162E81-ADBD-740C-B39F-8ADF7D7CC44F}"/>
              </a:ext>
            </a:extLst>
          </p:cNvPr>
          <p:cNvGraphicFramePr/>
          <p:nvPr>
            <p:extLst>
              <p:ext uri="{D42A27DB-BD31-4B8C-83A1-F6EECF244321}">
                <p14:modId xmlns:p14="http://schemas.microsoft.com/office/powerpoint/2010/main" val="2192577743"/>
              </p:ext>
            </p:extLst>
          </p:nvPr>
        </p:nvGraphicFramePr>
        <p:xfrm>
          <a:off x="-619761" y="135448"/>
          <a:ext cx="12626881" cy="6205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8258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5310A09B-CBCD-E54B-B7CE-EC2BE7E0B1D6}"/>
              </a:ext>
            </a:extLst>
          </p:cNvPr>
          <p:cNvGraphicFramePr/>
          <p:nvPr>
            <p:extLst>
              <p:ext uri="{D42A27DB-BD31-4B8C-83A1-F6EECF244321}">
                <p14:modId xmlns:p14="http://schemas.microsoft.com/office/powerpoint/2010/main" val="3528382572"/>
              </p:ext>
            </p:extLst>
          </p:nvPr>
        </p:nvGraphicFramePr>
        <p:xfrm>
          <a:off x="450088" y="573362"/>
          <a:ext cx="11501120" cy="64858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62270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AFD9FBFC-240B-F1CD-E04E-94AD85D085F6}"/>
              </a:ext>
            </a:extLst>
          </p:cNvPr>
          <p:cNvGraphicFramePr/>
          <p:nvPr>
            <p:extLst>
              <p:ext uri="{D42A27DB-BD31-4B8C-83A1-F6EECF244321}">
                <p14:modId xmlns:p14="http://schemas.microsoft.com/office/powerpoint/2010/main" val="876177823"/>
              </p:ext>
            </p:extLst>
          </p:nvPr>
        </p:nvGraphicFramePr>
        <p:xfrm>
          <a:off x="0" y="0"/>
          <a:ext cx="12192000" cy="681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7058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2F21981-BB04-67A6-2254-034049226565}"/>
              </a:ext>
            </a:extLst>
          </p:cNvPr>
          <p:cNvPicPr>
            <a:picLocks noChangeAspect="1"/>
          </p:cNvPicPr>
          <p:nvPr/>
        </p:nvPicPr>
        <p:blipFill>
          <a:blip r:embed="rId2"/>
          <a:stretch>
            <a:fillRect/>
          </a:stretch>
        </p:blipFill>
        <p:spPr>
          <a:xfrm>
            <a:off x="876368" y="178817"/>
            <a:ext cx="9945488" cy="6354062"/>
          </a:xfrm>
          <a:prstGeom prst="rect">
            <a:avLst/>
          </a:prstGeom>
        </p:spPr>
      </p:pic>
      <p:sp>
        <p:nvSpPr>
          <p:cNvPr id="5" name="Flecha: a la derecha 4">
            <a:extLst>
              <a:ext uri="{FF2B5EF4-FFF2-40B4-BE49-F238E27FC236}">
                <a16:creationId xmlns:a16="http://schemas.microsoft.com/office/drawing/2014/main" id="{9AA2AA5E-710C-A7AD-6BEB-CF6D239F5228}"/>
              </a:ext>
            </a:extLst>
          </p:cNvPr>
          <p:cNvSpPr/>
          <p:nvPr/>
        </p:nvSpPr>
        <p:spPr>
          <a:xfrm>
            <a:off x="1828800" y="3182112"/>
            <a:ext cx="3246120" cy="11704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a:t>RESPONSABLE POR PED Y LEY ORGÁNICA + ESTUDIO</a:t>
            </a:r>
          </a:p>
        </p:txBody>
      </p:sp>
      <p:sp>
        <p:nvSpPr>
          <p:cNvPr id="6" name="Flecha: a la derecha 5">
            <a:extLst>
              <a:ext uri="{FF2B5EF4-FFF2-40B4-BE49-F238E27FC236}">
                <a16:creationId xmlns:a16="http://schemas.microsoft.com/office/drawing/2014/main" id="{A1870264-11C5-A118-949E-BA2989FDCBB2}"/>
              </a:ext>
            </a:extLst>
          </p:cNvPr>
          <p:cNvSpPr/>
          <p:nvPr/>
        </p:nvSpPr>
        <p:spPr>
          <a:xfrm rot="2915629">
            <a:off x="4964275" y="1819656"/>
            <a:ext cx="3246120" cy="11704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a:t>RESPONSABLE E INTERVINIENTES POR PED</a:t>
            </a:r>
          </a:p>
        </p:txBody>
      </p:sp>
      <p:sp>
        <p:nvSpPr>
          <p:cNvPr id="7" name="Flecha: a la derecha 6">
            <a:extLst>
              <a:ext uri="{FF2B5EF4-FFF2-40B4-BE49-F238E27FC236}">
                <a16:creationId xmlns:a16="http://schemas.microsoft.com/office/drawing/2014/main" id="{21C3DE2E-12B0-B475-D963-5D398D4E247D}"/>
              </a:ext>
            </a:extLst>
          </p:cNvPr>
          <p:cNvSpPr/>
          <p:nvPr/>
        </p:nvSpPr>
        <p:spPr>
          <a:xfrm rot="2915629">
            <a:off x="189325" y="993460"/>
            <a:ext cx="3171665" cy="11704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a:t>COMPROMISO</a:t>
            </a:r>
          </a:p>
        </p:txBody>
      </p:sp>
    </p:spTree>
    <p:extLst>
      <p:ext uri="{BB962C8B-B14F-4D97-AF65-F5344CB8AC3E}">
        <p14:creationId xmlns:p14="http://schemas.microsoft.com/office/powerpoint/2010/main" val="2768329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B90DE51-B169-380C-DA5E-E00CE424E82C}"/>
              </a:ext>
            </a:extLst>
          </p:cNvPr>
          <p:cNvSpPr>
            <a:spLocks noGrp="1"/>
          </p:cNvSpPr>
          <p:nvPr>
            <p:ph type="title"/>
          </p:nvPr>
        </p:nvSpPr>
        <p:spPr>
          <a:xfrm>
            <a:off x="3834130" y="2437448"/>
            <a:ext cx="6529070" cy="2163127"/>
          </a:xfrm>
        </p:spPr>
        <p:txBody>
          <a:bodyPr vert="horz" lIns="91440" tIns="45720" rIns="91440" bIns="45720" rtlCol="0" anchor="t">
            <a:noAutofit/>
          </a:bodyPr>
          <a:lstStyle/>
          <a:p>
            <a:pPr marL="358775" indent="-358775"/>
            <a:r>
              <a:rPr lang="es-MX" sz="2400">
                <a:latin typeface="Sofia Pro" panose="020B0000000000000000" pitchFamily="34" charset="0"/>
              </a:rPr>
              <a:t>     1. </a:t>
            </a:r>
            <a:r>
              <a:rPr lang="es-MX" sz="2400"/>
              <a:t>Planeación.</a:t>
            </a:r>
            <a:br>
              <a:rPr lang="es-MX" sz="2400">
                <a:latin typeface="Sofia Pro" panose="020B0000000000000000" pitchFamily="34" charset="0"/>
              </a:rPr>
            </a:br>
            <a:r>
              <a:rPr lang="es-MX" sz="2400">
                <a:latin typeface="Sofia Pro" panose="020B0000000000000000" pitchFamily="34" charset="0"/>
              </a:rPr>
              <a:t>2. </a:t>
            </a:r>
            <a:r>
              <a:rPr lang="es-MX" sz="2400"/>
              <a:t>Gestión para resultados.</a:t>
            </a:r>
            <a:br>
              <a:rPr lang="es-MX" sz="2400"/>
            </a:br>
            <a:r>
              <a:rPr lang="es-MX" sz="2400">
                <a:latin typeface="Sofia Pro" panose="020B0000000000000000" pitchFamily="34" charset="0"/>
              </a:rPr>
              <a:t>3. </a:t>
            </a:r>
            <a:r>
              <a:rPr lang="es-MX" sz="2400"/>
              <a:t>Modelo de planeación estatal.</a:t>
            </a:r>
            <a:br>
              <a:rPr lang="es-MX" sz="2400">
                <a:latin typeface="Sofia Pro" panose="020B0000000000000000" pitchFamily="34" charset="0"/>
              </a:rPr>
            </a:br>
            <a:r>
              <a:rPr lang="es-MX" sz="2400">
                <a:latin typeface="Sofia Pro" panose="020B0000000000000000" pitchFamily="34" charset="0"/>
              </a:rPr>
              <a:t>4. </a:t>
            </a:r>
            <a:r>
              <a:rPr lang="es-MX" sz="2400"/>
              <a:t>Etapas del proceso presupuestario.</a:t>
            </a:r>
            <a:br>
              <a:rPr lang="es-MX" sz="2400">
                <a:latin typeface="Sofia Pro" panose="020B0000000000000000" pitchFamily="34" charset="0"/>
              </a:rPr>
            </a:br>
            <a:r>
              <a:rPr lang="es-MX" sz="2400">
                <a:latin typeface="Sofia Pro" panose="020B0000000000000000" pitchFamily="34" charset="0"/>
              </a:rPr>
              <a:t>5. </a:t>
            </a:r>
            <a:r>
              <a:rPr lang="es-MX" sz="2400"/>
              <a:t>Sistema de evaluación del desempeño.</a:t>
            </a:r>
          </a:p>
        </p:txBody>
      </p:sp>
      <p:sp>
        <p:nvSpPr>
          <p:cNvPr id="5" name="CuadroTexto 4">
            <a:extLst>
              <a:ext uri="{FF2B5EF4-FFF2-40B4-BE49-F238E27FC236}">
                <a16:creationId xmlns:a16="http://schemas.microsoft.com/office/drawing/2014/main" id="{146FD820-4928-E8C8-1782-BCBDB8AF3FF0}"/>
              </a:ext>
            </a:extLst>
          </p:cNvPr>
          <p:cNvSpPr txBox="1"/>
          <p:nvPr/>
        </p:nvSpPr>
        <p:spPr>
          <a:xfrm>
            <a:off x="4219575" y="1558409"/>
            <a:ext cx="1752600" cy="646331"/>
          </a:xfrm>
          <a:prstGeom prst="rect">
            <a:avLst/>
          </a:prstGeom>
          <a:noFill/>
        </p:spPr>
        <p:txBody>
          <a:bodyPr wrap="square">
            <a:spAutoFit/>
          </a:bodyPr>
          <a:lstStyle/>
          <a:p>
            <a:r>
              <a:rPr lang="es-MX" sz="3600">
                <a:solidFill>
                  <a:srgbClr val="BDB091"/>
                </a:solidFill>
                <a:latin typeface="Sofia Pro SemiBold" panose="020B0000000000000000" pitchFamily="34" charset="0"/>
              </a:rPr>
              <a:t>ÍNDICE</a:t>
            </a:r>
          </a:p>
        </p:txBody>
      </p:sp>
      <p:grpSp>
        <p:nvGrpSpPr>
          <p:cNvPr id="6" name="Grupo 5">
            <a:extLst>
              <a:ext uri="{FF2B5EF4-FFF2-40B4-BE49-F238E27FC236}">
                <a16:creationId xmlns:a16="http://schemas.microsoft.com/office/drawing/2014/main" id="{673B40A8-EA58-8816-9CEF-FFED3221A73B}"/>
              </a:ext>
            </a:extLst>
          </p:cNvPr>
          <p:cNvGrpSpPr/>
          <p:nvPr/>
        </p:nvGrpSpPr>
        <p:grpSpPr>
          <a:xfrm>
            <a:off x="420999" y="211355"/>
            <a:ext cx="3153628" cy="452688"/>
            <a:chOff x="420999" y="211355"/>
            <a:chExt cx="3153628" cy="452688"/>
          </a:xfrm>
        </p:grpSpPr>
        <p:pic>
          <p:nvPicPr>
            <p:cNvPr id="7" name="Imagen 6" descr="Texto&#10;&#10;Descripción generada automáticamente con confianza media">
              <a:extLst>
                <a:ext uri="{FF2B5EF4-FFF2-40B4-BE49-F238E27FC236}">
                  <a16:creationId xmlns:a16="http://schemas.microsoft.com/office/drawing/2014/main" id="{589E17F7-C620-11FD-F134-C7D9273B7F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8" name="Imagen 7" descr="Imagen que contiene Interfaz de usuario gráfica&#10;&#10;Descripción generada automáticamente">
              <a:extLst>
                <a:ext uri="{FF2B5EF4-FFF2-40B4-BE49-F238E27FC236}">
                  <a16:creationId xmlns:a16="http://schemas.microsoft.com/office/drawing/2014/main" id="{9CFEFA2D-5278-FAFC-E22C-0F7B777383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9" name="Conector recto 8">
              <a:extLst>
                <a:ext uri="{FF2B5EF4-FFF2-40B4-BE49-F238E27FC236}">
                  <a16:creationId xmlns:a16="http://schemas.microsoft.com/office/drawing/2014/main" id="{4830DF9E-E9B2-7B28-BA8F-DCDDD33E97F4}"/>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5134000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Marcador de contenido 2">
            <a:extLst>
              <a:ext uri="{FF2B5EF4-FFF2-40B4-BE49-F238E27FC236}">
                <a16:creationId xmlns:a16="http://schemas.microsoft.com/office/drawing/2014/main" id="{28F5C8D3-CE92-5B6A-3693-2A21A12EDE8C}"/>
              </a:ext>
            </a:extLst>
          </p:cNvPr>
          <p:cNvGraphicFramePr>
            <a:graphicFrameLocks noGrp="1"/>
          </p:cNvGraphicFramePr>
          <p:nvPr>
            <p:ph idx="1"/>
            <p:extLst>
              <p:ext uri="{D42A27DB-BD31-4B8C-83A1-F6EECF244321}">
                <p14:modId xmlns:p14="http://schemas.microsoft.com/office/powerpoint/2010/main" val="1360468635"/>
              </p:ext>
            </p:extLst>
          </p:nvPr>
        </p:nvGraphicFramePr>
        <p:xfrm>
          <a:off x="838200" y="344774"/>
          <a:ext cx="10515600" cy="58321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12543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1D4045-6AB7-8596-A3F8-D390B10AF43A}"/>
              </a:ext>
            </a:extLst>
          </p:cNvPr>
          <p:cNvSpPr>
            <a:spLocks noGrp="1"/>
          </p:cNvSpPr>
          <p:nvPr>
            <p:ph type="title"/>
          </p:nvPr>
        </p:nvSpPr>
        <p:spPr/>
        <p:txBody>
          <a:bodyPr/>
          <a:lstStyle/>
          <a:p>
            <a:r>
              <a:rPr lang="es-MX"/>
              <a:t>Responsables</a:t>
            </a:r>
          </a:p>
        </p:txBody>
      </p:sp>
      <p:sp>
        <p:nvSpPr>
          <p:cNvPr id="6" name="Marcador de contenido 5">
            <a:extLst>
              <a:ext uri="{FF2B5EF4-FFF2-40B4-BE49-F238E27FC236}">
                <a16:creationId xmlns:a16="http://schemas.microsoft.com/office/drawing/2014/main" id="{06A59575-5319-B3BC-26FB-064B3B8FE0F0}"/>
              </a:ext>
            </a:extLst>
          </p:cNvPr>
          <p:cNvSpPr>
            <a:spLocks noGrp="1"/>
          </p:cNvSpPr>
          <p:nvPr>
            <p:ph idx="1"/>
          </p:nvPr>
        </p:nvSpPr>
        <p:spPr/>
        <p:txBody>
          <a:bodyPr>
            <a:normAutofit fontScale="77500" lnSpcReduction="20000"/>
          </a:bodyPr>
          <a:lstStyle/>
          <a:p>
            <a:r>
              <a:rPr lang="es-MX"/>
              <a:t>Secretaría de Bienestar (SB)</a:t>
            </a:r>
          </a:p>
          <a:p>
            <a:r>
              <a:rPr lang="es-MX"/>
              <a:t>Secretaría de la Función Pública (SFP)</a:t>
            </a:r>
          </a:p>
          <a:p>
            <a:r>
              <a:rPr lang="es-MX"/>
              <a:t>Secretaría de Impulso Agropecuario (SIA)</a:t>
            </a:r>
          </a:p>
          <a:p>
            <a:r>
              <a:rPr lang="es-MX"/>
              <a:t>Secretaría del Trabajo y Competitividad (STC)</a:t>
            </a:r>
          </a:p>
          <a:p>
            <a:r>
              <a:rPr lang="es-MX"/>
              <a:t>Secretaría de Desarrollo Económico (SEDECO)</a:t>
            </a:r>
          </a:p>
          <a:p>
            <a:r>
              <a:rPr lang="es-MX"/>
              <a:t>Instituto Estatal de la Mujer (IEM)</a:t>
            </a:r>
          </a:p>
          <a:p>
            <a:r>
              <a:rPr lang="es-MX"/>
              <a:t>Sistema Estatal para el Desarrollo Integral de la Familia (SEDIF)</a:t>
            </a:r>
          </a:p>
          <a:p>
            <a:r>
              <a:rPr lang="es-MX"/>
              <a:t>Secretaría de Turismo (SECTURE)</a:t>
            </a:r>
          </a:p>
          <a:p>
            <a:r>
              <a:rPr lang="es-MX"/>
              <a:t>Secretaría de Cultura (SC)</a:t>
            </a:r>
          </a:p>
          <a:p>
            <a:r>
              <a:rPr lang="es-MX"/>
              <a:t>Secretaría de Medio Ambiente (SMA)</a:t>
            </a:r>
          </a:p>
          <a:p>
            <a:r>
              <a:rPr lang="es-MX"/>
              <a:t>Coordinación de Comunicación (CCOM)</a:t>
            </a:r>
          </a:p>
          <a:p>
            <a:r>
              <a:rPr lang="es-MX"/>
              <a:t>Secretaría de Seguridad Ciudadana (SSC)</a:t>
            </a:r>
          </a:p>
        </p:txBody>
      </p:sp>
    </p:spTree>
    <p:extLst>
      <p:ext uri="{BB962C8B-B14F-4D97-AF65-F5344CB8AC3E}">
        <p14:creationId xmlns:p14="http://schemas.microsoft.com/office/powerpoint/2010/main" val="37185564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1D4045-6AB7-8596-A3F8-D390B10AF43A}"/>
              </a:ext>
            </a:extLst>
          </p:cNvPr>
          <p:cNvSpPr>
            <a:spLocks noGrp="1"/>
          </p:cNvSpPr>
          <p:nvPr>
            <p:ph type="title"/>
          </p:nvPr>
        </p:nvSpPr>
        <p:spPr/>
        <p:txBody>
          <a:bodyPr/>
          <a:lstStyle/>
          <a:p>
            <a:r>
              <a:rPr lang="es-MX"/>
              <a:t>Responsables</a:t>
            </a:r>
          </a:p>
        </p:txBody>
      </p:sp>
      <p:sp>
        <p:nvSpPr>
          <p:cNvPr id="6" name="Marcador de contenido 5">
            <a:extLst>
              <a:ext uri="{FF2B5EF4-FFF2-40B4-BE49-F238E27FC236}">
                <a16:creationId xmlns:a16="http://schemas.microsoft.com/office/drawing/2014/main" id="{06A59575-5319-B3BC-26FB-064B3B8FE0F0}"/>
              </a:ext>
            </a:extLst>
          </p:cNvPr>
          <p:cNvSpPr>
            <a:spLocks noGrp="1"/>
          </p:cNvSpPr>
          <p:nvPr>
            <p:ph idx="1"/>
          </p:nvPr>
        </p:nvSpPr>
        <p:spPr/>
        <p:txBody>
          <a:bodyPr>
            <a:normAutofit fontScale="77500" lnSpcReduction="20000"/>
          </a:bodyPr>
          <a:lstStyle/>
          <a:p>
            <a:endParaRPr lang="es-MX"/>
          </a:p>
          <a:p>
            <a:r>
              <a:rPr lang="es-MX"/>
              <a:t>Comisión Ejecutiva del Sistema Estatal de Seguridad Pública (CESESP)</a:t>
            </a:r>
          </a:p>
          <a:p>
            <a:r>
              <a:rPr lang="es-MX"/>
              <a:t>Secretaría de Gobierno (SEGOB)</a:t>
            </a:r>
          </a:p>
          <a:p>
            <a:r>
              <a:rPr lang="es-MX"/>
              <a:t>Secretaría de Ordenamiento Territorial y Vivienda (SOTyV)</a:t>
            </a:r>
          </a:p>
          <a:p>
            <a:r>
              <a:rPr lang="es-MX"/>
              <a:t>Secretaría de Salud / O.P.D</a:t>
            </a:r>
          </a:p>
          <a:p>
            <a:r>
              <a:rPr lang="es-MX"/>
              <a:t>Coordinación General de Planeación e Inversión (CGPI)</a:t>
            </a:r>
          </a:p>
          <a:p>
            <a:r>
              <a:rPr lang="es-MX"/>
              <a:t>Oficialía Mayor de Gobierno (OMG)</a:t>
            </a:r>
          </a:p>
          <a:p>
            <a:r>
              <a:rPr lang="es-MX"/>
              <a:t>Procuraduría General de Justicia del Estado de Tlaxcala (PGJE)</a:t>
            </a:r>
          </a:p>
          <a:p>
            <a:r>
              <a:rPr lang="es-MX"/>
              <a:t>Comisión Estatal del Agua y Saneamiento (CEAS) antes CSITARET</a:t>
            </a:r>
          </a:p>
          <a:p>
            <a:r>
              <a:rPr lang="es-MX"/>
              <a:t>Instituto del Deporte de Tlaxcala (IDET)</a:t>
            </a:r>
          </a:p>
          <a:p>
            <a:r>
              <a:rPr lang="es-MX"/>
              <a:t>Secretaría de Educación Pública de Tlaxcala y Unidad de Servicios Educativos (SEPE-USET)</a:t>
            </a:r>
          </a:p>
        </p:txBody>
      </p:sp>
    </p:spTree>
    <p:extLst>
      <p:ext uri="{BB962C8B-B14F-4D97-AF65-F5344CB8AC3E}">
        <p14:creationId xmlns:p14="http://schemas.microsoft.com/office/powerpoint/2010/main" val="12057746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1D4045-6AB7-8596-A3F8-D390B10AF43A}"/>
              </a:ext>
            </a:extLst>
          </p:cNvPr>
          <p:cNvSpPr>
            <a:spLocks noGrp="1"/>
          </p:cNvSpPr>
          <p:nvPr>
            <p:ph type="title"/>
          </p:nvPr>
        </p:nvSpPr>
        <p:spPr/>
        <p:txBody>
          <a:bodyPr/>
          <a:lstStyle/>
          <a:p>
            <a:r>
              <a:rPr lang="es-MX"/>
              <a:t>Responsables</a:t>
            </a:r>
          </a:p>
        </p:txBody>
      </p:sp>
      <p:sp>
        <p:nvSpPr>
          <p:cNvPr id="6" name="Marcador de contenido 5">
            <a:extLst>
              <a:ext uri="{FF2B5EF4-FFF2-40B4-BE49-F238E27FC236}">
                <a16:creationId xmlns:a16="http://schemas.microsoft.com/office/drawing/2014/main" id="{06A59575-5319-B3BC-26FB-064B3B8FE0F0}"/>
              </a:ext>
            </a:extLst>
          </p:cNvPr>
          <p:cNvSpPr>
            <a:spLocks noGrp="1"/>
          </p:cNvSpPr>
          <p:nvPr>
            <p:ph idx="1"/>
          </p:nvPr>
        </p:nvSpPr>
        <p:spPr/>
        <p:txBody>
          <a:bodyPr>
            <a:normAutofit fontScale="85000" lnSpcReduction="20000"/>
          </a:bodyPr>
          <a:lstStyle/>
          <a:p>
            <a:r>
              <a:rPr lang="es-MX"/>
              <a:t>Instituto Tlaxcalteca de la Juventud (ITJ)</a:t>
            </a:r>
          </a:p>
          <a:p>
            <a:r>
              <a:rPr lang="es-MX"/>
              <a:t>Secretaría de Infraestructura (SI)</a:t>
            </a:r>
          </a:p>
          <a:p>
            <a:r>
              <a:rPr lang="es-MX"/>
              <a:t>Universidad Politécnica de Tlaxcala Región Poniente (UPTRP)</a:t>
            </a:r>
          </a:p>
          <a:p>
            <a:r>
              <a:rPr lang="es-MX"/>
              <a:t>Universidad Politécnica de Tlaxcala (UPT)</a:t>
            </a:r>
          </a:p>
          <a:p>
            <a:r>
              <a:rPr lang="es-MX"/>
              <a:t>Instituto Tecnológico Superior de Tlaxco (ITST)</a:t>
            </a:r>
          </a:p>
          <a:p>
            <a:r>
              <a:rPr lang="es-MX"/>
              <a:t>El Colegio de Tlaxcala A.C. (COLTLAX)</a:t>
            </a:r>
          </a:p>
          <a:p>
            <a:r>
              <a:rPr lang="es-MX"/>
              <a:t>Secretaría del Trabajo y Competitividad (STyC)</a:t>
            </a:r>
          </a:p>
          <a:p>
            <a:r>
              <a:rPr lang="es-MX"/>
              <a:t>Colegio de Estudios Científicos y Tecnológicos del Estado de Tlaxcala (CECYTE)</a:t>
            </a:r>
          </a:p>
          <a:p>
            <a:r>
              <a:rPr lang="es-MX"/>
              <a:t>Colegio de Bachilleres del Estado de Tlaxcala (COBAT)</a:t>
            </a:r>
          </a:p>
          <a:p>
            <a:r>
              <a:rPr lang="es-MX"/>
              <a:t>Secretaría de Movilidad y Transporte del Estado de Tlaxcala (SMyT)</a:t>
            </a:r>
          </a:p>
        </p:txBody>
      </p:sp>
    </p:spTree>
    <p:extLst>
      <p:ext uri="{BB962C8B-B14F-4D97-AF65-F5344CB8AC3E}">
        <p14:creationId xmlns:p14="http://schemas.microsoft.com/office/powerpoint/2010/main" val="33901146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1D4045-6AB7-8596-A3F8-D390B10AF43A}"/>
              </a:ext>
            </a:extLst>
          </p:cNvPr>
          <p:cNvSpPr>
            <a:spLocks noGrp="1"/>
          </p:cNvSpPr>
          <p:nvPr>
            <p:ph type="title"/>
          </p:nvPr>
        </p:nvSpPr>
        <p:spPr/>
        <p:txBody>
          <a:bodyPr/>
          <a:lstStyle/>
          <a:p>
            <a:r>
              <a:rPr lang="es-MX"/>
              <a:t>Responsables</a:t>
            </a:r>
          </a:p>
        </p:txBody>
      </p:sp>
      <p:sp>
        <p:nvSpPr>
          <p:cNvPr id="6" name="Marcador de contenido 5">
            <a:extLst>
              <a:ext uri="{FF2B5EF4-FFF2-40B4-BE49-F238E27FC236}">
                <a16:creationId xmlns:a16="http://schemas.microsoft.com/office/drawing/2014/main" id="{06A59575-5319-B3BC-26FB-064B3B8FE0F0}"/>
              </a:ext>
            </a:extLst>
          </p:cNvPr>
          <p:cNvSpPr>
            <a:spLocks noGrp="1"/>
          </p:cNvSpPr>
          <p:nvPr>
            <p:ph idx="1"/>
          </p:nvPr>
        </p:nvSpPr>
        <p:spPr/>
        <p:txBody>
          <a:bodyPr>
            <a:normAutofit fontScale="77500" lnSpcReduction="20000"/>
          </a:bodyPr>
          <a:lstStyle/>
          <a:p>
            <a:endParaRPr lang="es-MX"/>
          </a:p>
          <a:p>
            <a:r>
              <a:rPr lang="es-MX"/>
              <a:t>Comisión Ejecutiva del Sistema Estatal de Seguridad Pública (CESESP)</a:t>
            </a:r>
          </a:p>
          <a:p>
            <a:r>
              <a:rPr lang="es-MX"/>
              <a:t>Secretaría de Gobierno (SEGOB)</a:t>
            </a:r>
          </a:p>
          <a:p>
            <a:r>
              <a:rPr lang="es-MX"/>
              <a:t>Secretaría de Ordenamiento Territorial y Vivienda (SOTyV)</a:t>
            </a:r>
          </a:p>
          <a:p>
            <a:r>
              <a:rPr lang="es-MX"/>
              <a:t>Secretaría de Salud / O.P.D</a:t>
            </a:r>
          </a:p>
          <a:p>
            <a:r>
              <a:rPr lang="es-MX"/>
              <a:t>Coordinación General de Planeación e Inversión (CGPI)</a:t>
            </a:r>
          </a:p>
          <a:p>
            <a:r>
              <a:rPr lang="es-MX"/>
              <a:t>Oficialía Mayor de Gobierno (OMG)</a:t>
            </a:r>
          </a:p>
          <a:p>
            <a:r>
              <a:rPr lang="es-MX"/>
              <a:t>Procuraduría General de Justicia del Estado de Tlaxcala (PGJE)</a:t>
            </a:r>
          </a:p>
          <a:p>
            <a:r>
              <a:rPr lang="es-MX"/>
              <a:t>Comisión Estatal del Agua y Saneamiento (CEAS) antes CSITARET</a:t>
            </a:r>
          </a:p>
          <a:p>
            <a:r>
              <a:rPr lang="es-MX"/>
              <a:t>Instituto del Deporte de Tlaxcala (IDET)</a:t>
            </a:r>
          </a:p>
          <a:p>
            <a:r>
              <a:rPr lang="es-MX"/>
              <a:t>Secretaría de Educación Pública de Tlaxcala y Unidad de Servicios Educativos (SEPE-USET)</a:t>
            </a:r>
          </a:p>
        </p:txBody>
      </p:sp>
    </p:spTree>
    <p:extLst>
      <p:ext uri="{BB962C8B-B14F-4D97-AF65-F5344CB8AC3E}">
        <p14:creationId xmlns:p14="http://schemas.microsoft.com/office/powerpoint/2010/main" val="31007843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BBD429-4392-4699-770B-A13DD2E43611}"/>
              </a:ext>
            </a:extLst>
          </p:cNvPr>
          <p:cNvSpPr>
            <a:spLocks noGrp="1"/>
          </p:cNvSpPr>
          <p:nvPr>
            <p:ph type="title"/>
          </p:nvPr>
        </p:nvSpPr>
        <p:spPr/>
        <p:txBody>
          <a:bodyPr/>
          <a:lstStyle/>
          <a:p>
            <a:pPr algn="ctr"/>
            <a:r>
              <a:rPr lang="es-MX"/>
              <a:t>Matriz 4X4</a:t>
            </a:r>
          </a:p>
        </p:txBody>
      </p:sp>
      <p:pic>
        <p:nvPicPr>
          <p:cNvPr id="5" name="Marcador de contenido 4">
            <a:extLst>
              <a:ext uri="{FF2B5EF4-FFF2-40B4-BE49-F238E27FC236}">
                <a16:creationId xmlns:a16="http://schemas.microsoft.com/office/drawing/2014/main" id="{6F9C3DFA-F394-DD9D-6BE2-C21F525E1383}"/>
              </a:ext>
            </a:extLst>
          </p:cNvPr>
          <p:cNvPicPr>
            <a:picLocks noGrp="1" noChangeAspect="1"/>
          </p:cNvPicPr>
          <p:nvPr>
            <p:ph idx="1"/>
          </p:nvPr>
        </p:nvPicPr>
        <p:blipFill>
          <a:blip r:embed="rId2"/>
          <a:stretch>
            <a:fillRect/>
          </a:stretch>
        </p:blipFill>
        <p:spPr>
          <a:xfrm>
            <a:off x="2503263" y="1825625"/>
            <a:ext cx="7185473" cy="4351338"/>
          </a:xfrm>
        </p:spPr>
      </p:pic>
    </p:spTree>
    <p:extLst>
      <p:ext uri="{BB962C8B-B14F-4D97-AF65-F5344CB8AC3E}">
        <p14:creationId xmlns:p14="http://schemas.microsoft.com/office/powerpoint/2010/main" val="29071718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7CF7BC-0AFE-3854-B2EA-1EA03490E98B}"/>
              </a:ext>
            </a:extLst>
          </p:cNvPr>
          <p:cNvSpPr>
            <a:spLocks noGrp="1"/>
          </p:cNvSpPr>
          <p:nvPr>
            <p:ph type="title"/>
          </p:nvPr>
        </p:nvSpPr>
        <p:spPr/>
        <p:txBody>
          <a:bodyPr/>
          <a:lstStyle/>
          <a:p>
            <a:pPr algn="ctr"/>
            <a:r>
              <a:rPr lang="es-MX"/>
              <a:t>Elementos de la matriz 4X4</a:t>
            </a:r>
          </a:p>
        </p:txBody>
      </p:sp>
      <p:pic>
        <p:nvPicPr>
          <p:cNvPr id="5" name="Marcador de contenido 4">
            <a:extLst>
              <a:ext uri="{FF2B5EF4-FFF2-40B4-BE49-F238E27FC236}">
                <a16:creationId xmlns:a16="http://schemas.microsoft.com/office/drawing/2014/main" id="{A53F7E11-6F82-C7D7-0D2A-C1B2FD35C57A}"/>
              </a:ext>
            </a:extLst>
          </p:cNvPr>
          <p:cNvPicPr>
            <a:picLocks noGrp="1" noChangeAspect="1"/>
          </p:cNvPicPr>
          <p:nvPr>
            <p:ph idx="1"/>
          </p:nvPr>
        </p:nvPicPr>
        <p:blipFill>
          <a:blip r:embed="rId2"/>
          <a:stretch>
            <a:fillRect/>
          </a:stretch>
        </p:blipFill>
        <p:spPr>
          <a:xfrm>
            <a:off x="2308606" y="1825625"/>
            <a:ext cx="7574788" cy="4351338"/>
          </a:xfrm>
        </p:spPr>
      </p:pic>
    </p:spTree>
    <p:extLst>
      <p:ext uri="{BB962C8B-B14F-4D97-AF65-F5344CB8AC3E}">
        <p14:creationId xmlns:p14="http://schemas.microsoft.com/office/powerpoint/2010/main" val="7492113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7CF7BC-0AFE-3854-B2EA-1EA03490E98B}"/>
              </a:ext>
            </a:extLst>
          </p:cNvPr>
          <p:cNvSpPr>
            <a:spLocks noGrp="1"/>
          </p:cNvSpPr>
          <p:nvPr>
            <p:ph type="title"/>
          </p:nvPr>
        </p:nvSpPr>
        <p:spPr/>
        <p:txBody>
          <a:bodyPr/>
          <a:lstStyle/>
          <a:p>
            <a:pPr algn="ctr"/>
            <a:r>
              <a:rPr lang="es-MX"/>
              <a:t>Elementos de la matriz 4X4</a:t>
            </a:r>
          </a:p>
        </p:txBody>
      </p:sp>
      <p:pic>
        <p:nvPicPr>
          <p:cNvPr id="9" name="Marcador de contenido 8">
            <a:extLst>
              <a:ext uri="{FF2B5EF4-FFF2-40B4-BE49-F238E27FC236}">
                <a16:creationId xmlns:a16="http://schemas.microsoft.com/office/drawing/2014/main" id="{F81E2B37-F460-DFB1-C50B-894F9770A279}"/>
              </a:ext>
            </a:extLst>
          </p:cNvPr>
          <p:cNvPicPr>
            <a:picLocks noGrp="1" noChangeAspect="1"/>
          </p:cNvPicPr>
          <p:nvPr>
            <p:ph idx="1"/>
          </p:nvPr>
        </p:nvPicPr>
        <p:blipFill>
          <a:blip r:embed="rId2"/>
          <a:stretch>
            <a:fillRect/>
          </a:stretch>
        </p:blipFill>
        <p:spPr>
          <a:xfrm>
            <a:off x="1250369" y="1825625"/>
            <a:ext cx="9691262" cy="4351338"/>
          </a:xfrm>
        </p:spPr>
      </p:pic>
    </p:spTree>
    <p:extLst>
      <p:ext uri="{BB962C8B-B14F-4D97-AF65-F5344CB8AC3E}">
        <p14:creationId xmlns:p14="http://schemas.microsoft.com/office/powerpoint/2010/main" val="34550491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F5B515ED-7CCE-E273-4487-C904422B4095}"/>
              </a:ext>
            </a:extLst>
          </p:cNvPr>
          <p:cNvPicPr>
            <a:picLocks noChangeAspect="1"/>
          </p:cNvPicPr>
          <p:nvPr/>
        </p:nvPicPr>
        <p:blipFill>
          <a:blip r:embed="rId2"/>
          <a:stretch>
            <a:fillRect/>
          </a:stretch>
        </p:blipFill>
        <p:spPr>
          <a:xfrm>
            <a:off x="2968052" y="0"/>
            <a:ext cx="5535879" cy="6221438"/>
          </a:xfrm>
          <a:prstGeom prst="rect">
            <a:avLst/>
          </a:prstGeom>
        </p:spPr>
      </p:pic>
    </p:spTree>
    <p:extLst>
      <p:ext uri="{BB962C8B-B14F-4D97-AF65-F5344CB8AC3E}">
        <p14:creationId xmlns:p14="http://schemas.microsoft.com/office/powerpoint/2010/main" val="18935058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DFAFA-B4FE-135E-D72C-1EE58D77AF08}"/>
              </a:ext>
            </a:extLst>
          </p:cNvPr>
          <p:cNvSpPr>
            <a:spLocks noGrp="1"/>
          </p:cNvSpPr>
          <p:nvPr>
            <p:ph type="title"/>
          </p:nvPr>
        </p:nvSpPr>
        <p:spPr/>
        <p:txBody>
          <a:bodyPr/>
          <a:lstStyle/>
          <a:p>
            <a:endParaRPr lang="es-MX"/>
          </a:p>
        </p:txBody>
      </p:sp>
      <p:sp>
        <p:nvSpPr>
          <p:cNvPr id="3" name="Marcador de contenido 2">
            <a:extLst>
              <a:ext uri="{FF2B5EF4-FFF2-40B4-BE49-F238E27FC236}">
                <a16:creationId xmlns:a16="http://schemas.microsoft.com/office/drawing/2014/main" id="{7856BA5B-4275-5CE2-A952-FED327119CFC}"/>
              </a:ext>
            </a:extLst>
          </p:cNvPr>
          <p:cNvSpPr>
            <a:spLocks noGrp="1"/>
          </p:cNvSpPr>
          <p:nvPr>
            <p:ph idx="1"/>
          </p:nvPr>
        </p:nvSpPr>
        <p:spPr/>
        <p:txBody>
          <a:bodyPr/>
          <a:lstStyle/>
          <a:p>
            <a:endParaRPr lang="es-MX"/>
          </a:p>
        </p:txBody>
      </p:sp>
      <p:pic>
        <p:nvPicPr>
          <p:cNvPr id="5" name="Imagen 4">
            <a:extLst>
              <a:ext uri="{FF2B5EF4-FFF2-40B4-BE49-F238E27FC236}">
                <a16:creationId xmlns:a16="http://schemas.microsoft.com/office/drawing/2014/main" id="{F9394E2E-46F9-6C4E-2B04-AAE867DAB2A1}"/>
              </a:ext>
            </a:extLst>
          </p:cNvPr>
          <p:cNvPicPr>
            <a:picLocks noChangeAspect="1"/>
          </p:cNvPicPr>
          <p:nvPr/>
        </p:nvPicPr>
        <p:blipFill>
          <a:blip r:embed="rId2"/>
          <a:stretch>
            <a:fillRect/>
          </a:stretch>
        </p:blipFill>
        <p:spPr>
          <a:xfrm>
            <a:off x="158212" y="681037"/>
            <a:ext cx="11875575" cy="5246557"/>
          </a:xfrm>
          <a:prstGeom prst="rect">
            <a:avLst/>
          </a:prstGeom>
        </p:spPr>
      </p:pic>
    </p:spTree>
    <p:extLst>
      <p:ext uri="{BB962C8B-B14F-4D97-AF65-F5344CB8AC3E}">
        <p14:creationId xmlns:p14="http://schemas.microsoft.com/office/powerpoint/2010/main" val="2124918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ABA571C-1082-84FF-4003-BB39AA3BEC31}"/>
              </a:ext>
            </a:extLst>
          </p:cNvPr>
          <p:cNvSpPr txBox="1"/>
          <p:nvPr/>
        </p:nvSpPr>
        <p:spPr>
          <a:xfrm>
            <a:off x="1059180" y="2020570"/>
            <a:ext cx="10073640" cy="3477875"/>
          </a:xfrm>
          <a:prstGeom prst="rect">
            <a:avLst/>
          </a:prstGeom>
          <a:noFill/>
        </p:spPr>
        <p:txBody>
          <a:bodyPr wrap="square" lIns="91440" tIns="45720" rIns="91440" bIns="45720" rtlCol="0" anchor="t">
            <a:spAutoFit/>
          </a:bodyPr>
          <a:lstStyle/>
          <a:p>
            <a:pPr marL="342900" indent="-342900" algn="just">
              <a:buClr>
                <a:schemeClr val="tx1"/>
              </a:buClr>
              <a:buFont typeface="Arial" panose="020B0604020202020204" pitchFamily="34" charset="0"/>
              <a:buChar char="•"/>
            </a:pPr>
            <a:r>
              <a:rPr lang="es-ES" sz="2000"/>
              <a:t>Es </a:t>
            </a:r>
            <a:r>
              <a:rPr lang="es-ES" sz="2000" b="1">
                <a:latin typeface="Sofia Pro SemiBold" panose="020B0000000000000000" pitchFamily="34" charset="0"/>
              </a:rPr>
              <a:t>acto político </a:t>
            </a:r>
            <a:r>
              <a:rPr lang="es-ES" sz="2000"/>
              <a:t>orientado a la construcción de ideas, de liderazgos y de reflexión para el aprendizaje y el conocimiento.</a:t>
            </a:r>
          </a:p>
          <a:p>
            <a:pPr marL="342900" indent="-342900" algn="just">
              <a:buClr>
                <a:schemeClr val="tx1"/>
              </a:buClr>
              <a:buFont typeface="Arial" panose="020B0604020202020204" pitchFamily="34" charset="0"/>
              <a:buChar char="•"/>
            </a:pPr>
            <a:endParaRPr lang="es-ES" sz="2000"/>
          </a:p>
          <a:p>
            <a:pPr marL="342900" indent="-342900" algn="just">
              <a:buClr>
                <a:schemeClr val="tx1"/>
              </a:buClr>
              <a:buFont typeface="Arial" panose="020B0604020202020204" pitchFamily="34" charset="0"/>
              <a:buChar char="•"/>
            </a:pPr>
            <a:r>
              <a:rPr lang="es-ES" sz="2000"/>
              <a:t>Es una </a:t>
            </a:r>
            <a:r>
              <a:rPr lang="es-ES" sz="2000" b="1">
                <a:latin typeface="Sofia Pro SemiBold" panose="020B0000000000000000" pitchFamily="34" charset="0"/>
              </a:rPr>
              <a:t>teoría y una disciplina con capacidad creadora </a:t>
            </a:r>
            <a:r>
              <a:rPr lang="es-ES" sz="2000"/>
              <a:t>de sentido de pertenencia y de futuro, a través de la construcción de imágenes amplias y legítimas y de discursos y narrativas que ponen el acento no solo en lo inmediato y urgente, sino en lo trascendente y estructural.</a:t>
            </a:r>
          </a:p>
          <a:p>
            <a:pPr marL="342900" indent="-342900" algn="just">
              <a:buClr>
                <a:schemeClr val="tx1"/>
              </a:buClr>
              <a:buFont typeface="Arial" panose="020B0604020202020204" pitchFamily="34" charset="0"/>
              <a:buChar char="•"/>
            </a:pPr>
            <a:endParaRPr lang="es-ES" sz="2000"/>
          </a:p>
          <a:p>
            <a:pPr marL="342900" indent="-342900" algn="just">
              <a:buClr>
                <a:schemeClr val="tx1"/>
              </a:buClr>
              <a:buFont typeface="Arial" panose="020B0604020202020204" pitchFamily="34" charset="0"/>
              <a:buChar char="•"/>
            </a:pPr>
            <a:r>
              <a:rPr lang="es-ES" sz="2000"/>
              <a:t>Es un movimiento para la </a:t>
            </a:r>
            <a:r>
              <a:rPr lang="es-ES" sz="2000" b="1">
                <a:latin typeface="Sofia Pro SemiBold" panose="020B0000000000000000" pitchFamily="34" charset="0"/>
              </a:rPr>
              <a:t>gobernanza multiescalar, intersectorial y </a:t>
            </a:r>
            <a:r>
              <a:rPr lang="es-ES" sz="2000" b="1" err="1">
                <a:latin typeface="Sofia Pro SemiBold" panose="020B0000000000000000" pitchFamily="34" charset="0"/>
              </a:rPr>
              <a:t>pluritemporal</a:t>
            </a:r>
            <a:r>
              <a:rPr lang="es-ES" sz="2000" b="1">
                <a:latin typeface="Sofia Pro SemiBold" panose="020B0000000000000000" pitchFamily="34" charset="0"/>
              </a:rPr>
              <a:t> </a:t>
            </a:r>
            <a:r>
              <a:rPr lang="es-ES" sz="2000"/>
              <a:t>del desarrollo, a fin de concretar los acuerdos y responder a los desafíos de gobernabilidad. </a:t>
            </a:r>
          </a:p>
        </p:txBody>
      </p:sp>
      <p:sp>
        <p:nvSpPr>
          <p:cNvPr id="9" name="CuadroTexto 8">
            <a:extLst>
              <a:ext uri="{FF2B5EF4-FFF2-40B4-BE49-F238E27FC236}">
                <a16:creationId xmlns:a16="http://schemas.microsoft.com/office/drawing/2014/main" id="{8814690F-B9B0-9890-3B69-904346D0F034}"/>
              </a:ext>
            </a:extLst>
          </p:cNvPr>
          <p:cNvSpPr txBox="1"/>
          <p:nvPr/>
        </p:nvSpPr>
        <p:spPr>
          <a:xfrm>
            <a:off x="4214177" y="1028700"/>
            <a:ext cx="3397885" cy="646331"/>
          </a:xfrm>
          <a:prstGeom prst="rect">
            <a:avLst/>
          </a:prstGeom>
          <a:noFill/>
        </p:spPr>
        <p:txBody>
          <a:bodyPr wrap="square" lIns="91440" tIns="45720" rIns="91440" bIns="45720" rtlCol="0" anchor="t">
            <a:spAutoFit/>
          </a:bodyPr>
          <a:lstStyle/>
          <a:p>
            <a:r>
              <a:rPr lang="es-MX" sz="3600" b="1">
                <a:solidFill>
                  <a:srgbClr val="BDB091"/>
                </a:solidFill>
                <a:latin typeface="Sofia Pro SemiBold" panose="020B0000000000000000" pitchFamily="34" charset="0"/>
              </a:rPr>
              <a:t>1. PLANEACIÓN</a:t>
            </a:r>
          </a:p>
        </p:txBody>
      </p:sp>
      <p:sp>
        <p:nvSpPr>
          <p:cNvPr id="2" name="Marcador de número de diapositiva 1">
            <a:extLst>
              <a:ext uri="{FF2B5EF4-FFF2-40B4-BE49-F238E27FC236}">
                <a16:creationId xmlns:a16="http://schemas.microsoft.com/office/drawing/2014/main" id="{538B2E8A-16AD-5847-125C-160A673C1466}"/>
              </a:ext>
            </a:extLst>
          </p:cNvPr>
          <p:cNvSpPr>
            <a:spLocks noGrp="1"/>
          </p:cNvSpPr>
          <p:nvPr>
            <p:ph type="sldNum" sz="quarter" idx="12"/>
          </p:nvPr>
        </p:nvSpPr>
        <p:spPr/>
        <p:txBody>
          <a:bodyPr/>
          <a:lstStyle/>
          <a:p>
            <a:fld id="{7392B03A-C716-4556-9FA8-258E399C1E3C}" type="slidenum">
              <a:rPr lang="es-MX" smtClean="0"/>
              <a:t>7</a:t>
            </a:fld>
            <a:endParaRPr lang="es-MX"/>
          </a:p>
        </p:txBody>
      </p:sp>
      <p:grpSp>
        <p:nvGrpSpPr>
          <p:cNvPr id="3" name="Grupo 2">
            <a:extLst>
              <a:ext uri="{FF2B5EF4-FFF2-40B4-BE49-F238E27FC236}">
                <a16:creationId xmlns:a16="http://schemas.microsoft.com/office/drawing/2014/main" id="{805DD1E1-0953-7585-2056-77B685C21105}"/>
              </a:ext>
            </a:extLst>
          </p:cNvPr>
          <p:cNvGrpSpPr/>
          <p:nvPr/>
        </p:nvGrpSpPr>
        <p:grpSpPr>
          <a:xfrm>
            <a:off x="420999" y="211355"/>
            <a:ext cx="3153628" cy="452688"/>
            <a:chOff x="420999" y="211355"/>
            <a:chExt cx="3153628" cy="452688"/>
          </a:xfrm>
        </p:grpSpPr>
        <p:pic>
          <p:nvPicPr>
            <p:cNvPr id="4" name="Imagen 3" descr="Texto&#10;&#10;Descripción generada automáticamente con confianza media">
              <a:extLst>
                <a:ext uri="{FF2B5EF4-FFF2-40B4-BE49-F238E27FC236}">
                  <a16:creationId xmlns:a16="http://schemas.microsoft.com/office/drawing/2014/main" id="{8FB8D6C4-7C50-4C89-BE7A-16539EF46E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5" name="Imagen 4" descr="Imagen que contiene Interfaz de usuario gráfica&#10;&#10;Descripción generada automáticamente">
              <a:extLst>
                <a:ext uri="{FF2B5EF4-FFF2-40B4-BE49-F238E27FC236}">
                  <a16:creationId xmlns:a16="http://schemas.microsoft.com/office/drawing/2014/main" id="{C9DDD545-2A0A-3523-94F0-EA905D03FD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7" name="Conector recto 6">
              <a:extLst>
                <a:ext uri="{FF2B5EF4-FFF2-40B4-BE49-F238E27FC236}">
                  <a16:creationId xmlns:a16="http://schemas.microsoft.com/office/drawing/2014/main" id="{7212F94C-A0D4-8C01-F7C8-DF6D5823955C}"/>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9107308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43AABE7-891B-34D2-4C7E-6967ADCF2E42}"/>
              </a:ext>
            </a:extLst>
          </p:cNvPr>
          <p:cNvSpPr txBox="1"/>
          <p:nvPr/>
        </p:nvSpPr>
        <p:spPr>
          <a:xfrm>
            <a:off x="985420" y="1669002"/>
            <a:ext cx="9978501" cy="5232202"/>
          </a:xfrm>
          <a:prstGeom prst="rect">
            <a:avLst/>
          </a:prstGeom>
          <a:noFill/>
        </p:spPr>
        <p:txBody>
          <a:bodyPr wrap="square" lIns="91440" tIns="45720" rIns="91440" bIns="45720" rtlCol="0" anchor="t">
            <a:spAutoFit/>
          </a:bodyPr>
          <a:lstStyle/>
          <a:p>
            <a:pPr lvl="0" algn="just"/>
            <a:r>
              <a:rPr lang="es-MX" kern="100">
                <a:latin typeface="Arial"/>
                <a:ea typeface="Calibri" panose="020F0502020204030204" pitchFamily="34" charset="0"/>
                <a:cs typeface="Arial"/>
              </a:rPr>
              <a:t>Las MAC</a:t>
            </a:r>
            <a:r>
              <a:rPr lang="es-MX" sz="1800" kern="100">
                <a:effectLst/>
                <a:latin typeface="Arial"/>
                <a:ea typeface="Calibri" panose="020F0502020204030204" pitchFamily="34" charset="0"/>
                <a:cs typeface="Arial"/>
              </a:rPr>
              <a:t> </a:t>
            </a:r>
            <a:r>
              <a:rPr lang="es-MX" sz="2000" b="1" kern="100">
                <a:solidFill>
                  <a:srgbClr val="BC1E78"/>
                </a:solidFill>
                <a:effectLst/>
                <a:latin typeface="Arial"/>
                <a:ea typeface="Calibri" panose="020F0502020204030204" pitchFamily="34" charset="0"/>
                <a:cs typeface="Arial"/>
              </a:rPr>
              <a:t>utilizarán los mismos formatos</a:t>
            </a:r>
            <a:r>
              <a:rPr lang="es-MX" sz="1800" b="1" kern="100">
                <a:solidFill>
                  <a:srgbClr val="7030A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que han servido </a:t>
            </a:r>
            <a:r>
              <a:rPr lang="es-MX" sz="2000" b="1" kern="100">
                <a:solidFill>
                  <a:srgbClr val="BC1E78"/>
                </a:solidFill>
                <a:effectLst/>
                <a:latin typeface="Arial"/>
                <a:ea typeface="Calibri" panose="020F0502020204030204" pitchFamily="34" charset="0"/>
                <a:cs typeface="Arial"/>
              </a:rPr>
              <a:t>de base para integrar los programas y presupuestos.</a:t>
            </a:r>
            <a:r>
              <a:rPr lang="es-MX" sz="1800" b="1" kern="100">
                <a:solidFill>
                  <a:srgbClr val="7030A0"/>
                </a:solidFill>
                <a:effectLst/>
                <a:latin typeface="Arial"/>
                <a:ea typeface="Calibri" panose="020F0502020204030204" pitchFamily="34" charset="0"/>
                <a:cs typeface="Arial"/>
              </a:rPr>
              <a:t> </a:t>
            </a:r>
            <a:r>
              <a:rPr lang="es-MX" kern="100">
                <a:latin typeface="Arial"/>
                <a:ea typeface="Calibri" panose="020F0502020204030204" pitchFamily="34" charset="0"/>
                <a:cs typeface="Arial"/>
              </a:rPr>
              <a:t>Sin embargo</a:t>
            </a:r>
            <a:r>
              <a:rPr lang="es-MX" sz="1800" kern="100">
                <a:effectLst/>
                <a:latin typeface="Arial"/>
                <a:ea typeface="Calibri" panose="020F0502020204030204" pitchFamily="34" charset="0"/>
                <a:cs typeface="Arial"/>
              </a:rPr>
              <a:t>, a fin de incluir los compromisos de agendas ciudadanas, en los formatos en los que se incluyan las “líneas de acción”, estos serán complementarios por los “compromisos de agendas ciudadanas”.</a:t>
            </a:r>
          </a:p>
          <a:p>
            <a:pPr lvl="0" algn="just"/>
            <a:endParaRPr lang="es-MX" b="1" kern="100">
              <a:solidFill>
                <a:srgbClr val="7030A0"/>
              </a:solidFill>
              <a:latin typeface="Arial" panose="020B0604020202020204" pitchFamily="34" charset="0"/>
              <a:ea typeface="Calibri" panose="020F0502020204030204" pitchFamily="34" charset="0"/>
              <a:cs typeface="Arial" panose="020B0604020202020204" pitchFamily="34" charset="0"/>
            </a:endParaRPr>
          </a:p>
          <a:p>
            <a:pPr algn="just"/>
            <a:r>
              <a:rPr lang="es-MX" sz="2000" b="1" kern="100">
                <a:solidFill>
                  <a:srgbClr val="BC1E78"/>
                </a:solidFill>
                <a:effectLst/>
                <a:latin typeface="Arial"/>
                <a:ea typeface="Calibri" panose="020F0502020204030204" pitchFamily="34" charset="0"/>
                <a:cs typeface="Arial"/>
              </a:rPr>
              <a:t>Los indicadores</a:t>
            </a:r>
            <a:r>
              <a:rPr lang="es-MX" sz="2000" kern="100">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y demás elementos</a:t>
            </a:r>
            <a:r>
              <a:rPr lang="es-MX" sz="1800" b="1" kern="100">
                <a:solidFill>
                  <a:srgbClr val="7030A0"/>
                </a:solidFill>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que los conforman (MML), deberán hacer referencia a los compromisos de agendas ciudadanas, </a:t>
            </a:r>
            <a:r>
              <a:rPr lang="es-MX" sz="2400" b="1" kern="100">
                <a:solidFill>
                  <a:srgbClr val="BC1E78"/>
                </a:solidFill>
                <a:effectLst/>
                <a:latin typeface="Arial"/>
                <a:ea typeface="Calibri" panose="020F0502020204030204" pitchFamily="34" charset="0"/>
                <a:cs typeface="Arial"/>
              </a:rPr>
              <a:t>de manera que a partir del ejercicio 2024 habrá indicadores para líneas de acción y para compromisos de agendas ciudadanas.</a:t>
            </a:r>
          </a:p>
          <a:p>
            <a:pPr lvl="0" algn="just"/>
            <a:endParaRPr lang="es-MX" sz="1800" b="1" kern="100">
              <a:solidFill>
                <a:srgbClr val="7030A0"/>
              </a:solidFill>
              <a:effectLst/>
              <a:latin typeface="Arial" panose="020B0604020202020204" pitchFamily="34" charset="0"/>
              <a:ea typeface="Calibri" panose="020F0502020204030204" pitchFamily="34" charset="0"/>
              <a:cs typeface="Arial" panose="020B0604020202020204" pitchFamily="34" charset="0"/>
            </a:endParaRPr>
          </a:p>
          <a:p>
            <a:pPr algn="just"/>
            <a:r>
              <a:rPr lang="es-MX" sz="1800" b="1" kern="100">
                <a:solidFill>
                  <a:srgbClr val="7030A0"/>
                </a:solidFill>
                <a:effectLst/>
                <a:latin typeface="Arial"/>
                <a:ea typeface="Calibri" panose="020F0502020204030204" pitchFamily="34" charset="0"/>
                <a:cs typeface="Arial"/>
              </a:rPr>
              <a:t>El tratamiento</a:t>
            </a:r>
            <a:r>
              <a:rPr lang="es-MX" sz="1800" kern="100">
                <a:effectLst/>
                <a:latin typeface="Arial"/>
                <a:ea typeface="Calibri" panose="020F0502020204030204" pitchFamily="34" charset="0"/>
                <a:cs typeface="Arial"/>
              </a:rPr>
              <a:t> de los compromisos </a:t>
            </a:r>
            <a:r>
              <a:rPr lang="es-MX" kern="100">
                <a:latin typeface="Arial"/>
                <a:ea typeface="Calibri" panose="020F0502020204030204" pitchFamily="34" charset="0"/>
                <a:cs typeface="Arial"/>
              </a:rPr>
              <a:t>podrán </a:t>
            </a:r>
            <a:r>
              <a:rPr lang="es-MX" sz="2000" b="1" kern="100">
                <a:effectLst/>
                <a:latin typeface="Arial"/>
                <a:ea typeface="Calibri" panose="020F0502020204030204" pitchFamily="34" charset="0"/>
                <a:cs typeface="Arial"/>
              </a:rPr>
              <a:t>alinearse obviamente a cada sector y a cada eje del PED,</a:t>
            </a:r>
            <a:r>
              <a:rPr lang="es-MX" sz="2000" kern="100">
                <a:effectLst/>
                <a:latin typeface="Arial"/>
                <a:ea typeface="Calibri" panose="020F0502020204030204" pitchFamily="34" charset="0"/>
                <a:cs typeface="Arial"/>
              </a:rPr>
              <a:t> </a:t>
            </a:r>
            <a:r>
              <a:rPr lang="es-MX" sz="1800" kern="100">
                <a:effectLst/>
                <a:latin typeface="Arial"/>
                <a:ea typeface="Calibri" panose="020F0502020204030204" pitchFamily="34" charset="0"/>
                <a:cs typeface="Arial"/>
              </a:rPr>
              <a:t>con sus secuelas programáticas, con lo que el Programa de Compromisos cubrirá el conjunto temático y se desplegará entre las dependencias y entidades.</a:t>
            </a:r>
          </a:p>
          <a:p>
            <a:pPr lvl="0" algn="just"/>
            <a:endParaRPr lang="es-MX" b="1" kern="100">
              <a:solidFill>
                <a:srgbClr val="7030A0"/>
              </a:solidFill>
              <a:latin typeface="Arial" panose="020B0604020202020204" pitchFamily="34" charset="0"/>
              <a:ea typeface="Calibri" panose="020F0502020204030204" pitchFamily="34" charset="0"/>
              <a:cs typeface="Arial" panose="020B0604020202020204" pitchFamily="34" charset="0"/>
            </a:endParaRPr>
          </a:p>
          <a:p>
            <a:pPr lvl="0" algn="just"/>
            <a:endParaRPr lang="es-MX" sz="1800" b="1" kern="100">
              <a:solidFill>
                <a:srgbClr val="7030A0"/>
              </a:solidFill>
              <a:effectLst/>
              <a:latin typeface="Arial" panose="020B0604020202020204" pitchFamily="34" charset="0"/>
              <a:ea typeface="Calibri" panose="020F0502020204030204" pitchFamily="34" charset="0"/>
              <a:cs typeface="Arial" panose="020B0604020202020204" pitchFamily="34" charset="0"/>
            </a:endParaRPr>
          </a:p>
          <a:p>
            <a:pPr lvl="0" algn="just"/>
            <a:endParaRPr lang="es-MX" b="1" kern="100">
              <a:solidFill>
                <a:srgbClr val="7030A0"/>
              </a:solidFill>
              <a:latin typeface="Arial" panose="020B0604020202020204" pitchFamily="34" charset="0"/>
              <a:ea typeface="Calibri" panose="020F0502020204030204" pitchFamily="34" charset="0"/>
              <a:cs typeface="Arial" panose="020B0604020202020204" pitchFamily="34" charset="0"/>
            </a:endParaRPr>
          </a:p>
          <a:p>
            <a:pPr lvl="0" algn="just"/>
            <a:endParaRPr lang="es-MX" sz="1800" b="1" kern="100">
              <a:solidFill>
                <a:srgbClr val="7030A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3" name="Título 1">
            <a:extLst>
              <a:ext uri="{FF2B5EF4-FFF2-40B4-BE49-F238E27FC236}">
                <a16:creationId xmlns:a16="http://schemas.microsoft.com/office/drawing/2014/main" id="{7A1C45C1-5E5D-CC52-770B-90E81E1DB4C2}"/>
              </a:ext>
            </a:extLst>
          </p:cNvPr>
          <p:cNvSpPr>
            <a:spLocks noGrp="1"/>
          </p:cNvSpPr>
          <p:nvPr>
            <p:ph type="title"/>
          </p:nvPr>
        </p:nvSpPr>
        <p:spPr>
          <a:xfrm>
            <a:off x="716871" y="231960"/>
            <a:ext cx="10515600" cy="1325563"/>
          </a:xfrm>
        </p:spPr>
        <p:txBody>
          <a:bodyPr>
            <a:normAutofit/>
          </a:bodyPr>
          <a:lstStyle/>
          <a:p>
            <a:pPr algn="ctr"/>
            <a:r>
              <a:rPr lang="es-MX" b="1">
                <a:solidFill>
                  <a:srgbClr val="7030A0"/>
                </a:solidFill>
              </a:rPr>
              <a:t>MAC – Matriz de Agendas Ciudadanas</a:t>
            </a:r>
            <a:br>
              <a:rPr lang="es-MX"/>
            </a:br>
            <a:endParaRPr lang="es-MX" b="1">
              <a:solidFill>
                <a:srgbClr val="7030A0"/>
              </a:solidFill>
            </a:endParaRPr>
          </a:p>
        </p:txBody>
      </p:sp>
    </p:spTree>
    <p:extLst>
      <p:ext uri="{BB962C8B-B14F-4D97-AF65-F5344CB8AC3E}">
        <p14:creationId xmlns:p14="http://schemas.microsoft.com/office/powerpoint/2010/main" val="27574578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7A1C45C1-5E5D-CC52-770B-90E81E1DB4C2}"/>
              </a:ext>
            </a:extLst>
          </p:cNvPr>
          <p:cNvSpPr>
            <a:spLocks noGrp="1"/>
          </p:cNvSpPr>
          <p:nvPr>
            <p:ph type="title"/>
          </p:nvPr>
        </p:nvSpPr>
        <p:spPr>
          <a:xfrm>
            <a:off x="716871" y="231960"/>
            <a:ext cx="10515600" cy="1325563"/>
          </a:xfrm>
        </p:spPr>
        <p:txBody>
          <a:bodyPr>
            <a:normAutofit fontScale="90000"/>
          </a:bodyPr>
          <a:lstStyle/>
          <a:p>
            <a:pPr algn="ctr"/>
            <a:r>
              <a:rPr lang="es-MX" b="1">
                <a:solidFill>
                  <a:srgbClr val="7030A0"/>
                </a:solidFill>
              </a:rPr>
              <a:t>MAC – Matriz de Compromisos de las Agendas Ciudadanas</a:t>
            </a:r>
            <a:br>
              <a:rPr lang="es-MX"/>
            </a:br>
            <a:endParaRPr lang="es-MX" b="1">
              <a:solidFill>
                <a:srgbClr val="7030A0"/>
              </a:solidFill>
            </a:endParaRPr>
          </a:p>
        </p:txBody>
      </p:sp>
      <p:pic>
        <p:nvPicPr>
          <p:cNvPr id="5" name="Imagen 4">
            <a:extLst>
              <a:ext uri="{FF2B5EF4-FFF2-40B4-BE49-F238E27FC236}">
                <a16:creationId xmlns:a16="http://schemas.microsoft.com/office/drawing/2014/main" id="{FA51E27C-E8C8-78FF-8877-5E472E7F0300}"/>
              </a:ext>
            </a:extLst>
          </p:cNvPr>
          <p:cNvPicPr>
            <a:picLocks noChangeAspect="1"/>
          </p:cNvPicPr>
          <p:nvPr/>
        </p:nvPicPr>
        <p:blipFill rotWithShape="1">
          <a:blip r:embed="rId2"/>
          <a:srcRect l="-1" t="1521" r="74151" b="6829"/>
          <a:stretch/>
        </p:blipFill>
        <p:spPr>
          <a:xfrm>
            <a:off x="3053919" y="1112498"/>
            <a:ext cx="5646197" cy="5630291"/>
          </a:xfrm>
          <a:prstGeom prst="rect">
            <a:avLst/>
          </a:prstGeom>
        </p:spPr>
      </p:pic>
      <p:sp>
        <p:nvSpPr>
          <p:cNvPr id="6" name="Flecha: a la derecha 5">
            <a:extLst>
              <a:ext uri="{FF2B5EF4-FFF2-40B4-BE49-F238E27FC236}">
                <a16:creationId xmlns:a16="http://schemas.microsoft.com/office/drawing/2014/main" id="{812EC1E2-6C1E-AB64-DACB-220538FF9FCD}"/>
              </a:ext>
            </a:extLst>
          </p:cNvPr>
          <p:cNvSpPr/>
          <p:nvPr/>
        </p:nvSpPr>
        <p:spPr>
          <a:xfrm>
            <a:off x="1473694" y="3107185"/>
            <a:ext cx="1319814" cy="443883"/>
          </a:xfrm>
          <a:prstGeom prst="rightArrow">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Rectángulo 6">
            <a:extLst>
              <a:ext uri="{FF2B5EF4-FFF2-40B4-BE49-F238E27FC236}">
                <a16:creationId xmlns:a16="http://schemas.microsoft.com/office/drawing/2014/main" id="{11463C26-E71C-8DAC-AA89-E265B043CE23}"/>
              </a:ext>
            </a:extLst>
          </p:cNvPr>
          <p:cNvSpPr/>
          <p:nvPr/>
        </p:nvSpPr>
        <p:spPr>
          <a:xfrm>
            <a:off x="4847207" y="3234801"/>
            <a:ext cx="1029810" cy="1886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CuadroTexto 7">
            <a:extLst>
              <a:ext uri="{FF2B5EF4-FFF2-40B4-BE49-F238E27FC236}">
                <a16:creationId xmlns:a16="http://schemas.microsoft.com/office/drawing/2014/main" id="{DE9BDA51-AE74-FF90-309F-1D985F5B19B3}"/>
              </a:ext>
            </a:extLst>
          </p:cNvPr>
          <p:cNvSpPr txBox="1"/>
          <p:nvPr/>
        </p:nvSpPr>
        <p:spPr>
          <a:xfrm>
            <a:off x="9117365" y="2590462"/>
            <a:ext cx="2752078" cy="1477328"/>
          </a:xfrm>
          <a:prstGeom prst="rect">
            <a:avLst/>
          </a:prstGeom>
          <a:noFill/>
        </p:spPr>
        <p:txBody>
          <a:bodyPr wrap="square" rtlCol="0">
            <a:spAutoFit/>
          </a:bodyPr>
          <a:lstStyle/>
          <a:p>
            <a:pPr algn="just"/>
            <a:r>
              <a:rPr lang="es-MX"/>
              <a:t>En la captura de la ficha descriptiva, en el apartado clasificación </a:t>
            </a:r>
            <a:r>
              <a:rPr lang="es-MX" b="1">
                <a:solidFill>
                  <a:srgbClr val="7030A0"/>
                </a:solidFill>
              </a:rPr>
              <a:t>se deberá seleccionar - Agenda Ciudadana - </a:t>
            </a:r>
          </a:p>
        </p:txBody>
      </p:sp>
    </p:spTree>
    <p:extLst>
      <p:ext uri="{BB962C8B-B14F-4D97-AF65-F5344CB8AC3E}">
        <p14:creationId xmlns:p14="http://schemas.microsoft.com/office/powerpoint/2010/main" val="26411330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FC18504-EDA5-E43E-AEF9-D4F9F5CBD3CE}"/>
              </a:ext>
            </a:extLst>
          </p:cNvPr>
          <p:cNvPicPr>
            <a:picLocks noChangeAspect="1"/>
          </p:cNvPicPr>
          <p:nvPr/>
        </p:nvPicPr>
        <p:blipFill rotWithShape="1">
          <a:blip r:embed="rId2"/>
          <a:srcRect l="12306" t="-809" r="53980" b="6052"/>
          <a:stretch/>
        </p:blipFill>
        <p:spPr>
          <a:xfrm>
            <a:off x="1803647" y="1209582"/>
            <a:ext cx="6684886" cy="5284380"/>
          </a:xfrm>
          <a:prstGeom prst="rect">
            <a:avLst/>
          </a:prstGeom>
        </p:spPr>
      </p:pic>
      <p:sp>
        <p:nvSpPr>
          <p:cNvPr id="6" name="Título 1">
            <a:extLst>
              <a:ext uri="{FF2B5EF4-FFF2-40B4-BE49-F238E27FC236}">
                <a16:creationId xmlns:a16="http://schemas.microsoft.com/office/drawing/2014/main" id="{B98959F3-C32B-BA57-63E1-1C872584D681}"/>
              </a:ext>
            </a:extLst>
          </p:cNvPr>
          <p:cNvSpPr>
            <a:spLocks noGrp="1"/>
          </p:cNvSpPr>
          <p:nvPr>
            <p:ph type="title"/>
          </p:nvPr>
        </p:nvSpPr>
        <p:spPr>
          <a:xfrm>
            <a:off x="716871" y="231960"/>
            <a:ext cx="10515600" cy="1325563"/>
          </a:xfrm>
        </p:spPr>
        <p:txBody>
          <a:bodyPr>
            <a:normAutofit fontScale="90000"/>
          </a:bodyPr>
          <a:lstStyle/>
          <a:p>
            <a:pPr algn="ctr"/>
            <a:r>
              <a:rPr lang="es-MX" b="1">
                <a:solidFill>
                  <a:srgbClr val="7030A0"/>
                </a:solidFill>
              </a:rPr>
              <a:t>MAC – Matriz de Compromisos de las Agendas Ciudadanas</a:t>
            </a:r>
            <a:br>
              <a:rPr lang="es-MX"/>
            </a:br>
            <a:endParaRPr lang="es-MX" b="1">
              <a:solidFill>
                <a:srgbClr val="7030A0"/>
              </a:solidFill>
            </a:endParaRPr>
          </a:p>
        </p:txBody>
      </p:sp>
      <p:sp>
        <p:nvSpPr>
          <p:cNvPr id="7" name="Flecha: a la derecha 6">
            <a:extLst>
              <a:ext uri="{FF2B5EF4-FFF2-40B4-BE49-F238E27FC236}">
                <a16:creationId xmlns:a16="http://schemas.microsoft.com/office/drawing/2014/main" id="{8F331215-2DC6-0B79-E4A3-FD3E72C2E5B9}"/>
              </a:ext>
            </a:extLst>
          </p:cNvPr>
          <p:cNvSpPr/>
          <p:nvPr/>
        </p:nvSpPr>
        <p:spPr>
          <a:xfrm>
            <a:off x="299622" y="2024109"/>
            <a:ext cx="1319814" cy="443883"/>
          </a:xfrm>
          <a:prstGeom prst="rightArrow">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a:extLst>
              <a:ext uri="{FF2B5EF4-FFF2-40B4-BE49-F238E27FC236}">
                <a16:creationId xmlns:a16="http://schemas.microsoft.com/office/drawing/2014/main" id="{5DE5B8AC-992C-F4FB-38E7-5E64761F1496}"/>
              </a:ext>
            </a:extLst>
          </p:cNvPr>
          <p:cNvSpPr/>
          <p:nvPr/>
        </p:nvSpPr>
        <p:spPr>
          <a:xfrm>
            <a:off x="1803647" y="2024109"/>
            <a:ext cx="3178205" cy="33735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2AF7096A-1CDA-9959-9D6E-695BBE5E44C7}"/>
              </a:ext>
            </a:extLst>
          </p:cNvPr>
          <p:cNvSpPr txBox="1"/>
          <p:nvPr/>
        </p:nvSpPr>
        <p:spPr>
          <a:xfrm>
            <a:off x="9117365" y="2590462"/>
            <a:ext cx="2752078" cy="1754326"/>
          </a:xfrm>
          <a:prstGeom prst="rect">
            <a:avLst/>
          </a:prstGeom>
          <a:noFill/>
        </p:spPr>
        <p:txBody>
          <a:bodyPr wrap="square" rtlCol="0">
            <a:spAutoFit/>
          </a:bodyPr>
          <a:lstStyle/>
          <a:p>
            <a:pPr algn="just"/>
            <a:r>
              <a:rPr lang="es-MX"/>
              <a:t>En la captura del indicador, en el apartado Compromiso </a:t>
            </a:r>
            <a:r>
              <a:rPr lang="es-MX" b="1">
                <a:solidFill>
                  <a:srgbClr val="7030A0"/>
                </a:solidFill>
              </a:rPr>
              <a:t>se deberá seleccionar el número identificador que corresponda. </a:t>
            </a:r>
          </a:p>
        </p:txBody>
      </p:sp>
    </p:spTree>
    <p:extLst>
      <p:ext uri="{BB962C8B-B14F-4D97-AF65-F5344CB8AC3E}">
        <p14:creationId xmlns:p14="http://schemas.microsoft.com/office/powerpoint/2010/main" val="38324813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B98959F3-C32B-BA57-63E1-1C872584D681}"/>
              </a:ext>
            </a:extLst>
          </p:cNvPr>
          <p:cNvSpPr>
            <a:spLocks noGrp="1"/>
          </p:cNvSpPr>
          <p:nvPr>
            <p:ph type="title"/>
          </p:nvPr>
        </p:nvSpPr>
        <p:spPr>
          <a:xfrm>
            <a:off x="716871" y="231960"/>
            <a:ext cx="10515600" cy="1325563"/>
          </a:xfrm>
        </p:spPr>
        <p:txBody>
          <a:bodyPr>
            <a:normAutofit/>
          </a:bodyPr>
          <a:lstStyle/>
          <a:p>
            <a:pPr algn="ctr"/>
            <a:r>
              <a:rPr lang="es-MX" sz="4000" b="1">
                <a:solidFill>
                  <a:srgbClr val="7030A0"/>
                </a:solidFill>
              </a:rPr>
              <a:t>Cronograma de Actividades CGPI 2024</a:t>
            </a:r>
            <a:br>
              <a:rPr lang="es-MX"/>
            </a:br>
            <a:endParaRPr lang="es-MX" b="1">
              <a:solidFill>
                <a:srgbClr val="7030A0"/>
              </a:solidFill>
            </a:endParaRPr>
          </a:p>
        </p:txBody>
      </p:sp>
      <p:sp>
        <p:nvSpPr>
          <p:cNvPr id="8" name="Rectángulo 7">
            <a:extLst>
              <a:ext uri="{FF2B5EF4-FFF2-40B4-BE49-F238E27FC236}">
                <a16:creationId xmlns:a16="http://schemas.microsoft.com/office/drawing/2014/main" id="{5DE5B8AC-992C-F4FB-38E7-5E64761F1496}"/>
              </a:ext>
            </a:extLst>
          </p:cNvPr>
          <p:cNvSpPr/>
          <p:nvPr/>
        </p:nvSpPr>
        <p:spPr>
          <a:xfrm>
            <a:off x="1803647" y="2024109"/>
            <a:ext cx="3178205" cy="33735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2" name="Picture 2" descr="A white and purple grid with text and numbers&#10;&#10;Description automatically generated">
            <a:extLst>
              <a:ext uri="{FF2B5EF4-FFF2-40B4-BE49-F238E27FC236}">
                <a16:creationId xmlns:a16="http://schemas.microsoft.com/office/drawing/2014/main" id="{50B139EE-F88E-2DD5-1DB1-2CF4CCC0D6E0}"/>
              </a:ext>
            </a:extLst>
          </p:cNvPr>
          <p:cNvPicPr>
            <a:picLocks noChangeAspect="1"/>
          </p:cNvPicPr>
          <p:nvPr/>
        </p:nvPicPr>
        <p:blipFill>
          <a:blip r:embed="rId2"/>
          <a:stretch>
            <a:fillRect/>
          </a:stretch>
        </p:blipFill>
        <p:spPr>
          <a:xfrm>
            <a:off x="1248937" y="1048696"/>
            <a:ext cx="9945028" cy="5336755"/>
          </a:xfrm>
          <a:prstGeom prst="rect">
            <a:avLst/>
          </a:prstGeom>
        </p:spPr>
      </p:pic>
    </p:spTree>
    <p:extLst>
      <p:ext uri="{BB962C8B-B14F-4D97-AF65-F5344CB8AC3E}">
        <p14:creationId xmlns:p14="http://schemas.microsoft.com/office/powerpoint/2010/main" val="23290820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B98959F3-C32B-BA57-63E1-1C872584D681}"/>
              </a:ext>
            </a:extLst>
          </p:cNvPr>
          <p:cNvSpPr>
            <a:spLocks noGrp="1"/>
          </p:cNvSpPr>
          <p:nvPr>
            <p:ph type="title"/>
          </p:nvPr>
        </p:nvSpPr>
        <p:spPr>
          <a:xfrm>
            <a:off x="716871" y="231960"/>
            <a:ext cx="10515600" cy="1325563"/>
          </a:xfrm>
        </p:spPr>
        <p:txBody>
          <a:bodyPr>
            <a:normAutofit/>
          </a:bodyPr>
          <a:lstStyle/>
          <a:p>
            <a:pPr algn="ctr"/>
            <a:r>
              <a:rPr lang="es-MX" sz="4000" b="1">
                <a:solidFill>
                  <a:srgbClr val="7030A0"/>
                </a:solidFill>
              </a:rPr>
              <a:t>Cronograma de Actividades CGPI 2024</a:t>
            </a:r>
            <a:br>
              <a:rPr lang="es-MX"/>
            </a:br>
            <a:endParaRPr lang="es-MX" b="1">
              <a:solidFill>
                <a:srgbClr val="7030A0"/>
              </a:solidFill>
            </a:endParaRPr>
          </a:p>
        </p:txBody>
      </p:sp>
      <p:sp>
        <p:nvSpPr>
          <p:cNvPr id="8" name="Rectángulo 7">
            <a:extLst>
              <a:ext uri="{FF2B5EF4-FFF2-40B4-BE49-F238E27FC236}">
                <a16:creationId xmlns:a16="http://schemas.microsoft.com/office/drawing/2014/main" id="{5DE5B8AC-992C-F4FB-38E7-5E64761F1496}"/>
              </a:ext>
            </a:extLst>
          </p:cNvPr>
          <p:cNvSpPr/>
          <p:nvPr/>
        </p:nvSpPr>
        <p:spPr>
          <a:xfrm>
            <a:off x="1803647" y="2024109"/>
            <a:ext cx="3178205" cy="33735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3" name="Picture 3" descr="A calendar with a number of text&#10;&#10;Description automatically generated">
            <a:extLst>
              <a:ext uri="{FF2B5EF4-FFF2-40B4-BE49-F238E27FC236}">
                <a16:creationId xmlns:a16="http://schemas.microsoft.com/office/drawing/2014/main" id="{0CFB7173-9252-B8BA-9AF0-403C5095FE9F}"/>
              </a:ext>
            </a:extLst>
          </p:cNvPr>
          <p:cNvPicPr>
            <a:picLocks noChangeAspect="1"/>
          </p:cNvPicPr>
          <p:nvPr/>
        </p:nvPicPr>
        <p:blipFill>
          <a:blip r:embed="rId2"/>
          <a:stretch>
            <a:fillRect/>
          </a:stretch>
        </p:blipFill>
        <p:spPr>
          <a:xfrm>
            <a:off x="1537011" y="1330469"/>
            <a:ext cx="9108686" cy="5470160"/>
          </a:xfrm>
          <a:prstGeom prst="rect">
            <a:avLst/>
          </a:prstGeom>
        </p:spPr>
      </p:pic>
    </p:spTree>
    <p:extLst>
      <p:ext uri="{BB962C8B-B14F-4D97-AF65-F5344CB8AC3E}">
        <p14:creationId xmlns:p14="http://schemas.microsoft.com/office/powerpoint/2010/main" val="1698133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ABA571C-1082-84FF-4003-BB39AA3BEC31}"/>
              </a:ext>
            </a:extLst>
          </p:cNvPr>
          <p:cNvSpPr txBox="1"/>
          <p:nvPr/>
        </p:nvSpPr>
        <p:spPr>
          <a:xfrm>
            <a:off x="671511" y="1627080"/>
            <a:ext cx="10848975" cy="400110"/>
          </a:xfrm>
          <a:prstGeom prst="rect">
            <a:avLst/>
          </a:prstGeom>
          <a:noFill/>
        </p:spPr>
        <p:txBody>
          <a:bodyPr wrap="square" rtlCol="0">
            <a:spAutoFit/>
          </a:bodyPr>
          <a:lstStyle/>
          <a:p>
            <a:pPr marL="457200" indent="-457200">
              <a:buClr>
                <a:schemeClr val="tx1"/>
              </a:buClr>
              <a:buFont typeface="Arial" panose="020B0604020202020204" pitchFamily="34" charset="0"/>
              <a:buChar char="•"/>
            </a:pPr>
            <a:r>
              <a:rPr lang="es-ES" sz="2000"/>
              <a:t>Existe una asociación indisoluble entre planificación y gestión pública para el desarrollo. </a:t>
            </a:r>
            <a:endParaRPr lang="es-MX" sz="2000"/>
          </a:p>
        </p:txBody>
      </p:sp>
      <p:sp>
        <p:nvSpPr>
          <p:cNvPr id="9" name="CuadroTexto 8">
            <a:extLst>
              <a:ext uri="{FF2B5EF4-FFF2-40B4-BE49-F238E27FC236}">
                <a16:creationId xmlns:a16="http://schemas.microsoft.com/office/drawing/2014/main" id="{8814690F-B9B0-9890-3B69-904346D0F034}"/>
              </a:ext>
            </a:extLst>
          </p:cNvPr>
          <p:cNvSpPr txBox="1"/>
          <p:nvPr/>
        </p:nvSpPr>
        <p:spPr>
          <a:xfrm>
            <a:off x="2310921" y="1024276"/>
            <a:ext cx="7570153" cy="646331"/>
          </a:xfrm>
          <a:prstGeom prst="rect">
            <a:avLst/>
          </a:prstGeom>
          <a:noFill/>
        </p:spPr>
        <p:txBody>
          <a:bodyPr wrap="square" rtlCol="0">
            <a:spAutoFit/>
          </a:bodyPr>
          <a:lstStyle/>
          <a:p>
            <a:r>
              <a:rPr lang="es-MX" sz="3600" b="1">
                <a:solidFill>
                  <a:srgbClr val="BDB091"/>
                </a:solidFill>
                <a:latin typeface="Sofia Pro SemiBold" panose="020B0000000000000000" pitchFamily="34" charset="0"/>
              </a:rPr>
              <a:t>PLANEACIÓN Y GESTIÓN PÚBLICA.</a:t>
            </a:r>
          </a:p>
        </p:txBody>
      </p:sp>
      <p:sp>
        <p:nvSpPr>
          <p:cNvPr id="3" name="CuadroTexto 2">
            <a:extLst>
              <a:ext uri="{FF2B5EF4-FFF2-40B4-BE49-F238E27FC236}">
                <a16:creationId xmlns:a16="http://schemas.microsoft.com/office/drawing/2014/main" id="{0E0E9D4C-4CE1-8519-2F37-A6E7C5FDF316}"/>
              </a:ext>
            </a:extLst>
          </p:cNvPr>
          <p:cNvSpPr txBox="1"/>
          <p:nvPr/>
        </p:nvSpPr>
        <p:spPr>
          <a:xfrm>
            <a:off x="571500" y="3005179"/>
            <a:ext cx="4552950" cy="3231654"/>
          </a:xfrm>
          <a:prstGeom prst="rect">
            <a:avLst/>
          </a:prstGeom>
          <a:noFill/>
          <a:ln w="28575">
            <a:noFill/>
          </a:ln>
        </p:spPr>
        <p:txBody>
          <a:bodyPr wrap="square" lIns="91440" tIns="45720" rIns="91440" bIns="45720" anchor="t">
            <a:spAutoFit/>
          </a:bodyPr>
          <a:lstStyle/>
          <a:p>
            <a:r>
              <a:rPr lang="es-ES" sz="2400" b="1">
                <a:latin typeface="Sofia Pro SemiBold" panose="020B0000000000000000" pitchFamily="34" charset="0"/>
              </a:rPr>
              <a:t>Se requiere:</a:t>
            </a:r>
          </a:p>
          <a:p>
            <a:pPr marL="342900" indent="-342900">
              <a:buFont typeface="Arial" panose="020B0604020202020204" pitchFamily="34" charset="0"/>
              <a:buChar char="•"/>
            </a:pPr>
            <a:r>
              <a:rPr lang="es-ES" sz="2000"/>
              <a:t>Continuidad en la búsqueda de </a:t>
            </a:r>
            <a:r>
              <a:rPr lang="es-ES" sz="2000" b="1">
                <a:latin typeface="Sofia Pro SemiBold" panose="020B0000000000000000" pitchFamily="34" charset="0"/>
              </a:rPr>
              <a:t>soluciones.</a:t>
            </a:r>
          </a:p>
          <a:p>
            <a:pPr marL="342900" indent="-342900">
              <a:buFont typeface="Arial" panose="020B0604020202020204" pitchFamily="34" charset="0"/>
              <a:buChar char="•"/>
            </a:pPr>
            <a:r>
              <a:rPr lang="es-ES" sz="2000" b="1">
                <a:latin typeface="Sofia Pro SemiBold" panose="020B0000000000000000" pitchFamily="34" charset="0"/>
              </a:rPr>
              <a:t>Perfeccionamiento e innovación </a:t>
            </a:r>
            <a:r>
              <a:rPr lang="es-ES" sz="2000"/>
              <a:t>permanente de herramientas</a:t>
            </a:r>
          </a:p>
          <a:p>
            <a:pPr marL="342900" indent="-342900">
              <a:buFont typeface="Arial" panose="020B0604020202020204" pitchFamily="34" charset="0"/>
              <a:buChar char="•"/>
            </a:pPr>
            <a:r>
              <a:rPr lang="es-ES" sz="2000"/>
              <a:t>Insistencia en que exista un ciclo de </a:t>
            </a:r>
            <a:r>
              <a:rPr lang="es-ES" sz="2000" b="1">
                <a:latin typeface="Sofia Pro SemiBold" panose="020B0000000000000000" pitchFamily="34" charset="0"/>
              </a:rPr>
              <a:t>retroalimentación</a:t>
            </a:r>
            <a:r>
              <a:rPr lang="es-ES" sz="2000"/>
              <a:t> entre planeación,  gestión, coordinación, evaluación y monitoreo de las políticas. </a:t>
            </a:r>
          </a:p>
        </p:txBody>
      </p:sp>
      <p:sp>
        <p:nvSpPr>
          <p:cNvPr id="5" name="CuadroTexto 4">
            <a:extLst>
              <a:ext uri="{FF2B5EF4-FFF2-40B4-BE49-F238E27FC236}">
                <a16:creationId xmlns:a16="http://schemas.microsoft.com/office/drawing/2014/main" id="{15FA8E68-70A9-3FCB-CDEA-7B436E645543}"/>
              </a:ext>
            </a:extLst>
          </p:cNvPr>
          <p:cNvSpPr txBox="1"/>
          <p:nvPr/>
        </p:nvSpPr>
        <p:spPr>
          <a:xfrm>
            <a:off x="6438900" y="3005180"/>
            <a:ext cx="5181600" cy="3477875"/>
          </a:xfrm>
          <a:prstGeom prst="rect">
            <a:avLst/>
          </a:prstGeom>
          <a:noFill/>
          <a:ln w="28575">
            <a:noFill/>
          </a:ln>
        </p:spPr>
        <p:txBody>
          <a:bodyPr wrap="square" lIns="91440" tIns="45720" rIns="91440" bIns="45720" anchor="t">
            <a:spAutoFit/>
          </a:bodyPr>
          <a:lstStyle/>
          <a:p>
            <a:pPr marL="285750" indent="-285750" algn="just">
              <a:buFont typeface="Arial" panose="020B0604020202020204" pitchFamily="34" charset="0"/>
              <a:buChar char="•"/>
            </a:pPr>
            <a:r>
              <a:rPr lang="es-ES" sz="2000"/>
              <a:t>Las </a:t>
            </a:r>
            <a:r>
              <a:rPr lang="es-ES" sz="2000" b="1">
                <a:latin typeface="Sofia Pro SemiBold" panose="020B0000000000000000" pitchFamily="34" charset="0"/>
              </a:rPr>
              <a:t>organizaciones son sistemas sociales que ofrecen soluciones </a:t>
            </a:r>
            <a:r>
              <a:rPr lang="es-ES" sz="2000"/>
              <a:t>a los problemas tanto públicos como privados.</a:t>
            </a:r>
          </a:p>
          <a:p>
            <a:pPr marL="285750" indent="-285750" algn="just">
              <a:buFont typeface="Arial" panose="020B0604020202020204" pitchFamily="34" charset="0"/>
              <a:buChar char="•"/>
            </a:pPr>
            <a:r>
              <a:rPr lang="es-ES" sz="2000"/>
              <a:t>Las organizaciones efectivas plantean el reto de </a:t>
            </a:r>
            <a:r>
              <a:rPr lang="es-ES" sz="2000" b="1">
                <a:latin typeface="Sofia Pro SemiBold" panose="020B0000000000000000" pitchFamily="34" charset="0"/>
              </a:rPr>
              <a:t>gestionarlas adecuadamente. </a:t>
            </a:r>
          </a:p>
          <a:p>
            <a:pPr marL="285750" indent="-285750" algn="just">
              <a:buFont typeface="Arial" panose="020B0604020202020204" pitchFamily="34" charset="0"/>
              <a:buChar char="•"/>
            </a:pPr>
            <a:r>
              <a:rPr lang="es-ES" sz="2000"/>
              <a:t>Deben aplicarse formas novedosas de hacer frente a los retos de desarrollo con </a:t>
            </a:r>
            <a:r>
              <a:rPr lang="es-ES" sz="2000" b="1">
                <a:latin typeface="Sofia Pro SemiBold" panose="020B0000000000000000" pitchFamily="34" charset="0"/>
              </a:rPr>
              <a:t>perspectiva de largo plazo</a:t>
            </a:r>
            <a:r>
              <a:rPr lang="es-ES" sz="2000"/>
              <a:t>, a través de organizaciones públicas más efectivas.</a:t>
            </a:r>
          </a:p>
        </p:txBody>
      </p:sp>
      <p:sp>
        <p:nvSpPr>
          <p:cNvPr id="7" name="CuadroTexto 6">
            <a:extLst>
              <a:ext uri="{FF2B5EF4-FFF2-40B4-BE49-F238E27FC236}">
                <a16:creationId xmlns:a16="http://schemas.microsoft.com/office/drawing/2014/main" id="{102FC968-7DFA-D11D-AB0E-1E937E8B7E5B}"/>
              </a:ext>
            </a:extLst>
          </p:cNvPr>
          <p:cNvSpPr txBox="1"/>
          <p:nvPr/>
        </p:nvSpPr>
        <p:spPr>
          <a:xfrm>
            <a:off x="1722770" y="2252428"/>
            <a:ext cx="1882109" cy="461665"/>
          </a:xfrm>
          <a:prstGeom prst="rect">
            <a:avLst/>
          </a:prstGeom>
          <a:solidFill>
            <a:srgbClr val="422B7C"/>
          </a:solidFill>
        </p:spPr>
        <p:txBody>
          <a:bodyPr wrap="square" rtlCol="0">
            <a:spAutoFit/>
          </a:bodyPr>
          <a:lstStyle/>
          <a:p>
            <a:r>
              <a:rPr lang="es-MX" sz="2400" b="1">
                <a:solidFill>
                  <a:schemeClr val="bg1"/>
                </a:solidFill>
                <a:latin typeface="Sofia Pro SemiBold" panose="020B0000000000000000" pitchFamily="34" charset="0"/>
              </a:rPr>
              <a:t>NECESIDAD</a:t>
            </a:r>
          </a:p>
        </p:txBody>
      </p:sp>
      <p:sp>
        <p:nvSpPr>
          <p:cNvPr id="8" name="CuadroTexto 7">
            <a:extLst>
              <a:ext uri="{FF2B5EF4-FFF2-40B4-BE49-F238E27FC236}">
                <a16:creationId xmlns:a16="http://schemas.microsoft.com/office/drawing/2014/main" id="{2DC6E636-FBF6-AC14-C89C-F1817A510B0B}"/>
              </a:ext>
            </a:extLst>
          </p:cNvPr>
          <p:cNvSpPr txBox="1"/>
          <p:nvPr/>
        </p:nvSpPr>
        <p:spPr>
          <a:xfrm>
            <a:off x="8088645" y="2252427"/>
            <a:ext cx="1882109" cy="461665"/>
          </a:xfrm>
          <a:prstGeom prst="rect">
            <a:avLst/>
          </a:prstGeom>
          <a:solidFill>
            <a:srgbClr val="422B7C"/>
          </a:solidFill>
        </p:spPr>
        <p:txBody>
          <a:bodyPr wrap="square" rtlCol="0">
            <a:spAutoFit/>
          </a:bodyPr>
          <a:lstStyle/>
          <a:p>
            <a:r>
              <a:rPr lang="es-MX" sz="2400" b="1">
                <a:solidFill>
                  <a:schemeClr val="bg1"/>
                </a:solidFill>
                <a:latin typeface="Sofia Pro SemiBold" panose="020B0000000000000000" pitchFamily="34" charset="0"/>
              </a:rPr>
              <a:t>RESPUESTA</a:t>
            </a:r>
          </a:p>
        </p:txBody>
      </p:sp>
      <p:sp>
        <p:nvSpPr>
          <p:cNvPr id="10" name="Triángulo isósceles 9">
            <a:extLst>
              <a:ext uri="{FF2B5EF4-FFF2-40B4-BE49-F238E27FC236}">
                <a16:creationId xmlns:a16="http://schemas.microsoft.com/office/drawing/2014/main" id="{48FE9542-B84C-994B-3840-A20D6E3FE197}"/>
              </a:ext>
            </a:extLst>
          </p:cNvPr>
          <p:cNvSpPr/>
          <p:nvPr/>
        </p:nvSpPr>
        <p:spPr>
          <a:xfrm rot="5400000">
            <a:off x="5337545" y="4519064"/>
            <a:ext cx="635000" cy="450107"/>
          </a:xfrm>
          <a:prstGeom prst="triangle">
            <a:avLst/>
          </a:prstGeom>
          <a:solidFill>
            <a:srgbClr val="9818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4" name="Grupo 3">
            <a:extLst>
              <a:ext uri="{FF2B5EF4-FFF2-40B4-BE49-F238E27FC236}">
                <a16:creationId xmlns:a16="http://schemas.microsoft.com/office/drawing/2014/main" id="{48C784F0-A085-3CE3-CFA2-B76054951423}"/>
              </a:ext>
            </a:extLst>
          </p:cNvPr>
          <p:cNvGrpSpPr/>
          <p:nvPr/>
        </p:nvGrpSpPr>
        <p:grpSpPr>
          <a:xfrm>
            <a:off x="420999" y="211355"/>
            <a:ext cx="3153628" cy="452688"/>
            <a:chOff x="420999" y="211355"/>
            <a:chExt cx="3153628" cy="452688"/>
          </a:xfrm>
        </p:grpSpPr>
        <p:pic>
          <p:nvPicPr>
            <p:cNvPr id="11" name="Imagen 10" descr="Texto&#10;&#10;Descripción generada automáticamente con confianza media">
              <a:extLst>
                <a:ext uri="{FF2B5EF4-FFF2-40B4-BE49-F238E27FC236}">
                  <a16:creationId xmlns:a16="http://schemas.microsoft.com/office/drawing/2014/main" id="{5E70CDB1-C66D-62E5-0C21-8E89213F34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2" name="Imagen 11" descr="Imagen que contiene Interfaz de usuario gráfica&#10;&#10;Descripción generada automáticamente">
              <a:extLst>
                <a:ext uri="{FF2B5EF4-FFF2-40B4-BE49-F238E27FC236}">
                  <a16:creationId xmlns:a16="http://schemas.microsoft.com/office/drawing/2014/main" id="{27BEB655-5E43-40F1-B6DB-B33A2DA565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3" name="Conector recto 12">
              <a:extLst>
                <a:ext uri="{FF2B5EF4-FFF2-40B4-BE49-F238E27FC236}">
                  <a16:creationId xmlns:a16="http://schemas.microsoft.com/office/drawing/2014/main" id="{CA7F715F-9B8B-30A4-4139-A1C2001D2042}"/>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754655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ABA571C-1082-84FF-4003-BB39AA3BEC31}"/>
              </a:ext>
            </a:extLst>
          </p:cNvPr>
          <p:cNvSpPr txBox="1"/>
          <p:nvPr/>
        </p:nvSpPr>
        <p:spPr>
          <a:xfrm>
            <a:off x="571500" y="1829648"/>
            <a:ext cx="11049000" cy="707886"/>
          </a:xfrm>
          <a:prstGeom prst="rect">
            <a:avLst/>
          </a:prstGeom>
          <a:noFill/>
        </p:spPr>
        <p:txBody>
          <a:bodyPr wrap="square" rtlCol="0">
            <a:spAutoFit/>
          </a:bodyPr>
          <a:lstStyle/>
          <a:p>
            <a:pPr algn="ctr">
              <a:buClr>
                <a:srgbClr val="921F26"/>
              </a:buClr>
            </a:pPr>
            <a:r>
              <a:rPr lang="es-ES" sz="2000"/>
              <a:t>Gestión pública: mejorar la capacidad institucional y la gestión de la administración pública con mayor gobernabilidad, mediante: </a:t>
            </a:r>
            <a:endParaRPr lang="es-MX" sz="2000"/>
          </a:p>
        </p:txBody>
      </p:sp>
      <p:sp>
        <p:nvSpPr>
          <p:cNvPr id="9" name="CuadroTexto 8">
            <a:extLst>
              <a:ext uri="{FF2B5EF4-FFF2-40B4-BE49-F238E27FC236}">
                <a16:creationId xmlns:a16="http://schemas.microsoft.com/office/drawing/2014/main" id="{8814690F-B9B0-9890-3B69-904346D0F034}"/>
              </a:ext>
            </a:extLst>
          </p:cNvPr>
          <p:cNvSpPr txBox="1"/>
          <p:nvPr/>
        </p:nvSpPr>
        <p:spPr>
          <a:xfrm>
            <a:off x="461963" y="1038899"/>
            <a:ext cx="11268073" cy="646331"/>
          </a:xfrm>
          <a:prstGeom prst="rect">
            <a:avLst/>
          </a:prstGeom>
          <a:noFill/>
        </p:spPr>
        <p:txBody>
          <a:bodyPr wrap="square" rtlCol="0">
            <a:spAutoFit/>
          </a:bodyPr>
          <a:lstStyle/>
          <a:p>
            <a:r>
              <a:rPr lang="es-MX" sz="3600" b="1">
                <a:solidFill>
                  <a:srgbClr val="BDB091"/>
                </a:solidFill>
                <a:latin typeface="Sofia Pro SemiBold" panose="020B0000000000000000" pitchFamily="34" charset="0"/>
              </a:rPr>
              <a:t>PLANEACIÓN Y GESTIÓN PARA RESULTADOS (</a:t>
            </a:r>
            <a:r>
              <a:rPr lang="es-MX" sz="3600" b="1" err="1">
                <a:solidFill>
                  <a:srgbClr val="BDB091"/>
                </a:solidFill>
                <a:latin typeface="Sofia Pro SemiBold" panose="020B0000000000000000" pitchFamily="34" charset="0"/>
              </a:rPr>
              <a:t>GpR</a:t>
            </a:r>
            <a:r>
              <a:rPr lang="es-MX" sz="3600" b="1">
                <a:solidFill>
                  <a:srgbClr val="BDB091"/>
                </a:solidFill>
                <a:latin typeface="Sofia Pro SemiBold" panose="020B0000000000000000" pitchFamily="34" charset="0"/>
              </a:rPr>
              <a:t>)</a:t>
            </a:r>
          </a:p>
        </p:txBody>
      </p:sp>
      <p:sp>
        <p:nvSpPr>
          <p:cNvPr id="3" name="CuadroTexto 2">
            <a:extLst>
              <a:ext uri="{FF2B5EF4-FFF2-40B4-BE49-F238E27FC236}">
                <a16:creationId xmlns:a16="http://schemas.microsoft.com/office/drawing/2014/main" id="{0E0E9D4C-4CE1-8519-2F37-A6E7C5FDF316}"/>
              </a:ext>
            </a:extLst>
          </p:cNvPr>
          <p:cNvSpPr txBox="1"/>
          <p:nvPr/>
        </p:nvSpPr>
        <p:spPr>
          <a:xfrm>
            <a:off x="333375" y="3317141"/>
            <a:ext cx="5588000" cy="3170099"/>
          </a:xfrm>
          <a:prstGeom prst="rect">
            <a:avLst/>
          </a:prstGeom>
          <a:noFill/>
        </p:spPr>
        <p:txBody>
          <a:bodyPr wrap="square" lIns="91440" tIns="45720" rIns="91440" bIns="45720" anchor="t">
            <a:spAutoFit/>
          </a:bodyPr>
          <a:lstStyle/>
          <a:p>
            <a:pPr marL="342900" indent="-342900" algn="just">
              <a:buFont typeface="Arial" panose="020B0604020202020204" pitchFamily="34" charset="0"/>
              <a:buChar char="•"/>
            </a:pPr>
            <a:r>
              <a:rPr lang="es-ES" sz="2000">
                <a:latin typeface="Sofia Pro SemiBold" panose="020B0000000000000000" pitchFamily="34" charset="0"/>
              </a:rPr>
              <a:t>Optimización del uso </a:t>
            </a:r>
            <a:r>
              <a:rPr lang="es-ES" sz="2000"/>
              <a:t>de los recursos públicos en la </a:t>
            </a:r>
            <a:r>
              <a:rPr lang="es-ES" sz="2000" b="1">
                <a:latin typeface="Sofia Pro SemiBold" panose="020B0000000000000000" pitchFamily="34" charset="0"/>
              </a:rPr>
              <a:t>producción de bienes y prestación de servicios.</a:t>
            </a:r>
          </a:p>
          <a:p>
            <a:pPr marL="342900" indent="-342900" algn="just">
              <a:buFont typeface="Arial" panose="020B0604020202020204" pitchFamily="34" charset="0"/>
              <a:buChar char="•"/>
            </a:pPr>
            <a:r>
              <a:rPr lang="es-ES" sz="2000"/>
              <a:t>Orientación hacia la </a:t>
            </a:r>
            <a:r>
              <a:rPr lang="es-ES" sz="2000" b="1">
                <a:latin typeface="Sofia Pro SemiBold" panose="020B0000000000000000" pitchFamily="34" charset="0"/>
              </a:rPr>
              <a:t>transparencia, la equidad y el control </a:t>
            </a:r>
            <a:r>
              <a:rPr lang="es-ES" sz="2000"/>
              <a:t>de los procesos para producir bienes y servicios con el incremento de la productividad.</a:t>
            </a:r>
          </a:p>
          <a:p>
            <a:pPr marL="342900" indent="-342900" algn="just">
              <a:buFont typeface="Arial" panose="020B0604020202020204" pitchFamily="34" charset="0"/>
              <a:buChar char="•"/>
            </a:pPr>
            <a:r>
              <a:rPr lang="es-ES" sz="2000"/>
              <a:t>Mejoramiento del </a:t>
            </a:r>
            <a:r>
              <a:rPr lang="es-ES" sz="2000" b="1">
                <a:latin typeface="Sofia Pro SemiBold" panose="020B0000000000000000" pitchFamily="34" charset="0"/>
              </a:rPr>
              <a:t>desempeño de servidores públicos </a:t>
            </a:r>
            <a:r>
              <a:rPr lang="es-ES" sz="2000"/>
              <a:t>para promover la efectividad de las organizaciones.</a:t>
            </a:r>
          </a:p>
        </p:txBody>
      </p:sp>
      <p:sp>
        <p:nvSpPr>
          <p:cNvPr id="2" name="CuadroTexto 1">
            <a:extLst>
              <a:ext uri="{FF2B5EF4-FFF2-40B4-BE49-F238E27FC236}">
                <a16:creationId xmlns:a16="http://schemas.microsoft.com/office/drawing/2014/main" id="{BA5A2D30-C8FA-6211-5E1C-74D47D54B8BA}"/>
              </a:ext>
            </a:extLst>
          </p:cNvPr>
          <p:cNvSpPr txBox="1"/>
          <p:nvPr/>
        </p:nvSpPr>
        <p:spPr>
          <a:xfrm>
            <a:off x="6384606" y="3970268"/>
            <a:ext cx="5474019" cy="2062103"/>
          </a:xfrm>
          <a:prstGeom prst="rect">
            <a:avLst/>
          </a:prstGeom>
          <a:solidFill>
            <a:srgbClr val="EFECE5"/>
          </a:solidFill>
        </p:spPr>
        <p:txBody>
          <a:bodyPr wrap="square" lIns="91440" tIns="45720" rIns="91440" bIns="45720" anchor="t">
            <a:spAutoFit/>
          </a:bodyPr>
          <a:lstStyle/>
          <a:p>
            <a:r>
              <a:rPr lang="es-ES" sz="2400" b="1">
                <a:solidFill>
                  <a:srgbClr val="422B7C"/>
                </a:solidFill>
                <a:latin typeface="Sofia Pro SemiBold" panose="020B0000000000000000" pitchFamily="34" charset="0"/>
              </a:rPr>
              <a:t>GESTIÓN PARA RESULTADO</a:t>
            </a:r>
            <a:r>
              <a:rPr lang="es-MX" sz="2400" b="1">
                <a:solidFill>
                  <a:srgbClr val="422B7C"/>
                </a:solidFill>
                <a:latin typeface="Sofia Pro SemiBold" panose="020B0000000000000000" pitchFamily="34" charset="0"/>
              </a:rPr>
              <a:t>S (</a:t>
            </a:r>
            <a:r>
              <a:rPr lang="es-MX" sz="2400" b="1" err="1">
                <a:solidFill>
                  <a:srgbClr val="422B7C"/>
                </a:solidFill>
                <a:latin typeface="Sofia Pro SemiBold" panose="020B0000000000000000" pitchFamily="34" charset="0"/>
              </a:rPr>
              <a:t>GpR</a:t>
            </a:r>
            <a:r>
              <a:rPr lang="es-MX" sz="2400" b="1">
                <a:solidFill>
                  <a:srgbClr val="422B7C"/>
                </a:solidFill>
                <a:latin typeface="Sofia Pro SemiBold" panose="020B0000000000000000" pitchFamily="34" charset="0"/>
              </a:rPr>
              <a:t>).</a:t>
            </a:r>
          </a:p>
          <a:p>
            <a:endParaRPr lang="es-MX" sz="2400" b="1">
              <a:solidFill>
                <a:srgbClr val="422B7C"/>
              </a:solidFill>
              <a:latin typeface="Sofia Pro SemiBold" panose="020B0000000000000000" pitchFamily="34" charset="0"/>
            </a:endParaRPr>
          </a:p>
          <a:p>
            <a:pPr marL="342900" indent="-342900">
              <a:buClr>
                <a:srgbClr val="422B7C"/>
              </a:buClr>
              <a:buFont typeface="Arial" panose="020B0604020202020204" pitchFamily="34" charset="0"/>
              <a:buChar char="•"/>
            </a:pPr>
            <a:r>
              <a:rPr lang="es-MX" sz="2000">
                <a:solidFill>
                  <a:srgbClr val="422B7C"/>
                </a:solidFill>
              </a:rPr>
              <a:t>Estado productor y garante del desarrollo.</a:t>
            </a:r>
          </a:p>
          <a:p>
            <a:pPr marL="342900" indent="-342900">
              <a:buClr>
                <a:srgbClr val="422B7C"/>
              </a:buClr>
              <a:buFont typeface="Arial" panose="020B0604020202020204" pitchFamily="34" charset="0"/>
              <a:buChar char="•"/>
            </a:pPr>
            <a:r>
              <a:rPr lang="es-MX" sz="2000">
                <a:solidFill>
                  <a:srgbClr val="422B7C"/>
                </a:solidFill>
              </a:rPr>
              <a:t>Resultados del desarrollo.</a:t>
            </a:r>
          </a:p>
          <a:p>
            <a:pPr marL="342900" indent="-342900">
              <a:buClr>
                <a:srgbClr val="422B7C"/>
              </a:buClr>
              <a:buFont typeface="Arial" panose="020B0604020202020204" pitchFamily="34" charset="0"/>
              <a:buChar char="•"/>
            </a:pPr>
            <a:r>
              <a:rPr lang="es-MX" sz="2000">
                <a:solidFill>
                  <a:srgbClr val="422B7C"/>
                </a:solidFill>
              </a:rPr>
              <a:t>Impactar a ciudadanos, usuarios y beneficiarios.</a:t>
            </a:r>
          </a:p>
        </p:txBody>
      </p:sp>
      <p:grpSp>
        <p:nvGrpSpPr>
          <p:cNvPr id="5" name="Grupo 4">
            <a:extLst>
              <a:ext uri="{FF2B5EF4-FFF2-40B4-BE49-F238E27FC236}">
                <a16:creationId xmlns:a16="http://schemas.microsoft.com/office/drawing/2014/main" id="{2273A326-7E14-59D4-6D5D-C6DE4826A3C0}"/>
              </a:ext>
            </a:extLst>
          </p:cNvPr>
          <p:cNvGrpSpPr/>
          <p:nvPr/>
        </p:nvGrpSpPr>
        <p:grpSpPr>
          <a:xfrm>
            <a:off x="420999" y="211355"/>
            <a:ext cx="3153628" cy="452688"/>
            <a:chOff x="420999" y="211355"/>
            <a:chExt cx="3153628" cy="452688"/>
          </a:xfrm>
        </p:grpSpPr>
        <p:pic>
          <p:nvPicPr>
            <p:cNvPr id="7" name="Imagen 6" descr="Texto&#10;&#10;Descripción generada automáticamente con confianza media">
              <a:extLst>
                <a:ext uri="{FF2B5EF4-FFF2-40B4-BE49-F238E27FC236}">
                  <a16:creationId xmlns:a16="http://schemas.microsoft.com/office/drawing/2014/main" id="{A2DF3B1F-AB08-FC7A-48A0-C9891AE6CC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999" y="257213"/>
              <a:ext cx="1495647" cy="397305"/>
            </a:xfrm>
            <a:prstGeom prst="rect">
              <a:avLst/>
            </a:prstGeom>
          </p:spPr>
        </p:pic>
        <p:pic>
          <p:nvPicPr>
            <p:cNvPr id="10" name="Imagen 9" descr="Imagen que contiene Interfaz de usuario gráfica&#10;&#10;Descripción generada automáticamente">
              <a:extLst>
                <a:ext uri="{FF2B5EF4-FFF2-40B4-BE49-F238E27FC236}">
                  <a16:creationId xmlns:a16="http://schemas.microsoft.com/office/drawing/2014/main" id="{970B570C-6704-45E4-C5FC-B2E7889B28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7127" y="257213"/>
              <a:ext cx="1387500" cy="397305"/>
            </a:xfrm>
            <a:prstGeom prst="rect">
              <a:avLst/>
            </a:prstGeom>
          </p:spPr>
        </p:pic>
        <p:cxnSp>
          <p:nvCxnSpPr>
            <p:cNvPr id="11" name="Conector recto 10">
              <a:extLst>
                <a:ext uri="{FF2B5EF4-FFF2-40B4-BE49-F238E27FC236}">
                  <a16:creationId xmlns:a16="http://schemas.microsoft.com/office/drawing/2014/main" id="{4EF0C2BF-6F8F-338B-C13A-73F43FCE4E3D}"/>
                </a:ext>
              </a:extLst>
            </p:cNvPr>
            <p:cNvCxnSpPr>
              <a:cxnSpLocks/>
            </p:cNvCxnSpPr>
            <p:nvPr/>
          </p:nvCxnSpPr>
          <p:spPr>
            <a:xfrm>
              <a:off x="2051886" y="211355"/>
              <a:ext cx="0" cy="452688"/>
            </a:xfrm>
            <a:prstGeom prst="line">
              <a:avLst/>
            </a:prstGeom>
            <a:ln>
              <a:solidFill>
                <a:srgbClr val="BDB091"/>
              </a:solidFill>
            </a:ln>
          </p:spPr>
          <p:style>
            <a:lnRef idx="3">
              <a:schemeClr val="accent1"/>
            </a:lnRef>
            <a:fillRef idx="0">
              <a:schemeClr val="accent1"/>
            </a:fillRef>
            <a:effectRef idx="2">
              <a:schemeClr val="accent1"/>
            </a:effectRef>
            <a:fontRef idx="minor">
              <a:schemeClr val="tx1"/>
            </a:fontRef>
          </p:style>
        </p:cxnSp>
      </p:grpSp>
      <p:sp>
        <p:nvSpPr>
          <p:cNvPr id="12" name="CuadroTexto 11">
            <a:extLst>
              <a:ext uri="{FF2B5EF4-FFF2-40B4-BE49-F238E27FC236}">
                <a16:creationId xmlns:a16="http://schemas.microsoft.com/office/drawing/2014/main" id="{8B04817C-7D4E-0827-A871-1748752C6EB8}"/>
              </a:ext>
            </a:extLst>
          </p:cNvPr>
          <p:cNvSpPr txBox="1"/>
          <p:nvPr/>
        </p:nvSpPr>
        <p:spPr>
          <a:xfrm>
            <a:off x="8111505" y="3213568"/>
            <a:ext cx="1882109" cy="461665"/>
          </a:xfrm>
          <a:prstGeom prst="rect">
            <a:avLst/>
          </a:prstGeom>
          <a:solidFill>
            <a:srgbClr val="422B7C"/>
          </a:solidFill>
        </p:spPr>
        <p:txBody>
          <a:bodyPr wrap="square" rtlCol="0">
            <a:spAutoFit/>
          </a:bodyPr>
          <a:lstStyle/>
          <a:p>
            <a:r>
              <a:rPr lang="es-MX" sz="2400" b="1">
                <a:solidFill>
                  <a:schemeClr val="bg1"/>
                </a:solidFill>
                <a:latin typeface="Sofia Pro SemiBold" panose="020B0000000000000000" pitchFamily="34" charset="0"/>
              </a:rPr>
              <a:t>CONTEXTO</a:t>
            </a:r>
          </a:p>
        </p:txBody>
      </p:sp>
    </p:spTree>
    <p:extLst>
      <p:ext uri="{BB962C8B-B14F-4D97-AF65-F5344CB8AC3E}">
        <p14:creationId xmlns:p14="http://schemas.microsoft.com/office/powerpoint/2010/main" val="12290152"/>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alizado 1">
      <a:majorFont>
        <a:latin typeface="Sofia Pro Light"/>
        <a:ea typeface="Helvetica"/>
        <a:cs typeface="Helvetica"/>
      </a:majorFont>
      <a:minorFont>
        <a:latin typeface="Sofia Pro Light"/>
        <a:ea typeface="Calibri"/>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 id="{2CD64C5D-148E-46FE-BAA4-6159635C8A0E}" vid="{DC49E90E-2874-40D0-905D-B60C3B77C14A}"/>
    </a:ext>
  </a:extLst>
</a:theme>
</file>

<file path=ppt/theme/theme2.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4.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alizado 1">
      <a:majorFont>
        <a:latin typeface="Sofia Pro Light"/>
        <a:ea typeface="Helvetica"/>
        <a:cs typeface="Helvetica"/>
      </a:majorFont>
      <a:minorFont>
        <a:latin typeface="Sofia Pro Light"/>
        <a:ea typeface="Calibri"/>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 id="{2CD64C5D-148E-46FE-BAA4-6159635C8A0E}" vid="{DC49E90E-2874-40D0-905D-B60C3B77C1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6280</Words>
  <Application>Microsoft Office PowerPoint</Application>
  <PresentationFormat>Panorámica</PresentationFormat>
  <Paragraphs>747</Paragraphs>
  <Slides>74</Slides>
  <Notes>1</Notes>
  <HiddenSlides>6</HiddenSlides>
  <MMClips>0</MMClips>
  <ScaleCrop>false</ScaleCrop>
  <HeadingPairs>
    <vt:vector size="6" baseType="variant">
      <vt:variant>
        <vt:lpstr>Fuentes usadas</vt:lpstr>
      </vt:variant>
      <vt:variant>
        <vt:i4>10</vt:i4>
      </vt:variant>
      <vt:variant>
        <vt:lpstr>Tema</vt:lpstr>
      </vt:variant>
      <vt:variant>
        <vt:i4>4</vt:i4>
      </vt:variant>
      <vt:variant>
        <vt:lpstr>Títulos de diapositiva</vt:lpstr>
      </vt:variant>
      <vt:variant>
        <vt:i4>74</vt:i4>
      </vt:variant>
    </vt:vector>
  </HeadingPairs>
  <TitlesOfParts>
    <vt:vector size="88" baseType="lpstr">
      <vt:lpstr>Arial</vt:lpstr>
      <vt:lpstr>Arial Narrow</vt:lpstr>
      <vt:lpstr>Calibri</vt:lpstr>
      <vt:lpstr>Calibri (Cuerpo)</vt:lpstr>
      <vt:lpstr>Calibri Light</vt:lpstr>
      <vt:lpstr>Sofia Pro</vt:lpstr>
      <vt:lpstr>Sofia Pro Light</vt:lpstr>
      <vt:lpstr>Sofia Pro SemiBold</vt:lpstr>
      <vt:lpstr>Symbol</vt:lpstr>
      <vt:lpstr>Wingdings</vt:lpstr>
      <vt:lpstr>1_Tema de Office</vt:lpstr>
      <vt:lpstr>Tema de Office</vt:lpstr>
      <vt:lpstr>Tema de Office</vt:lpstr>
      <vt:lpstr>1_Tema de Office</vt:lpstr>
      <vt:lpstr>Presentación de PowerPoint</vt:lpstr>
      <vt:lpstr>Temario</vt:lpstr>
      <vt:lpstr>MÓDULOS DE LA CAPACITACIÓN - TALLER</vt:lpstr>
      <vt:lpstr>MÓDULOS DE LA CAPACITACIÓN - TALLER</vt:lpstr>
      <vt:lpstr>Sistema del PbR-SED y su relación con el Plan Nacional y Estatal de Desarrollo. </vt:lpstr>
      <vt:lpstr>     1. Planeación. 2. Gestión para resultados. 3. Modelo de planeación estatal. 4. Etapas del proceso presupuestario. 5. Sistema de evaluación del desempeño.</vt:lpstr>
      <vt:lpstr>Presentación de PowerPoint</vt:lpstr>
      <vt:lpstr>Presentación de PowerPoint</vt:lpstr>
      <vt:lpstr>Presentación de PowerPoint</vt:lpstr>
      <vt:lpstr>Presentación de PowerPoint</vt:lpstr>
      <vt:lpstr>PRINCIPIOS QUE FUNDAMENTAN LA (GpR)</vt:lpstr>
      <vt:lpstr>Presentación de PowerPoint</vt:lpstr>
      <vt:lpstr>Concepto GpR</vt:lpstr>
      <vt:lpstr>Conceptos asociados al valor público.</vt:lpstr>
      <vt:lpstr>GpR Y CREACIÓN DE VALOR PÚBLICO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Temario</vt:lpstr>
      <vt:lpstr>Presentación de PowerPoint</vt:lpstr>
      <vt:lpstr>MATRIZ ADMINISTRATIVA</vt:lpstr>
      <vt:lpstr>Presentación de PowerPoint</vt:lpstr>
      <vt:lpstr>Presentación de PowerPoint</vt:lpstr>
      <vt:lpstr>Presentación de PowerPoint</vt:lpstr>
      <vt:lpstr>MATRIZ PROGRAMAS PED</vt:lpstr>
      <vt:lpstr>FUENTE DE INFORMACIÓN PARA INTEGRACIÓN DE LA MIR PED</vt:lpstr>
      <vt:lpstr>Presentación de PowerPoint</vt:lpstr>
      <vt:lpstr>Presentación de PowerPoint</vt:lpstr>
      <vt:lpstr>Presentación de PowerPoint</vt:lpstr>
      <vt:lpstr>Matriz de Agendas Ciudadanas (MAC)</vt:lpstr>
      <vt:lpstr>MAC – Matriz de Compromisos de las Agendas Ciudadanas </vt:lpstr>
      <vt:lpstr>MAC – Matriz de Compromisos de las Agendas Ciudadanas </vt:lpstr>
      <vt:lpstr>MAC – Matriz de Compromisos de las Agendas Ciudadanas </vt:lpstr>
      <vt:lpstr>Agenda Ciudadana</vt:lpstr>
      <vt:lpstr>Agenda Ciudadana</vt:lpstr>
      <vt:lpstr>Agenda Ciudadana</vt:lpstr>
      <vt:lpstr>Agenda Ciudadana</vt:lpstr>
      <vt:lpstr>Agenda Ciudadana</vt:lpstr>
      <vt:lpstr>Agenda Ciudadana</vt:lpstr>
      <vt:lpstr>Agenda Ciudadana</vt:lpstr>
      <vt:lpstr>Agenda Ciudadana</vt:lpstr>
      <vt:lpstr>Proceso para MAC</vt:lpstr>
      <vt:lpstr>Presentación de PowerPoint</vt:lpstr>
      <vt:lpstr>Presentación de PowerPoint</vt:lpstr>
      <vt:lpstr>Presentación de PowerPoint</vt:lpstr>
      <vt:lpstr>Presentación de PowerPoint</vt:lpstr>
      <vt:lpstr>Presentación de PowerPoint</vt:lpstr>
      <vt:lpstr>Responsables</vt:lpstr>
      <vt:lpstr>Responsables</vt:lpstr>
      <vt:lpstr>Responsables</vt:lpstr>
      <vt:lpstr>Responsables</vt:lpstr>
      <vt:lpstr>Matriz 4X4</vt:lpstr>
      <vt:lpstr>Elementos de la matriz 4X4</vt:lpstr>
      <vt:lpstr>Elementos de la matriz 4X4</vt:lpstr>
      <vt:lpstr>Presentación de PowerPoint</vt:lpstr>
      <vt:lpstr>Presentación de PowerPoint</vt:lpstr>
      <vt:lpstr>MAC – Matriz de Agendas Ciudadanas </vt:lpstr>
      <vt:lpstr>MAC – Matriz de Compromisos de las Agendas Ciudadanas </vt:lpstr>
      <vt:lpstr>MAC – Matriz de Compromisos de las Agendas Ciudadanas </vt:lpstr>
      <vt:lpstr>Cronograma de Actividades CGPI 2024 </vt:lpstr>
      <vt:lpstr>Cronograma de Actividades CGPI 2024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Rodrigo Cornejo</dc:creator>
  <cp:lastModifiedBy>Nalle Loaiza</cp:lastModifiedBy>
  <cp:revision>1</cp:revision>
  <dcterms:created xsi:type="dcterms:W3CDTF">2023-06-28T15:47:17Z</dcterms:created>
  <dcterms:modified xsi:type="dcterms:W3CDTF">2023-07-12T21:24:42Z</dcterms:modified>
</cp:coreProperties>
</file>